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png"/><Relationship Id="rId9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4222" y="1866976"/>
            <a:ext cx="7515225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>
                <a:solidFill>
                  <a:srgbClr val="E46C0A"/>
                </a:solidFill>
              </a:rPr>
              <a:t>Mughal</a:t>
            </a:r>
            <a:r>
              <a:rPr sz="6600" spc="-405" dirty="0">
                <a:solidFill>
                  <a:srgbClr val="E46C0A"/>
                </a:solidFill>
              </a:rPr>
              <a:t> </a:t>
            </a:r>
            <a:r>
              <a:rPr sz="6600" spc="-25" dirty="0">
                <a:solidFill>
                  <a:srgbClr val="E46C0A"/>
                </a:solidFill>
              </a:rPr>
              <a:t>Architecture</a:t>
            </a:r>
            <a:endParaRPr sz="6600">
              <a:solidFill>
                <a:srgbClr val="E46C0A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401" y="3643875"/>
            <a:ext cx="7010400" cy="2418611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80"/>
              </a:spcBef>
            </a:pPr>
            <a:r>
              <a:rPr sz="3600" spc="-5" dirty="0">
                <a:solidFill>
                  <a:srgbClr val="1F487C"/>
                </a:solidFill>
                <a:latin typeface="Arial"/>
                <a:cs typeface="Arial"/>
              </a:rPr>
              <a:t>Presented</a:t>
            </a:r>
            <a:r>
              <a:rPr sz="3600" spc="-5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1F487C"/>
                </a:solidFill>
                <a:latin typeface="Arial"/>
                <a:cs typeface="Arial"/>
              </a:rPr>
              <a:t>By:</a:t>
            </a:r>
            <a:endParaRPr sz="3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50"/>
              </a:spcBef>
            </a:pPr>
            <a:r>
              <a:rPr lang="en-US" sz="3100" dirty="0" smtClean="0">
                <a:latin typeface="Arial"/>
                <a:cs typeface="Arial"/>
              </a:rPr>
              <a:t>Dr. </a:t>
            </a:r>
            <a:r>
              <a:rPr lang="en-US" sz="3100" dirty="0" smtClean="0">
                <a:latin typeface="Arial"/>
                <a:cs typeface="Arial"/>
              </a:rPr>
              <a:t>B.M. </a:t>
            </a:r>
            <a:r>
              <a:rPr lang="en-US" sz="3100" dirty="0" err="1" smtClean="0">
                <a:latin typeface="Arial"/>
                <a:cs typeface="Arial"/>
              </a:rPr>
              <a:t>Birajdar</a:t>
            </a:r>
            <a:r>
              <a:rPr lang="en-US" sz="3100" dirty="0" smtClean="0">
                <a:latin typeface="Arial"/>
                <a:cs typeface="Arial"/>
              </a:rPr>
              <a:t>,</a:t>
            </a:r>
            <a:endParaRPr lang="en-US" sz="3100" dirty="0" smtClean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50"/>
              </a:spcBef>
            </a:pPr>
            <a:r>
              <a:rPr lang="en-US" sz="3100" dirty="0" smtClean="0">
                <a:latin typeface="Arial"/>
                <a:cs typeface="Arial"/>
              </a:rPr>
              <a:t>Assist. Prof.in History, </a:t>
            </a:r>
            <a:endParaRPr lang="en-US" sz="3100" dirty="0" smtClean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50"/>
              </a:spcBef>
            </a:pPr>
            <a:r>
              <a:rPr lang="en-US" sz="3100" dirty="0" err="1" smtClean="0">
                <a:latin typeface="Arial"/>
                <a:cs typeface="Arial"/>
              </a:rPr>
              <a:t>Kisan</a:t>
            </a:r>
            <a:r>
              <a:rPr lang="en-US" sz="3100" dirty="0" smtClean="0">
                <a:latin typeface="Arial"/>
                <a:cs typeface="Arial"/>
              </a:rPr>
              <a:t> Veer </a:t>
            </a:r>
            <a:r>
              <a:rPr lang="en-US" sz="3100" dirty="0" err="1" smtClean="0">
                <a:latin typeface="Arial"/>
                <a:cs typeface="Arial"/>
              </a:rPr>
              <a:t>Mahavidyalaya</a:t>
            </a:r>
            <a:r>
              <a:rPr lang="en-US" sz="3100" dirty="0" smtClean="0">
                <a:latin typeface="Arial"/>
                <a:cs typeface="Arial"/>
              </a:rPr>
              <a:t>, </a:t>
            </a:r>
            <a:r>
              <a:rPr lang="en-US" sz="3100" dirty="0" err="1" smtClean="0">
                <a:latin typeface="Arial"/>
                <a:cs typeface="Arial"/>
              </a:rPr>
              <a:t>Wai</a:t>
            </a:r>
            <a:r>
              <a:rPr lang="en-US" sz="3100" dirty="0" smtClean="0">
                <a:latin typeface="Arial"/>
                <a:cs typeface="Arial"/>
              </a:rPr>
              <a:t>.</a:t>
            </a:r>
            <a:endParaRPr sz="31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54020" y="89103"/>
            <a:ext cx="408177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Fortress </a:t>
            </a:r>
            <a:r>
              <a:rPr dirty="0"/>
              <a:t>Of</a:t>
            </a:r>
            <a:r>
              <a:rPr spc="-330" dirty="0"/>
              <a:t> </a:t>
            </a:r>
            <a:r>
              <a:rPr dirty="0"/>
              <a:t>Agra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9740" y="815085"/>
            <a:ext cx="7990205" cy="572528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463550" indent="-342900">
              <a:lnSpc>
                <a:spcPts val="2590"/>
              </a:lnSpc>
              <a:spcBef>
                <a:spcPts val="425"/>
              </a:spcBef>
              <a:buClr>
                <a:srgbClr val="4F81BC"/>
              </a:buClr>
              <a:buSzPct val="83333"/>
              <a:buChar char="•"/>
              <a:tabLst>
                <a:tab pos="411480" algn="l"/>
                <a:tab pos="412115" algn="l"/>
              </a:tabLst>
            </a:pPr>
            <a:r>
              <a:rPr sz="2400" spc="-105" dirty="0">
                <a:latin typeface="Arial"/>
                <a:cs typeface="Arial"/>
              </a:rPr>
              <a:t>Former </a:t>
            </a:r>
            <a:r>
              <a:rPr sz="2400" spc="-50" dirty="0">
                <a:latin typeface="Arial"/>
                <a:cs typeface="Arial"/>
              </a:rPr>
              <a:t>imperial </a:t>
            </a:r>
            <a:r>
              <a:rPr sz="2400" spc="-110" dirty="0">
                <a:latin typeface="Arial"/>
                <a:cs typeface="Arial"/>
              </a:rPr>
              <a:t>residence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48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Mughal </a:t>
            </a:r>
            <a:r>
              <a:rPr sz="2400" spc="-130" dirty="0">
                <a:latin typeface="Arial"/>
                <a:cs typeface="Arial"/>
              </a:rPr>
              <a:t>Dynasty </a:t>
            </a:r>
            <a:r>
              <a:rPr sz="2400" spc="-85" dirty="0">
                <a:latin typeface="Arial"/>
                <a:cs typeface="Arial"/>
              </a:rPr>
              <a:t>located  </a:t>
            </a:r>
            <a:r>
              <a:rPr sz="2400" spc="-30" dirty="0">
                <a:latin typeface="Arial"/>
                <a:cs typeface="Arial"/>
              </a:rPr>
              <a:t>in </a:t>
            </a:r>
            <a:r>
              <a:rPr sz="2400" spc="-140" dirty="0">
                <a:latin typeface="Arial"/>
                <a:cs typeface="Arial"/>
              </a:rPr>
              <a:t>Agra,</a:t>
            </a:r>
            <a:r>
              <a:rPr sz="2400" spc="-24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India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54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100" dirty="0">
                <a:latin typeface="Arial"/>
                <a:cs typeface="Arial"/>
              </a:rPr>
              <a:t>Walled </a:t>
            </a:r>
            <a:r>
              <a:rPr sz="2400" spc="-95" dirty="0">
                <a:latin typeface="Arial"/>
                <a:cs typeface="Arial"/>
              </a:rPr>
              <a:t>City; </a:t>
            </a:r>
            <a:r>
              <a:rPr sz="2400" spc="-80" dirty="0">
                <a:latin typeface="Arial"/>
                <a:cs typeface="Arial"/>
              </a:rPr>
              <a:t>most </a:t>
            </a:r>
            <a:r>
              <a:rPr sz="2400" spc="-114" dirty="0">
                <a:latin typeface="Arial"/>
                <a:cs typeface="Arial"/>
              </a:rPr>
              <a:t>accurate</a:t>
            </a:r>
            <a:r>
              <a:rPr sz="2400" spc="-30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Description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85" dirty="0">
                <a:latin typeface="Arial"/>
                <a:cs typeface="Arial"/>
              </a:rPr>
              <a:t>Historical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Importance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95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125" smtClean="0">
                <a:latin typeface="Arial"/>
                <a:cs typeface="Arial"/>
              </a:rPr>
              <a:t>Layout</a:t>
            </a:r>
            <a:r>
              <a:rPr lang="en-US" sz="2400" spc="-125" dirty="0" smtClean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75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300" spc="-130" dirty="0">
                <a:latin typeface="Arial"/>
                <a:cs typeface="Arial"/>
              </a:rPr>
              <a:t>Area </a:t>
            </a:r>
            <a:r>
              <a:rPr sz="2300" spc="-95" dirty="0">
                <a:latin typeface="Arial"/>
                <a:cs typeface="Arial"/>
              </a:rPr>
              <a:t>380,000-square-metre</a:t>
            </a:r>
            <a:r>
              <a:rPr sz="2300" spc="-120" dirty="0">
                <a:latin typeface="Arial"/>
                <a:cs typeface="Arial"/>
              </a:rPr>
              <a:t> </a:t>
            </a:r>
            <a:r>
              <a:rPr sz="2300" spc="-105" dirty="0">
                <a:latin typeface="Arial"/>
                <a:cs typeface="Arial"/>
              </a:rPr>
              <a:t>(94-acre)</a:t>
            </a:r>
            <a:endParaRPr sz="23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80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300" spc="-204">
                <a:latin typeface="Arial"/>
                <a:cs typeface="Arial"/>
              </a:rPr>
              <a:t>A </a:t>
            </a:r>
            <a:r>
              <a:rPr lang="en-US" sz="2300" spc="-204" dirty="0" smtClean="0">
                <a:latin typeface="Arial"/>
                <a:cs typeface="Arial"/>
              </a:rPr>
              <a:t> </a:t>
            </a:r>
            <a:r>
              <a:rPr sz="2300" spc="-85" smtClean="0">
                <a:latin typeface="Arial"/>
                <a:cs typeface="Arial"/>
              </a:rPr>
              <a:t>semi</a:t>
            </a:r>
            <a:r>
              <a:rPr lang="en-US" sz="2300" spc="-85" dirty="0" smtClean="0">
                <a:latin typeface="Arial"/>
                <a:cs typeface="Arial"/>
              </a:rPr>
              <a:t>-</a:t>
            </a:r>
            <a:r>
              <a:rPr sz="2300" spc="-85" smtClean="0">
                <a:latin typeface="Arial"/>
                <a:cs typeface="Arial"/>
              </a:rPr>
              <a:t>circular </a:t>
            </a:r>
            <a:r>
              <a:rPr sz="2300" spc="-80" dirty="0">
                <a:latin typeface="Arial"/>
                <a:cs typeface="Arial"/>
              </a:rPr>
              <a:t>plan, </a:t>
            </a:r>
            <a:r>
              <a:rPr sz="2300" spc="-105" dirty="0">
                <a:latin typeface="Arial"/>
                <a:cs typeface="Arial"/>
              </a:rPr>
              <a:t>Parallel </a:t>
            </a:r>
            <a:r>
              <a:rPr sz="2300" spc="15" dirty="0">
                <a:latin typeface="Arial"/>
                <a:cs typeface="Arial"/>
              </a:rPr>
              <a:t>to </a:t>
            </a:r>
            <a:r>
              <a:rPr sz="2300" spc="-25" dirty="0">
                <a:latin typeface="Arial"/>
                <a:cs typeface="Arial"/>
              </a:rPr>
              <a:t>the</a:t>
            </a:r>
            <a:r>
              <a:rPr sz="2300" spc="-275" dirty="0">
                <a:latin typeface="Arial"/>
                <a:cs typeface="Arial"/>
              </a:rPr>
              <a:t> </a:t>
            </a:r>
            <a:r>
              <a:rPr sz="2300" spc="-35" dirty="0">
                <a:latin typeface="Arial"/>
                <a:cs typeface="Arial"/>
              </a:rPr>
              <a:t>river</a:t>
            </a:r>
            <a:endParaRPr sz="2300">
              <a:latin typeface="Arial"/>
              <a:cs typeface="Arial"/>
            </a:endParaRPr>
          </a:p>
          <a:p>
            <a:pPr marL="756285" lvl="1" indent="-286385">
              <a:lnSpc>
                <a:spcPts val="2625"/>
              </a:lnSpc>
              <a:spcBef>
                <a:spcPts val="275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300" spc="-155" dirty="0">
                <a:latin typeface="Arial"/>
                <a:cs typeface="Arial"/>
              </a:rPr>
              <a:t>Five </a:t>
            </a:r>
            <a:r>
              <a:rPr sz="2300" spc="-70" dirty="0">
                <a:latin typeface="Arial"/>
                <a:cs typeface="Arial"/>
              </a:rPr>
              <a:t>hundred </a:t>
            </a:r>
            <a:r>
              <a:rPr sz="2300" spc="-80" dirty="0">
                <a:latin typeface="Arial"/>
                <a:cs typeface="Arial"/>
              </a:rPr>
              <a:t>buildings </a:t>
            </a:r>
            <a:r>
              <a:rPr sz="2300" spc="-25" dirty="0">
                <a:latin typeface="Arial"/>
                <a:cs typeface="Arial"/>
              </a:rPr>
              <a:t>in the </a:t>
            </a:r>
            <a:r>
              <a:rPr sz="2300" spc="-35" dirty="0">
                <a:latin typeface="Arial"/>
                <a:cs typeface="Arial"/>
              </a:rPr>
              <a:t>beautiful </a:t>
            </a:r>
            <a:r>
              <a:rPr sz="2300" spc="-140" dirty="0">
                <a:latin typeface="Arial"/>
                <a:cs typeface="Arial"/>
              </a:rPr>
              <a:t>designs </a:t>
            </a:r>
            <a:r>
              <a:rPr sz="2300" spc="-5" dirty="0">
                <a:latin typeface="Arial"/>
                <a:cs typeface="Arial"/>
              </a:rPr>
              <a:t>of</a:t>
            </a:r>
            <a:r>
              <a:rPr sz="2300" spc="-375" dirty="0">
                <a:latin typeface="Arial"/>
                <a:cs typeface="Arial"/>
              </a:rPr>
              <a:t> </a:t>
            </a:r>
            <a:r>
              <a:rPr sz="2300" spc="-150" dirty="0">
                <a:latin typeface="Arial"/>
                <a:cs typeface="Arial"/>
              </a:rPr>
              <a:t>Bengal </a:t>
            </a:r>
            <a:r>
              <a:rPr sz="2300" spc="-105" dirty="0">
                <a:latin typeface="Arial"/>
                <a:cs typeface="Arial"/>
              </a:rPr>
              <a:t>and</a:t>
            </a:r>
            <a:endParaRPr sz="2300">
              <a:latin typeface="Arial"/>
              <a:cs typeface="Arial"/>
            </a:endParaRPr>
          </a:p>
          <a:p>
            <a:pPr marL="756285">
              <a:lnSpc>
                <a:spcPts val="2625"/>
              </a:lnSpc>
            </a:pPr>
            <a:r>
              <a:rPr sz="2300" spc="-90" dirty="0">
                <a:latin typeface="Arial"/>
                <a:cs typeface="Arial"/>
              </a:rPr>
              <a:t>Gujarat </a:t>
            </a:r>
            <a:r>
              <a:rPr sz="2300" spc="-80" dirty="0">
                <a:latin typeface="Arial"/>
                <a:cs typeface="Arial"/>
              </a:rPr>
              <a:t>were </a:t>
            </a:r>
            <a:r>
              <a:rPr sz="2300" dirty="0">
                <a:latin typeface="Arial"/>
                <a:cs typeface="Arial"/>
              </a:rPr>
              <a:t>built </a:t>
            </a:r>
            <a:r>
              <a:rPr sz="2300" spc="-30" dirty="0">
                <a:latin typeface="Arial"/>
                <a:cs typeface="Arial"/>
              </a:rPr>
              <a:t>in </a:t>
            </a:r>
            <a:r>
              <a:rPr sz="2300" spc="-25" dirty="0">
                <a:latin typeface="Arial"/>
                <a:cs typeface="Arial"/>
              </a:rPr>
              <a:t>the</a:t>
            </a:r>
            <a:r>
              <a:rPr sz="2300" spc="-390" dirty="0">
                <a:latin typeface="Arial"/>
                <a:cs typeface="Arial"/>
              </a:rPr>
              <a:t> </a:t>
            </a:r>
            <a:r>
              <a:rPr sz="2300" spc="25" dirty="0">
                <a:latin typeface="Arial"/>
                <a:cs typeface="Arial"/>
              </a:rPr>
              <a:t>fort</a:t>
            </a:r>
            <a:endParaRPr sz="23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75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300" spc="-120" dirty="0">
                <a:latin typeface="Arial"/>
                <a:cs typeface="Arial"/>
              </a:rPr>
              <a:t>Walls </a:t>
            </a:r>
            <a:r>
              <a:rPr sz="2300" spc="-114" dirty="0">
                <a:latin typeface="Arial"/>
                <a:cs typeface="Arial"/>
              </a:rPr>
              <a:t>70 </a:t>
            </a:r>
            <a:r>
              <a:rPr sz="2300" spc="-35" dirty="0">
                <a:latin typeface="Arial"/>
                <a:cs typeface="Arial"/>
              </a:rPr>
              <a:t>feet</a:t>
            </a:r>
            <a:r>
              <a:rPr sz="2300" spc="-155" dirty="0">
                <a:latin typeface="Arial"/>
                <a:cs typeface="Arial"/>
              </a:rPr>
              <a:t> </a:t>
            </a:r>
            <a:r>
              <a:rPr sz="2300" spc="-85" dirty="0">
                <a:latin typeface="Arial"/>
                <a:cs typeface="Arial"/>
              </a:rPr>
              <a:t>high</a:t>
            </a:r>
            <a:endParaRPr sz="23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75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300" spc="-100" dirty="0">
                <a:latin typeface="Arial"/>
                <a:cs typeface="Arial"/>
              </a:rPr>
              <a:t>Double </a:t>
            </a:r>
            <a:r>
              <a:rPr sz="2300" spc="-75" dirty="0">
                <a:latin typeface="Arial"/>
                <a:cs typeface="Arial"/>
              </a:rPr>
              <a:t>ramparts </a:t>
            </a:r>
            <a:r>
              <a:rPr sz="2300" spc="10" dirty="0">
                <a:latin typeface="Arial"/>
                <a:cs typeface="Arial"/>
              </a:rPr>
              <a:t>with </a:t>
            </a:r>
            <a:r>
              <a:rPr sz="2300" spc="-145" dirty="0">
                <a:latin typeface="Arial"/>
                <a:cs typeface="Arial"/>
              </a:rPr>
              <a:t>massive </a:t>
            </a:r>
            <a:r>
              <a:rPr sz="2300" spc="-70" dirty="0">
                <a:latin typeface="Arial"/>
                <a:cs typeface="Arial"/>
              </a:rPr>
              <a:t>circular </a:t>
            </a:r>
            <a:r>
              <a:rPr sz="2300" spc="-100" dirty="0">
                <a:latin typeface="Arial"/>
                <a:cs typeface="Arial"/>
              </a:rPr>
              <a:t>bastions </a:t>
            </a:r>
            <a:r>
              <a:rPr sz="2300" spc="-40" dirty="0">
                <a:latin typeface="Arial"/>
                <a:cs typeface="Arial"/>
              </a:rPr>
              <a:t>at</a:t>
            </a:r>
            <a:r>
              <a:rPr sz="2300" spc="-315" dirty="0">
                <a:latin typeface="Arial"/>
                <a:cs typeface="Arial"/>
              </a:rPr>
              <a:t> </a:t>
            </a:r>
            <a:r>
              <a:rPr sz="2300" spc="-70" dirty="0">
                <a:latin typeface="Arial"/>
                <a:cs typeface="Arial"/>
              </a:rPr>
              <a:t>intervals</a:t>
            </a:r>
            <a:endParaRPr sz="2300">
              <a:latin typeface="Arial"/>
              <a:cs typeface="Arial"/>
            </a:endParaRPr>
          </a:p>
          <a:p>
            <a:pPr marL="756285" lvl="1" indent="-286385">
              <a:lnSpc>
                <a:spcPts val="2625"/>
              </a:lnSpc>
              <a:spcBef>
                <a:spcPts val="280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300" spc="-15" dirty="0">
                <a:latin typeface="Arial"/>
                <a:cs typeface="Arial"/>
              </a:rPr>
              <a:t>With </a:t>
            </a:r>
            <a:r>
              <a:rPr sz="2300" spc="-55" dirty="0">
                <a:latin typeface="Arial"/>
                <a:cs typeface="Arial"/>
              </a:rPr>
              <a:t>battlements, </a:t>
            </a:r>
            <a:r>
              <a:rPr sz="2300" spc="-114" dirty="0">
                <a:latin typeface="Arial"/>
                <a:cs typeface="Arial"/>
              </a:rPr>
              <a:t>embrasures, </a:t>
            </a:r>
            <a:r>
              <a:rPr sz="2300" spc="-85" dirty="0">
                <a:latin typeface="Arial"/>
                <a:cs typeface="Arial"/>
              </a:rPr>
              <a:t>machicolations </a:t>
            </a:r>
            <a:r>
              <a:rPr sz="2300" spc="-105" dirty="0">
                <a:latin typeface="Arial"/>
                <a:cs typeface="Arial"/>
              </a:rPr>
              <a:t>and</a:t>
            </a:r>
            <a:r>
              <a:rPr sz="2300" spc="-315" dirty="0">
                <a:latin typeface="Arial"/>
                <a:cs typeface="Arial"/>
              </a:rPr>
              <a:t> </a:t>
            </a:r>
            <a:r>
              <a:rPr sz="2300" spc="-65" dirty="0">
                <a:latin typeface="Arial"/>
                <a:cs typeface="Arial"/>
              </a:rPr>
              <a:t>string</a:t>
            </a:r>
            <a:endParaRPr sz="2300">
              <a:latin typeface="Arial"/>
              <a:cs typeface="Arial"/>
            </a:endParaRPr>
          </a:p>
          <a:p>
            <a:pPr marL="756285">
              <a:lnSpc>
                <a:spcPts val="2625"/>
              </a:lnSpc>
            </a:pPr>
            <a:r>
              <a:rPr sz="2300" spc="-145" dirty="0">
                <a:latin typeface="Arial"/>
                <a:cs typeface="Arial"/>
              </a:rPr>
              <a:t>courses</a:t>
            </a:r>
            <a:endParaRPr sz="23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75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300" spc="-125" dirty="0">
                <a:latin typeface="Arial"/>
                <a:cs typeface="Arial"/>
              </a:rPr>
              <a:t>Four </a:t>
            </a:r>
            <a:r>
              <a:rPr sz="2300" spc="-150" dirty="0">
                <a:latin typeface="Arial"/>
                <a:cs typeface="Arial"/>
              </a:rPr>
              <a:t>gates </a:t>
            </a:r>
            <a:r>
              <a:rPr sz="2300" spc="-65" dirty="0">
                <a:latin typeface="Arial"/>
                <a:cs typeface="Arial"/>
              </a:rPr>
              <a:t>provided </a:t>
            </a:r>
            <a:r>
              <a:rPr sz="2300" spc="-70" dirty="0">
                <a:latin typeface="Arial"/>
                <a:cs typeface="Arial"/>
              </a:rPr>
              <a:t>on </a:t>
            </a:r>
            <a:r>
              <a:rPr sz="2300" spc="-35" dirty="0">
                <a:latin typeface="Arial"/>
                <a:cs typeface="Arial"/>
              </a:rPr>
              <a:t>its </a:t>
            </a:r>
            <a:r>
              <a:rPr sz="2300" spc="-25" dirty="0">
                <a:latin typeface="Arial"/>
                <a:cs typeface="Arial"/>
              </a:rPr>
              <a:t>four</a:t>
            </a:r>
            <a:r>
              <a:rPr sz="2300" spc="-265" dirty="0">
                <a:latin typeface="Arial"/>
                <a:cs typeface="Arial"/>
              </a:rPr>
              <a:t> </a:t>
            </a:r>
            <a:r>
              <a:rPr sz="2300" spc="-145" dirty="0">
                <a:latin typeface="Arial"/>
                <a:cs typeface="Arial"/>
              </a:rPr>
              <a:t>sides</a:t>
            </a:r>
            <a:endParaRPr sz="23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4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95" dirty="0">
                <a:latin typeface="Arial"/>
                <a:cs typeface="Arial"/>
              </a:rPr>
              <a:t>Delhi </a:t>
            </a:r>
            <a:r>
              <a:rPr sz="2400" spc="-150" dirty="0">
                <a:latin typeface="Arial"/>
                <a:cs typeface="Arial"/>
              </a:rPr>
              <a:t>Gate </a:t>
            </a:r>
            <a:r>
              <a:rPr sz="2400" spc="35" dirty="0">
                <a:latin typeface="Arial"/>
                <a:cs typeface="Arial"/>
              </a:rPr>
              <a:t>&amp; </a:t>
            </a:r>
            <a:r>
              <a:rPr sz="2400" spc="-140" dirty="0">
                <a:latin typeface="Arial"/>
                <a:cs typeface="Arial"/>
              </a:rPr>
              <a:t>Lahore </a:t>
            </a:r>
            <a:r>
              <a:rPr sz="2400" spc="-150" dirty="0">
                <a:latin typeface="Arial"/>
                <a:cs typeface="Arial"/>
              </a:rPr>
              <a:t>Gate </a:t>
            </a:r>
            <a:r>
              <a:rPr sz="2400" spc="-110" dirty="0">
                <a:latin typeface="Arial"/>
                <a:cs typeface="Arial"/>
              </a:rPr>
              <a:t>are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80" dirty="0">
                <a:latin typeface="Arial"/>
                <a:cs typeface="Arial"/>
              </a:rPr>
              <a:t>most </a:t>
            </a:r>
            <a:r>
              <a:rPr sz="2400" spc="-65" dirty="0">
                <a:latin typeface="Arial"/>
                <a:cs typeface="Arial"/>
              </a:rPr>
              <a:t>notable</a:t>
            </a:r>
            <a:r>
              <a:rPr sz="2400" spc="-430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gates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37458" y="6241186"/>
            <a:ext cx="30657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Times New Roman"/>
                <a:cs typeface="Times New Roman"/>
              </a:rPr>
              <a:t>Amar Singh</a:t>
            </a:r>
            <a:r>
              <a:rPr sz="3200" b="1" spc="-16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Gate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3547" y="193547"/>
            <a:ext cx="8820912" cy="6144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228600"/>
            <a:ext cx="8695944" cy="601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4027" y="224027"/>
            <a:ext cx="8705215" cy="6029325"/>
          </a:xfrm>
          <a:custGeom>
            <a:avLst/>
            <a:gdLst/>
            <a:ahLst/>
            <a:cxnLst/>
            <a:rect l="l" t="t" r="r" b="b"/>
            <a:pathLst>
              <a:path w="8705215" h="6029325">
                <a:moveTo>
                  <a:pt x="0" y="6028944"/>
                </a:moveTo>
                <a:lnTo>
                  <a:pt x="8705088" y="6028944"/>
                </a:lnTo>
                <a:lnTo>
                  <a:pt x="8705088" y="0"/>
                </a:lnTo>
                <a:lnTo>
                  <a:pt x="0" y="0"/>
                </a:lnTo>
                <a:lnTo>
                  <a:pt x="0" y="6028944"/>
                </a:lnTo>
                <a:close/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5722" y="6241186"/>
            <a:ext cx="18891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Times New Roman"/>
                <a:cs typeface="Times New Roman"/>
              </a:rPr>
              <a:t>Delhi</a:t>
            </a:r>
            <a:r>
              <a:rPr sz="3200" b="1" spc="-8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Gate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3547" y="117347"/>
            <a:ext cx="8811768" cy="6220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152400"/>
            <a:ext cx="8686800" cy="609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4027" y="147828"/>
            <a:ext cx="8696325" cy="6105525"/>
          </a:xfrm>
          <a:custGeom>
            <a:avLst/>
            <a:gdLst/>
            <a:ahLst/>
            <a:cxnLst/>
            <a:rect l="l" t="t" r="r" b="b"/>
            <a:pathLst>
              <a:path w="8696325" h="6105525">
                <a:moveTo>
                  <a:pt x="0" y="6105144"/>
                </a:moveTo>
                <a:lnTo>
                  <a:pt x="8695944" y="6105144"/>
                </a:lnTo>
                <a:lnTo>
                  <a:pt x="8695944" y="0"/>
                </a:lnTo>
                <a:lnTo>
                  <a:pt x="0" y="0"/>
                </a:lnTo>
                <a:lnTo>
                  <a:pt x="0" y="6105144"/>
                </a:lnTo>
                <a:close/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9917" y="6381394"/>
            <a:ext cx="334517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00"/>
                </a:solidFill>
              </a:rPr>
              <a:t>Aerial </a:t>
            </a:r>
            <a:r>
              <a:rPr sz="2400" spc="-25" dirty="0">
                <a:solidFill>
                  <a:srgbClr val="000000"/>
                </a:solidFill>
              </a:rPr>
              <a:t>View </a:t>
            </a:r>
            <a:r>
              <a:rPr sz="2400" dirty="0">
                <a:solidFill>
                  <a:srgbClr val="000000"/>
                </a:solidFill>
              </a:rPr>
              <a:t>Of Agra</a:t>
            </a:r>
            <a:r>
              <a:rPr sz="2400" spc="-24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Fort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93547" y="117347"/>
            <a:ext cx="8735568" cy="6355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152400"/>
            <a:ext cx="8610600" cy="6230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4027" y="147828"/>
            <a:ext cx="8620125" cy="6239510"/>
          </a:xfrm>
          <a:custGeom>
            <a:avLst/>
            <a:gdLst/>
            <a:ahLst/>
            <a:cxnLst/>
            <a:rect l="l" t="t" r="r" b="b"/>
            <a:pathLst>
              <a:path w="8620125" h="6239510">
                <a:moveTo>
                  <a:pt x="0" y="6239256"/>
                </a:moveTo>
                <a:lnTo>
                  <a:pt x="8619744" y="6239256"/>
                </a:lnTo>
                <a:lnTo>
                  <a:pt x="8619744" y="0"/>
                </a:lnTo>
                <a:lnTo>
                  <a:pt x="0" y="0"/>
                </a:lnTo>
                <a:lnTo>
                  <a:pt x="0" y="6239256"/>
                </a:lnTo>
                <a:close/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5266" y="203962"/>
            <a:ext cx="75749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Sites &amp; </a:t>
            </a:r>
            <a:r>
              <a:rPr spc="-10" dirty="0"/>
              <a:t>Structures </a:t>
            </a:r>
            <a:r>
              <a:rPr dirty="0"/>
              <a:t>In Agra</a:t>
            </a:r>
            <a:r>
              <a:rPr spc="-325" dirty="0"/>
              <a:t> </a:t>
            </a:r>
            <a:r>
              <a:rPr dirty="0"/>
              <a:t>Fort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00099"/>
            <a:ext cx="6228080" cy="525716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09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600" spc="-90" dirty="0">
                <a:latin typeface="Arial"/>
                <a:cs typeface="Arial"/>
              </a:rPr>
              <a:t>Anguri</a:t>
            </a:r>
            <a:r>
              <a:rPr sz="2600" spc="-160" dirty="0">
                <a:latin typeface="Arial"/>
                <a:cs typeface="Arial"/>
              </a:rPr>
              <a:t> </a:t>
            </a:r>
            <a:r>
              <a:rPr sz="2600" spc="-204" dirty="0">
                <a:latin typeface="Arial"/>
                <a:cs typeface="Arial"/>
              </a:rPr>
              <a:t>Bagh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10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600" spc="-105" dirty="0">
                <a:latin typeface="Arial"/>
                <a:cs typeface="Arial"/>
              </a:rPr>
              <a:t>Diwan-i-Am </a:t>
            </a:r>
            <a:r>
              <a:rPr sz="2600" spc="40" dirty="0">
                <a:latin typeface="Arial"/>
                <a:cs typeface="Arial"/>
              </a:rPr>
              <a:t>&amp;</a:t>
            </a:r>
            <a:r>
              <a:rPr sz="2600" spc="-180" dirty="0">
                <a:latin typeface="Arial"/>
                <a:cs typeface="Arial"/>
              </a:rPr>
              <a:t> </a:t>
            </a:r>
            <a:r>
              <a:rPr sz="2600" spc="-140" dirty="0">
                <a:latin typeface="Arial"/>
                <a:cs typeface="Arial"/>
              </a:rPr>
              <a:t>Diwan-i-Khas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600" spc="-125" dirty="0">
                <a:latin typeface="Arial"/>
                <a:cs typeface="Arial"/>
              </a:rPr>
              <a:t>Golden</a:t>
            </a:r>
            <a:r>
              <a:rPr sz="2600" spc="-160" dirty="0">
                <a:latin typeface="Arial"/>
                <a:cs typeface="Arial"/>
              </a:rPr>
              <a:t> </a:t>
            </a:r>
            <a:r>
              <a:rPr sz="2600" spc="-135" dirty="0">
                <a:latin typeface="Arial"/>
                <a:cs typeface="Arial"/>
              </a:rPr>
              <a:t>Pavilions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600" spc="-125" dirty="0">
                <a:latin typeface="Arial"/>
                <a:cs typeface="Arial"/>
              </a:rPr>
              <a:t>Jehangiri</a:t>
            </a:r>
            <a:r>
              <a:rPr sz="2600" spc="-160" dirty="0">
                <a:latin typeface="Arial"/>
                <a:cs typeface="Arial"/>
              </a:rPr>
              <a:t> </a:t>
            </a:r>
            <a:r>
              <a:rPr sz="2600" spc="-80" dirty="0">
                <a:latin typeface="Arial"/>
                <a:cs typeface="Arial"/>
              </a:rPr>
              <a:t>Mahal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10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600" spc="-100" dirty="0">
                <a:latin typeface="Arial"/>
                <a:cs typeface="Arial"/>
              </a:rPr>
              <a:t>Macchi </a:t>
            </a:r>
            <a:r>
              <a:rPr sz="2600" spc="-155" dirty="0">
                <a:latin typeface="Arial"/>
                <a:cs typeface="Arial"/>
              </a:rPr>
              <a:t>Bhawan </a:t>
            </a:r>
            <a:r>
              <a:rPr sz="2600" spc="-165" dirty="0">
                <a:latin typeface="Arial"/>
                <a:cs typeface="Arial"/>
              </a:rPr>
              <a:t>(Fish</a:t>
            </a:r>
            <a:r>
              <a:rPr sz="2600" spc="-200" dirty="0">
                <a:latin typeface="Arial"/>
                <a:cs typeface="Arial"/>
              </a:rPr>
              <a:t> </a:t>
            </a:r>
            <a:r>
              <a:rPr sz="2600" spc="-140" dirty="0">
                <a:latin typeface="Arial"/>
                <a:cs typeface="Arial"/>
              </a:rPr>
              <a:t>Enclosure)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600" spc="-50" dirty="0">
                <a:latin typeface="Arial"/>
                <a:cs typeface="Arial"/>
              </a:rPr>
              <a:t>Mina </a:t>
            </a:r>
            <a:r>
              <a:rPr sz="2600" spc="-75" dirty="0">
                <a:latin typeface="Arial"/>
                <a:cs typeface="Arial"/>
              </a:rPr>
              <a:t>Masjid </a:t>
            </a:r>
            <a:r>
              <a:rPr sz="2600" spc="40" dirty="0">
                <a:latin typeface="Arial"/>
                <a:cs typeface="Arial"/>
              </a:rPr>
              <a:t>&amp; Moti</a:t>
            </a:r>
            <a:r>
              <a:rPr sz="2600" spc="-490" dirty="0">
                <a:latin typeface="Arial"/>
                <a:cs typeface="Arial"/>
              </a:rPr>
              <a:t> </a:t>
            </a:r>
            <a:r>
              <a:rPr sz="2600" spc="-75" dirty="0">
                <a:latin typeface="Arial"/>
                <a:cs typeface="Arial"/>
              </a:rPr>
              <a:t>Masjid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10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600" spc="-150" dirty="0">
                <a:latin typeface="Arial"/>
                <a:cs typeface="Arial"/>
              </a:rPr>
              <a:t>Nagina</a:t>
            </a:r>
            <a:r>
              <a:rPr sz="2600" spc="-145" dirty="0">
                <a:latin typeface="Arial"/>
                <a:cs typeface="Arial"/>
              </a:rPr>
              <a:t> </a:t>
            </a:r>
            <a:r>
              <a:rPr sz="2600" spc="-75" dirty="0">
                <a:latin typeface="Arial"/>
                <a:cs typeface="Arial"/>
              </a:rPr>
              <a:t>Masjid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600" spc="-105" dirty="0">
                <a:latin typeface="Arial"/>
                <a:cs typeface="Arial"/>
              </a:rPr>
              <a:t>Naubat </a:t>
            </a:r>
            <a:r>
              <a:rPr sz="2600" spc="-190" dirty="0">
                <a:latin typeface="Arial"/>
                <a:cs typeface="Arial"/>
              </a:rPr>
              <a:t>Khana </a:t>
            </a:r>
            <a:r>
              <a:rPr sz="2600" spc="-100" dirty="0">
                <a:latin typeface="Arial"/>
                <a:cs typeface="Arial"/>
              </a:rPr>
              <a:t>(Drum</a:t>
            </a:r>
            <a:r>
              <a:rPr sz="2600" spc="-155" dirty="0">
                <a:latin typeface="Arial"/>
                <a:cs typeface="Arial"/>
              </a:rPr>
              <a:t> </a:t>
            </a:r>
            <a:r>
              <a:rPr sz="2600" spc="-160" dirty="0">
                <a:latin typeface="Arial"/>
                <a:cs typeface="Arial"/>
              </a:rPr>
              <a:t>House)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10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600" spc="-240" dirty="0">
                <a:latin typeface="Arial"/>
                <a:cs typeface="Arial"/>
              </a:rPr>
              <a:t>Rang</a:t>
            </a:r>
            <a:r>
              <a:rPr sz="2600" spc="-155" dirty="0">
                <a:latin typeface="Arial"/>
                <a:cs typeface="Arial"/>
              </a:rPr>
              <a:t> </a:t>
            </a:r>
            <a:r>
              <a:rPr sz="2600" spc="-80" dirty="0">
                <a:latin typeface="Arial"/>
                <a:cs typeface="Arial"/>
              </a:rPr>
              <a:t>Mahal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600" spc="-175" dirty="0">
                <a:latin typeface="Arial"/>
                <a:cs typeface="Arial"/>
              </a:rPr>
              <a:t>Shahi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spc="-80" dirty="0">
                <a:latin typeface="Arial"/>
                <a:cs typeface="Arial"/>
              </a:rPr>
              <a:t>Burj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10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600" spc="-225" dirty="0">
                <a:latin typeface="Arial"/>
                <a:cs typeface="Arial"/>
              </a:rPr>
              <a:t>Shah </a:t>
            </a:r>
            <a:r>
              <a:rPr sz="2600" spc="-170" dirty="0">
                <a:latin typeface="Arial"/>
                <a:cs typeface="Arial"/>
              </a:rPr>
              <a:t>Jahani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spc="-80" dirty="0">
                <a:latin typeface="Arial"/>
                <a:cs typeface="Arial"/>
              </a:rPr>
              <a:t>Mahal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600" spc="-215" dirty="0">
                <a:latin typeface="Arial"/>
                <a:cs typeface="Arial"/>
              </a:rPr>
              <a:t>Sheesh </a:t>
            </a:r>
            <a:r>
              <a:rPr sz="2600" spc="-80" dirty="0">
                <a:latin typeface="Arial"/>
                <a:cs typeface="Arial"/>
              </a:rPr>
              <a:t>Mahal </a:t>
            </a:r>
            <a:r>
              <a:rPr sz="2600" spc="-204" dirty="0">
                <a:latin typeface="Arial"/>
                <a:cs typeface="Arial"/>
              </a:rPr>
              <a:t>(Glass </a:t>
            </a:r>
            <a:r>
              <a:rPr sz="2600" spc="-180" dirty="0">
                <a:latin typeface="Arial"/>
                <a:cs typeface="Arial"/>
              </a:rPr>
              <a:t>Palace) </a:t>
            </a:r>
            <a:r>
              <a:rPr sz="2600" spc="-20" dirty="0">
                <a:latin typeface="Arial"/>
                <a:cs typeface="Arial"/>
              </a:rPr>
              <a:t>or </a:t>
            </a:r>
            <a:r>
              <a:rPr sz="2600" spc="-195" dirty="0">
                <a:latin typeface="Arial"/>
                <a:cs typeface="Arial"/>
              </a:rPr>
              <a:t>Shish</a:t>
            </a:r>
            <a:r>
              <a:rPr sz="2600" spc="-204" dirty="0">
                <a:latin typeface="Arial"/>
                <a:cs typeface="Arial"/>
              </a:rPr>
              <a:t> </a:t>
            </a:r>
            <a:r>
              <a:rPr sz="2600" spc="-80" dirty="0">
                <a:latin typeface="Arial"/>
                <a:cs typeface="Arial"/>
              </a:rPr>
              <a:t>Mahal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84122" y="6363106"/>
            <a:ext cx="61728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Effect of Lightning in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Sheesh Mahal, Agra</a:t>
            </a:r>
            <a:r>
              <a:rPr sz="2400" b="1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Fort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01011" y="0"/>
            <a:ext cx="4742688" cy="632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2394" y="478663"/>
            <a:ext cx="28390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Shah</a:t>
            </a:r>
            <a:r>
              <a:rPr spc="-80" dirty="0"/>
              <a:t> </a:t>
            </a:r>
            <a:r>
              <a:rPr dirty="0"/>
              <a:t>Jahan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43329"/>
            <a:ext cx="7779384" cy="4526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45" dirty="0">
                <a:latin typeface="Arial"/>
                <a:cs typeface="Arial"/>
              </a:rPr>
              <a:t>Built </a:t>
            </a:r>
            <a:r>
              <a:rPr sz="2400" spc="-95" dirty="0">
                <a:latin typeface="Arial"/>
                <a:cs typeface="Arial"/>
              </a:rPr>
              <a:t>elegant</a:t>
            </a:r>
            <a:r>
              <a:rPr sz="2400" spc="-24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monuments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170" dirty="0">
                <a:latin typeface="Arial"/>
                <a:cs typeface="Arial"/>
              </a:rPr>
              <a:t>Spacious </a:t>
            </a:r>
            <a:r>
              <a:rPr sz="2400" spc="-140" dirty="0">
                <a:latin typeface="Arial"/>
                <a:cs typeface="Arial"/>
              </a:rPr>
              <a:t>elegance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90" dirty="0">
                <a:latin typeface="Arial"/>
                <a:cs typeface="Arial"/>
              </a:rPr>
              <a:t>well-balanced </a:t>
            </a:r>
            <a:r>
              <a:rPr sz="2400" spc="-30" dirty="0">
                <a:latin typeface="Arial"/>
                <a:cs typeface="Arial"/>
              </a:rPr>
              <a:t>proportion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-229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parts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45" dirty="0">
                <a:latin typeface="Arial"/>
                <a:cs typeface="Arial"/>
              </a:rPr>
              <a:t>Mostly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made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65" dirty="0">
                <a:latin typeface="Arial"/>
                <a:cs typeface="Arial"/>
              </a:rPr>
              <a:t>use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marble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in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place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red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stone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ts val="2300"/>
              </a:lnSpc>
              <a:spcBef>
                <a:spcPts val="560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105" dirty="0">
                <a:latin typeface="Arial"/>
                <a:cs typeface="Arial"/>
              </a:rPr>
              <a:t>Delicate </a:t>
            </a:r>
            <a:r>
              <a:rPr sz="2400" spc="-140" dirty="0">
                <a:latin typeface="Arial"/>
                <a:cs typeface="Arial"/>
              </a:rPr>
              <a:t>elegance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50" dirty="0">
                <a:latin typeface="Arial"/>
                <a:cs typeface="Arial"/>
              </a:rPr>
              <a:t>refinement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spc="-50" dirty="0">
                <a:latin typeface="Arial"/>
                <a:cs typeface="Arial"/>
              </a:rPr>
              <a:t>detail, </a:t>
            </a:r>
            <a:r>
              <a:rPr sz="2400" spc="-45" dirty="0">
                <a:latin typeface="Arial"/>
                <a:cs typeface="Arial"/>
              </a:rPr>
              <a:t>illustrated </a:t>
            </a:r>
            <a:r>
              <a:rPr sz="2400" spc="-30" dirty="0">
                <a:latin typeface="Arial"/>
                <a:cs typeface="Arial"/>
              </a:rPr>
              <a:t>in</a:t>
            </a:r>
            <a:r>
              <a:rPr sz="2400" spc="-50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  </a:t>
            </a:r>
            <a:r>
              <a:rPr sz="2400" spc="-145" dirty="0">
                <a:latin typeface="Arial"/>
                <a:cs typeface="Arial"/>
              </a:rPr>
              <a:t>palaces </a:t>
            </a:r>
            <a:r>
              <a:rPr sz="2400" spc="-80" dirty="0">
                <a:latin typeface="Arial"/>
                <a:cs typeface="Arial"/>
              </a:rPr>
              <a:t>erected </a:t>
            </a:r>
            <a:r>
              <a:rPr sz="2400" spc="-65" dirty="0">
                <a:latin typeface="Arial"/>
                <a:cs typeface="Arial"/>
              </a:rPr>
              <a:t>during </a:t>
            </a:r>
            <a:r>
              <a:rPr sz="2400" spc="-110" dirty="0">
                <a:latin typeface="Arial"/>
                <a:cs typeface="Arial"/>
              </a:rPr>
              <a:t>his </a:t>
            </a:r>
            <a:r>
              <a:rPr sz="2400" spc="-80" dirty="0">
                <a:latin typeface="Arial"/>
                <a:cs typeface="Arial"/>
              </a:rPr>
              <a:t>reign </a:t>
            </a:r>
            <a:r>
              <a:rPr sz="2400" spc="-35" dirty="0">
                <a:latin typeface="Arial"/>
                <a:cs typeface="Arial"/>
              </a:rPr>
              <a:t>at </a:t>
            </a:r>
            <a:r>
              <a:rPr sz="2400" spc="-140" dirty="0">
                <a:latin typeface="Arial"/>
                <a:cs typeface="Arial"/>
              </a:rPr>
              <a:t>Agra, </a:t>
            </a:r>
            <a:r>
              <a:rPr sz="2400" spc="-95" dirty="0">
                <a:latin typeface="Arial"/>
                <a:cs typeface="Arial"/>
              </a:rPr>
              <a:t>Delhi </a:t>
            </a:r>
            <a:r>
              <a:rPr sz="2400" spc="-114" dirty="0">
                <a:latin typeface="Arial"/>
                <a:cs typeface="Arial"/>
              </a:rPr>
              <a:t>and</a:t>
            </a:r>
            <a:r>
              <a:rPr sz="2400" spc="-470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Lahore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5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200" spc="-195" dirty="0">
                <a:latin typeface="Arial"/>
                <a:cs typeface="Arial"/>
              </a:rPr>
              <a:t>Taj </a:t>
            </a:r>
            <a:r>
              <a:rPr sz="2200" spc="-75" dirty="0">
                <a:latin typeface="Arial"/>
                <a:cs typeface="Arial"/>
              </a:rPr>
              <a:t>Mahal </a:t>
            </a:r>
            <a:r>
              <a:rPr sz="2200" spc="-35" dirty="0">
                <a:latin typeface="Arial"/>
                <a:cs typeface="Arial"/>
              </a:rPr>
              <a:t>at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145" dirty="0">
                <a:latin typeface="Arial"/>
                <a:cs typeface="Arial"/>
              </a:rPr>
              <a:t>Agra</a:t>
            </a:r>
            <a:endParaRPr sz="2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200" spc="-165" dirty="0">
                <a:latin typeface="Arial"/>
                <a:cs typeface="Arial"/>
              </a:rPr>
              <a:t>Jamia </a:t>
            </a:r>
            <a:r>
              <a:rPr sz="2200" spc="-65" dirty="0">
                <a:latin typeface="Arial"/>
                <a:cs typeface="Arial"/>
              </a:rPr>
              <a:t>Masjid </a:t>
            </a:r>
            <a:r>
              <a:rPr sz="2200" spc="-35" dirty="0">
                <a:latin typeface="Arial"/>
                <a:cs typeface="Arial"/>
              </a:rPr>
              <a:t>at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Delhi</a:t>
            </a:r>
            <a:endParaRPr sz="2200">
              <a:latin typeface="Arial"/>
              <a:cs typeface="Arial"/>
            </a:endParaRPr>
          </a:p>
          <a:p>
            <a:pPr marL="756285" lvl="1" indent="-286385">
              <a:lnSpc>
                <a:spcPts val="2635"/>
              </a:lnSpc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200" spc="-165" dirty="0">
                <a:latin typeface="Arial"/>
                <a:cs typeface="Arial"/>
              </a:rPr>
              <a:t>The </a:t>
            </a:r>
            <a:r>
              <a:rPr sz="2200" spc="25" dirty="0">
                <a:latin typeface="Arial"/>
                <a:cs typeface="Arial"/>
              </a:rPr>
              <a:t>Moti </a:t>
            </a:r>
            <a:r>
              <a:rPr sz="2200" spc="-70" dirty="0">
                <a:latin typeface="Arial"/>
                <a:cs typeface="Arial"/>
              </a:rPr>
              <a:t>Masjid </a:t>
            </a:r>
            <a:r>
              <a:rPr sz="2200" spc="-30" dirty="0">
                <a:latin typeface="Arial"/>
                <a:cs typeface="Arial"/>
              </a:rPr>
              <a:t>in </a:t>
            </a:r>
            <a:r>
              <a:rPr sz="2200" spc="-125" dirty="0">
                <a:latin typeface="Arial"/>
                <a:cs typeface="Arial"/>
              </a:rPr>
              <a:t>Lahore</a:t>
            </a:r>
            <a:r>
              <a:rPr sz="2200" spc="-345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Fort</a:t>
            </a:r>
            <a:endParaRPr sz="2200">
              <a:latin typeface="Arial"/>
              <a:cs typeface="Arial"/>
            </a:endParaRPr>
          </a:p>
          <a:p>
            <a:pPr marL="424180" indent="-411480">
              <a:lnSpc>
                <a:spcPts val="2875"/>
              </a:lnSpc>
              <a:buClr>
                <a:srgbClr val="4F81BC"/>
              </a:buClr>
              <a:buChar char="•"/>
              <a:tabLst>
                <a:tab pos="423545" algn="l"/>
                <a:tab pos="424180" algn="l"/>
              </a:tabLst>
            </a:pPr>
            <a:r>
              <a:rPr sz="2400" spc="-40" dirty="0">
                <a:latin typeface="Arial"/>
                <a:cs typeface="Arial"/>
              </a:rPr>
              <a:t>Built </a:t>
            </a:r>
            <a:r>
              <a:rPr sz="2400" spc="-110" dirty="0">
                <a:latin typeface="Arial"/>
                <a:cs typeface="Arial"/>
              </a:rPr>
              <a:t>sections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200" dirty="0">
                <a:latin typeface="Arial"/>
                <a:cs typeface="Arial"/>
              </a:rPr>
              <a:t>Sheesh </a:t>
            </a:r>
            <a:r>
              <a:rPr sz="2400" spc="-75" dirty="0">
                <a:latin typeface="Arial"/>
                <a:cs typeface="Arial"/>
              </a:rPr>
              <a:t>Mahal,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125" dirty="0">
                <a:latin typeface="Arial"/>
                <a:cs typeface="Arial"/>
              </a:rPr>
              <a:t>Naulakha</a:t>
            </a:r>
            <a:r>
              <a:rPr sz="2400" spc="-47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pavilion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70" dirty="0">
                <a:latin typeface="Arial"/>
                <a:cs typeface="Arial"/>
              </a:rPr>
              <a:t>Other </a:t>
            </a:r>
            <a:r>
              <a:rPr sz="2400" spc="-35" dirty="0">
                <a:latin typeface="Arial"/>
                <a:cs typeface="Arial"/>
              </a:rPr>
              <a:t>Important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Works;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0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200" spc="-140" dirty="0">
                <a:latin typeface="Arial"/>
                <a:cs typeface="Arial"/>
              </a:rPr>
              <a:t>Shahjahan </a:t>
            </a:r>
            <a:r>
              <a:rPr sz="2200" spc="-90" dirty="0">
                <a:latin typeface="Arial"/>
                <a:cs typeface="Arial"/>
              </a:rPr>
              <a:t>Mosque </a:t>
            </a:r>
            <a:r>
              <a:rPr sz="2200" spc="-30" dirty="0">
                <a:latin typeface="Arial"/>
                <a:cs typeface="Arial"/>
              </a:rPr>
              <a:t>in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Thatta</a:t>
            </a:r>
            <a:endParaRPr sz="2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200" spc="-215" dirty="0">
                <a:latin typeface="Arial"/>
                <a:cs typeface="Arial"/>
              </a:rPr>
              <a:t>Red </a:t>
            </a:r>
            <a:r>
              <a:rPr sz="2200" spc="-70" dirty="0">
                <a:latin typeface="Arial"/>
                <a:cs typeface="Arial"/>
              </a:rPr>
              <a:t>Fort </a:t>
            </a:r>
            <a:r>
              <a:rPr sz="2200" spc="-30" dirty="0">
                <a:latin typeface="Arial"/>
                <a:cs typeface="Arial"/>
              </a:rPr>
              <a:t>in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Delhi</a:t>
            </a:r>
            <a:endParaRPr sz="2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200" spc="-110" dirty="0">
                <a:latin typeface="Arial"/>
                <a:cs typeface="Arial"/>
              </a:rPr>
              <a:t>Wazir </a:t>
            </a:r>
            <a:r>
              <a:rPr sz="2200" spc="-160" dirty="0">
                <a:latin typeface="Arial"/>
                <a:cs typeface="Arial"/>
              </a:rPr>
              <a:t>Khan </a:t>
            </a:r>
            <a:r>
              <a:rPr sz="2200" spc="-90" dirty="0">
                <a:latin typeface="Arial"/>
                <a:cs typeface="Arial"/>
              </a:rPr>
              <a:t>Mosque </a:t>
            </a:r>
            <a:r>
              <a:rPr sz="2200" spc="-30" dirty="0">
                <a:latin typeface="Arial"/>
                <a:cs typeface="Arial"/>
              </a:rPr>
              <a:t>in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125" dirty="0">
                <a:latin typeface="Arial"/>
                <a:cs typeface="Arial"/>
              </a:rPr>
              <a:t>Lahore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5585" y="116535"/>
            <a:ext cx="20542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14" dirty="0"/>
              <a:t>Taj</a:t>
            </a:r>
            <a:r>
              <a:rPr sz="3600" spc="-80" dirty="0"/>
              <a:t> </a:t>
            </a:r>
            <a:r>
              <a:rPr sz="3600" dirty="0"/>
              <a:t>Mahal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280415" y="699516"/>
            <a:ext cx="8659368" cy="5992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" y="762000"/>
            <a:ext cx="8534400" cy="586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0227" y="757427"/>
            <a:ext cx="8543925" cy="5876925"/>
          </a:xfrm>
          <a:custGeom>
            <a:avLst/>
            <a:gdLst/>
            <a:ahLst/>
            <a:cxnLst/>
            <a:rect l="l" t="t" r="r" b="b"/>
            <a:pathLst>
              <a:path w="8543925" h="5876925">
                <a:moveTo>
                  <a:pt x="0" y="5876544"/>
                </a:moveTo>
                <a:lnTo>
                  <a:pt x="8543544" y="5876544"/>
                </a:lnTo>
                <a:lnTo>
                  <a:pt x="8543544" y="0"/>
                </a:lnTo>
                <a:lnTo>
                  <a:pt x="0" y="0"/>
                </a:lnTo>
                <a:lnTo>
                  <a:pt x="0" y="5876544"/>
                </a:lnTo>
                <a:close/>
              </a:path>
            </a:pathLst>
          </a:custGeom>
          <a:ln w="9144">
            <a:solidFill>
              <a:srgbClr val="DDD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7866" y="394462"/>
            <a:ext cx="38220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Mughal</a:t>
            </a:r>
            <a:r>
              <a:rPr spc="-65" dirty="0"/>
              <a:t> </a:t>
            </a:r>
            <a:r>
              <a:rPr spc="-15" dirty="0"/>
              <a:t>Empire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1152876"/>
            <a:ext cx="5828030" cy="496760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4F81BC"/>
              </a:buClr>
              <a:buChar char="•"/>
              <a:tabLst>
                <a:tab pos="355600" algn="l"/>
                <a:tab pos="356235" algn="l"/>
              </a:tabLst>
            </a:pPr>
            <a:r>
              <a:rPr sz="2600" spc="-155" dirty="0">
                <a:latin typeface="Arial"/>
                <a:cs typeface="Arial"/>
              </a:rPr>
              <a:t>An </a:t>
            </a:r>
            <a:r>
              <a:rPr sz="2600" spc="-75" dirty="0">
                <a:latin typeface="Arial"/>
                <a:cs typeface="Arial"/>
              </a:rPr>
              <a:t>empire </a:t>
            </a:r>
            <a:r>
              <a:rPr sz="2600" spc="-30" dirty="0">
                <a:latin typeface="Arial"/>
                <a:cs typeface="Arial"/>
              </a:rPr>
              <a:t>in the </a:t>
            </a:r>
            <a:r>
              <a:rPr sz="2600" spc="-80" dirty="0">
                <a:latin typeface="Arial"/>
                <a:cs typeface="Arial"/>
              </a:rPr>
              <a:t>Indian</a:t>
            </a:r>
            <a:r>
              <a:rPr sz="2600" spc="-484" dirty="0">
                <a:latin typeface="Arial"/>
                <a:cs typeface="Arial"/>
              </a:rPr>
              <a:t> </a:t>
            </a:r>
            <a:r>
              <a:rPr sz="2600" spc="-75" dirty="0">
                <a:latin typeface="Arial"/>
                <a:cs typeface="Arial"/>
              </a:rPr>
              <a:t>subcontinent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4F81BC"/>
              </a:buClr>
              <a:buChar char="•"/>
              <a:tabLst>
                <a:tab pos="355600" algn="l"/>
                <a:tab pos="356235" algn="l"/>
              </a:tabLst>
            </a:pPr>
            <a:r>
              <a:rPr sz="2600" spc="-125" dirty="0">
                <a:latin typeface="Arial"/>
                <a:cs typeface="Arial"/>
              </a:rPr>
              <a:t>1526-1540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4F81BC"/>
              </a:buClr>
              <a:buChar char="•"/>
              <a:tabLst>
                <a:tab pos="355600" algn="l"/>
                <a:tab pos="356235" algn="l"/>
              </a:tabLst>
            </a:pPr>
            <a:r>
              <a:rPr sz="2600" spc="-125" dirty="0">
                <a:latin typeface="Arial"/>
                <a:cs typeface="Arial"/>
              </a:rPr>
              <a:t>1555-1857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4F81BC"/>
              </a:buClr>
              <a:buChar char="•"/>
              <a:tabLst>
                <a:tab pos="355600" algn="l"/>
                <a:tab pos="356235" algn="l"/>
              </a:tabLst>
            </a:pPr>
            <a:r>
              <a:rPr sz="2600" spc="-145" dirty="0">
                <a:latin typeface="Arial"/>
                <a:cs typeface="Arial"/>
              </a:rPr>
              <a:t>Founded </a:t>
            </a:r>
            <a:r>
              <a:rPr sz="2600" spc="-110" dirty="0">
                <a:latin typeface="Arial"/>
                <a:cs typeface="Arial"/>
              </a:rPr>
              <a:t>by </a:t>
            </a:r>
            <a:r>
              <a:rPr sz="2600" spc="-155" dirty="0">
                <a:latin typeface="Arial"/>
                <a:cs typeface="Arial"/>
              </a:rPr>
              <a:t>Babar </a:t>
            </a:r>
            <a:r>
              <a:rPr sz="2600" spc="-30" dirty="0">
                <a:latin typeface="Arial"/>
                <a:cs typeface="Arial"/>
              </a:rPr>
              <a:t>in</a:t>
            </a:r>
            <a:r>
              <a:rPr sz="2600" spc="-180" dirty="0">
                <a:latin typeface="Arial"/>
                <a:cs typeface="Arial"/>
              </a:rPr>
              <a:t> </a:t>
            </a:r>
            <a:r>
              <a:rPr sz="2600" spc="-130" dirty="0">
                <a:latin typeface="Arial"/>
                <a:cs typeface="Arial"/>
              </a:rPr>
              <a:t>1526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4F81BC"/>
              </a:buClr>
              <a:buChar char="•"/>
              <a:tabLst>
                <a:tab pos="355600" algn="l"/>
                <a:tab pos="356235" algn="l"/>
              </a:tabLst>
            </a:pPr>
            <a:r>
              <a:rPr sz="2600" spc="-135" dirty="0">
                <a:latin typeface="Arial"/>
                <a:cs typeface="Arial"/>
              </a:rPr>
              <a:t>Established </a:t>
            </a:r>
            <a:r>
              <a:rPr sz="2600" spc="-120" dirty="0">
                <a:latin typeface="Arial"/>
                <a:cs typeface="Arial"/>
              </a:rPr>
              <a:t>and </a:t>
            </a:r>
            <a:r>
              <a:rPr sz="2600" spc="-50" dirty="0">
                <a:latin typeface="Arial"/>
                <a:cs typeface="Arial"/>
              </a:rPr>
              <a:t>ruled </a:t>
            </a:r>
            <a:r>
              <a:rPr sz="2600" spc="-110" dirty="0">
                <a:latin typeface="Arial"/>
                <a:cs typeface="Arial"/>
              </a:rPr>
              <a:t>by </a:t>
            </a:r>
            <a:r>
              <a:rPr sz="2600" spc="-60" dirty="0">
                <a:latin typeface="Arial"/>
                <a:cs typeface="Arial"/>
              </a:rPr>
              <a:t>Muslim</a:t>
            </a:r>
            <a:r>
              <a:rPr sz="2600" spc="-385" dirty="0">
                <a:latin typeface="Arial"/>
                <a:cs typeface="Arial"/>
              </a:rPr>
              <a:t> </a:t>
            </a:r>
            <a:r>
              <a:rPr sz="2600" spc="-114" dirty="0">
                <a:latin typeface="Arial"/>
                <a:cs typeface="Arial"/>
              </a:rPr>
              <a:t>dynasty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4F81BC"/>
              </a:buClr>
              <a:buChar char="•"/>
              <a:tabLst>
                <a:tab pos="355600" algn="l"/>
                <a:tab pos="356235" algn="l"/>
              </a:tabLst>
            </a:pPr>
            <a:r>
              <a:rPr sz="2600" spc="-140" dirty="0">
                <a:latin typeface="Arial"/>
                <a:cs typeface="Arial"/>
              </a:rPr>
              <a:t>Dynasty</a:t>
            </a:r>
            <a:endParaRPr sz="2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55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200" spc="-90" dirty="0">
                <a:latin typeface="Arial"/>
                <a:cs typeface="Arial"/>
              </a:rPr>
              <a:t>Ethnically </a:t>
            </a:r>
            <a:r>
              <a:rPr sz="2200" spc="-135" dirty="0">
                <a:latin typeface="Arial"/>
                <a:cs typeface="Arial"/>
              </a:rPr>
              <a:t>Chaghatai </a:t>
            </a:r>
            <a:r>
              <a:rPr sz="2200" spc="-100" dirty="0">
                <a:latin typeface="Arial"/>
                <a:cs typeface="Arial"/>
              </a:rPr>
              <a:t>Turco-Mongol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Origin</a:t>
            </a:r>
            <a:endParaRPr sz="2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30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200" spc="-75" dirty="0">
                <a:latin typeface="Arial"/>
                <a:cs typeface="Arial"/>
              </a:rPr>
              <a:t>But </a:t>
            </a:r>
            <a:r>
              <a:rPr sz="2200" spc="-125" dirty="0">
                <a:latin typeface="Arial"/>
                <a:cs typeface="Arial"/>
              </a:rPr>
              <a:t>Persianate </a:t>
            </a:r>
            <a:r>
              <a:rPr sz="2200" spc="-30" dirty="0">
                <a:latin typeface="Arial"/>
                <a:cs typeface="Arial"/>
              </a:rPr>
              <a:t>in </a:t>
            </a:r>
            <a:r>
              <a:rPr sz="2200" spc="-70" dirty="0">
                <a:latin typeface="Arial"/>
                <a:cs typeface="Arial"/>
              </a:rPr>
              <a:t>terms </a:t>
            </a:r>
            <a:r>
              <a:rPr sz="2200" spc="-5" dirty="0">
                <a:latin typeface="Arial"/>
                <a:cs typeface="Arial"/>
              </a:rPr>
              <a:t>of</a:t>
            </a:r>
            <a:r>
              <a:rPr sz="2200" spc="-245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culture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95"/>
              </a:spcBef>
              <a:buClr>
                <a:srgbClr val="4F81BC"/>
              </a:buClr>
              <a:buChar char="•"/>
              <a:tabLst>
                <a:tab pos="355600" algn="l"/>
                <a:tab pos="356235" algn="l"/>
              </a:tabLst>
            </a:pPr>
            <a:r>
              <a:rPr sz="2600" spc="-125" dirty="0">
                <a:latin typeface="Arial"/>
                <a:cs typeface="Arial"/>
              </a:rPr>
              <a:t>Religion</a:t>
            </a:r>
            <a:endParaRPr sz="2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55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200" spc="-110" dirty="0">
                <a:latin typeface="Arial"/>
                <a:cs typeface="Arial"/>
              </a:rPr>
              <a:t>Islam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110" dirty="0">
                <a:latin typeface="Arial"/>
                <a:cs typeface="Arial"/>
              </a:rPr>
              <a:t>(1526–1857)</a:t>
            </a:r>
            <a:endParaRPr sz="2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30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200" spc="-100" dirty="0">
                <a:latin typeface="Arial"/>
                <a:cs typeface="Arial"/>
              </a:rPr>
              <a:t>Din-e </a:t>
            </a:r>
            <a:r>
              <a:rPr sz="2200" spc="-55" dirty="0">
                <a:latin typeface="Arial"/>
                <a:cs typeface="Arial"/>
              </a:rPr>
              <a:t>Ilahi</a:t>
            </a:r>
            <a:r>
              <a:rPr sz="2200" spc="-155" dirty="0">
                <a:latin typeface="Arial"/>
                <a:cs typeface="Arial"/>
              </a:rPr>
              <a:t> </a:t>
            </a:r>
            <a:r>
              <a:rPr sz="2200" spc="-110" dirty="0">
                <a:latin typeface="Arial"/>
                <a:cs typeface="Arial"/>
              </a:rPr>
              <a:t>(1582–1605)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2140" y="619099"/>
            <a:ext cx="7658100" cy="439737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4F81BC"/>
              </a:buClr>
              <a:buChar char="•"/>
              <a:tabLst>
                <a:tab pos="355600" algn="l"/>
                <a:tab pos="356235" algn="l"/>
              </a:tabLst>
            </a:pPr>
            <a:r>
              <a:rPr sz="2600" spc="-229" dirty="0">
                <a:latin typeface="Arial"/>
                <a:cs typeface="Arial"/>
              </a:rPr>
              <a:t>Taj </a:t>
            </a:r>
            <a:r>
              <a:rPr sz="2600" spc="-70" dirty="0">
                <a:latin typeface="Arial"/>
                <a:cs typeface="Arial"/>
              </a:rPr>
              <a:t>Mahal: </a:t>
            </a:r>
            <a:r>
              <a:rPr sz="2600" spc="-135" dirty="0">
                <a:latin typeface="Arial"/>
                <a:cs typeface="Arial"/>
              </a:rPr>
              <a:t>Crown </a:t>
            </a:r>
            <a:r>
              <a:rPr sz="2600" spc="-5" dirty="0">
                <a:latin typeface="Arial"/>
                <a:cs typeface="Arial"/>
              </a:rPr>
              <a:t>of </a:t>
            </a:r>
            <a:r>
              <a:rPr sz="2600" spc="-30" dirty="0">
                <a:latin typeface="Arial"/>
                <a:cs typeface="Arial"/>
              </a:rPr>
              <a:t>the</a:t>
            </a:r>
            <a:r>
              <a:rPr sz="2600" spc="-270" dirty="0">
                <a:latin typeface="Arial"/>
                <a:cs typeface="Arial"/>
              </a:rPr>
              <a:t> </a:t>
            </a:r>
            <a:r>
              <a:rPr sz="2600" spc="-200" dirty="0">
                <a:latin typeface="Arial"/>
                <a:cs typeface="Arial"/>
              </a:rPr>
              <a:t>Palace</a:t>
            </a:r>
            <a:endParaRPr sz="2600">
              <a:latin typeface="Arial"/>
              <a:cs typeface="Arial"/>
            </a:endParaRPr>
          </a:p>
          <a:p>
            <a:pPr marL="355600" marR="125730" indent="-342900">
              <a:lnSpc>
                <a:spcPct val="100000"/>
              </a:lnSpc>
              <a:spcBef>
                <a:spcPts val="625"/>
              </a:spcBef>
              <a:buClr>
                <a:srgbClr val="4F81BC"/>
              </a:buClr>
              <a:buChar char="•"/>
              <a:tabLst>
                <a:tab pos="355600" algn="l"/>
                <a:tab pos="356235" algn="l"/>
              </a:tabLst>
            </a:pPr>
            <a:r>
              <a:rPr sz="2600" spc="-145" dirty="0">
                <a:latin typeface="Arial"/>
                <a:cs typeface="Arial"/>
              </a:rPr>
              <a:t>Located </a:t>
            </a:r>
            <a:r>
              <a:rPr sz="2600" spc="-80" dirty="0">
                <a:latin typeface="Arial"/>
                <a:cs typeface="Arial"/>
              </a:rPr>
              <a:t>on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spc="-30" dirty="0">
                <a:latin typeface="Arial"/>
                <a:cs typeface="Arial"/>
              </a:rPr>
              <a:t>the</a:t>
            </a:r>
            <a:r>
              <a:rPr sz="2600" spc="-155" dirty="0">
                <a:latin typeface="Arial"/>
                <a:cs typeface="Arial"/>
              </a:rPr>
              <a:t> </a:t>
            </a:r>
            <a:r>
              <a:rPr sz="2600" spc="-80" dirty="0">
                <a:latin typeface="Arial"/>
                <a:cs typeface="Arial"/>
              </a:rPr>
              <a:t>south</a:t>
            </a:r>
            <a:r>
              <a:rPr sz="2600" spc="-145" dirty="0">
                <a:latin typeface="Arial"/>
                <a:cs typeface="Arial"/>
              </a:rPr>
              <a:t> </a:t>
            </a:r>
            <a:r>
              <a:rPr sz="2600" spc="-125" dirty="0">
                <a:latin typeface="Arial"/>
                <a:cs typeface="Arial"/>
              </a:rPr>
              <a:t>bank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of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spc="-30" dirty="0">
                <a:latin typeface="Arial"/>
                <a:cs typeface="Arial"/>
              </a:rPr>
              <a:t>the</a:t>
            </a:r>
            <a:r>
              <a:rPr sz="2600" spc="-145" dirty="0">
                <a:latin typeface="Arial"/>
                <a:cs typeface="Arial"/>
              </a:rPr>
              <a:t> </a:t>
            </a:r>
            <a:r>
              <a:rPr sz="2600" spc="-40" dirty="0">
                <a:latin typeface="Arial"/>
                <a:cs typeface="Arial"/>
              </a:rPr>
              <a:t>river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185" dirty="0">
                <a:latin typeface="Arial"/>
                <a:cs typeface="Arial"/>
              </a:rPr>
              <a:t>Jumna</a:t>
            </a:r>
            <a:r>
              <a:rPr sz="2600" spc="-165" dirty="0">
                <a:latin typeface="Arial"/>
                <a:cs typeface="Arial"/>
              </a:rPr>
              <a:t> </a:t>
            </a:r>
            <a:r>
              <a:rPr sz="2600" spc="-30" dirty="0">
                <a:latin typeface="Arial"/>
                <a:cs typeface="Arial"/>
              </a:rPr>
              <a:t>in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spc="-145" dirty="0">
                <a:latin typeface="Arial"/>
                <a:cs typeface="Arial"/>
              </a:rPr>
              <a:t>Agra,  </a:t>
            </a:r>
            <a:r>
              <a:rPr sz="2600" spc="-85" dirty="0">
                <a:latin typeface="Arial"/>
                <a:cs typeface="Arial"/>
              </a:rPr>
              <a:t>India</a:t>
            </a:r>
            <a:endParaRPr sz="26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30"/>
              </a:spcBef>
              <a:buClr>
                <a:srgbClr val="4F81BC"/>
              </a:buClr>
              <a:buChar char="•"/>
              <a:tabLst>
                <a:tab pos="355600" algn="l"/>
                <a:tab pos="356235" algn="l"/>
              </a:tabLst>
            </a:pPr>
            <a:r>
              <a:rPr sz="2600" spc="-45" dirty="0">
                <a:latin typeface="Arial"/>
                <a:cs typeface="Arial"/>
              </a:rPr>
              <a:t>Built </a:t>
            </a:r>
            <a:r>
              <a:rPr sz="2600" spc="-110" dirty="0">
                <a:latin typeface="Arial"/>
                <a:cs typeface="Arial"/>
              </a:rPr>
              <a:t>by </a:t>
            </a:r>
            <a:r>
              <a:rPr sz="2600" spc="-30" dirty="0">
                <a:latin typeface="Arial"/>
                <a:cs typeface="Arial"/>
              </a:rPr>
              <a:t>the </a:t>
            </a:r>
            <a:r>
              <a:rPr sz="2600" spc="-85" dirty="0">
                <a:latin typeface="Arial"/>
                <a:cs typeface="Arial"/>
              </a:rPr>
              <a:t>Mughal </a:t>
            </a:r>
            <a:r>
              <a:rPr sz="2600" spc="-75" dirty="0">
                <a:latin typeface="Arial"/>
                <a:cs typeface="Arial"/>
              </a:rPr>
              <a:t>emperor </a:t>
            </a:r>
            <a:r>
              <a:rPr sz="2600" spc="-229" dirty="0">
                <a:latin typeface="Arial"/>
                <a:cs typeface="Arial"/>
              </a:rPr>
              <a:t>Shah </a:t>
            </a:r>
            <a:r>
              <a:rPr sz="2600" spc="-185" dirty="0">
                <a:latin typeface="Arial"/>
                <a:cs typeface="Arial"/>
              </a:rPr>
              <a:t>Jahan, </a:t>
            </a:r>
            <a:r>
              <a:rPr sz="2600" spc="25" dirty="0">
                <a:latin typeface="Arial"/>
                <a:cs typeface="Arial"/>
              </a:rPr>
              <a:t>to</a:t>
            </a:r>
            <a:r>
              <a:rPr sz="2600" spc="-400" dirty="0">
                <a:latin typeface="Arial"/>
                <a:cs typeface="Arial"/>
              </a:rPr>
              <a:t> </a:t>
            </a:r>
            <a:r>
              <a:rPr sz="2600" spc="-140" dirty="0">
                <a:latin typeface="Arial"/>
                <a:cs typeface="Arial"/>
              </a:rPr>
              <a:t>house </a:t>
            </a:r>
            <a:r>
              <a:rPr sz="2600" spc="-30" dirty="0">
                <a:latin typeface="Arial"/>
                <a:cs typeface="Arial"/>
              </a:rPr>
              <a:t>the  </a:t>
            </a:r>
            <a:r>
              <a:rPr sz="2600" spc="-35" dirty="0">
                <a:latin typeface="Arial"/>
                <a:cs typeface="Arial"/>
              </a:rPr>
              <a:t>tomb </a:t>
            </a:r>
            <a:r>
              <a:rPr sz="2600" spc="-5" dirty="0">
                <a:latin typeface="Arial"/>
                <a:cs typeface="Arial"/>
              </a:rPr>
              <a:t>of</a:t>
            </a:r>
            <a:r>
              <a:rPr sz="2600" spc="-530" dirty="0">
                <a:latin typeface="Arial"/>
                <a:cs typeface="Arial"/>
              </a:rPr>
              <a:t> </a:t>
            </a:r>
            <a:r>
              <a:rPr sz="2600" spc="-120" dirty="0">
                <a:latin typeface="Arial"/>
                <a:cs typeface="Arial"/>
              </a:rPr>
              <a:t>his </a:t>
            </a:r>
            <a:r>
              <a:rPr sz="2600" spc="-55" dirty="0">
                <a:latin typeface="Arial"/>
                <a:cs typeface="Arial"/>
              </a:rPr>
              <a:t>favorite </a:t>
            </a:r>
            <a:r>
              <a:rPr sz="2600" spc="-35" dirty="0">
                <a:latin typeface="Arial"/>
                <a:cs typeface="Arial"/>
              </a:rPr>
              <a:t>wife </a:t>
            </a:r>
            <a:r>
              <a:rPr sz="2600" spc="-85" dirty="0">
                <a:latin typeface="Arial"/>
                <a:cs typeface="Arial"/>
              </a:rPr>
              <a:t>Mumtaz </a:t>
            </a:r>
            <a:r>
              <a:rPr sz="2600" spc="-80" dirty="0">
                <a:latin typeface="Arial"/>
                <a:cs typeface="Arial"/>
              </a:rPr>
              <a:t>Mahal</a:t>
            </a:r>
            <a:endParaRPr sz="2600">
              <a:latin typeface="Arial"/>
              <a:cs typeface="Arial"/>
            </a:endParaRPr>
          </a:p>
          <a:p>
            <a:pPr marL="430530" indent="-417830">
              <a:lnSpc>
                <a:spcPct val="100000"/>
              </a:lnSpc>
              <a:spcBef>
                <a:spcPts val="620"/>
              </a:spcBef>
              <a:buClr>
                <a:srgbClr val="4F81BC"/>
              </a:buClr>
              <a:buChar char="•"/>
              <a:tabLst>
                <a:tab pos="429895" algn="l"/>
                <a:tab pos="431165" algn="l"/>
              </a:tabLst>
            </a:pPr>
            <a:r>
              <a:rPr sz="2600" spc="-90" dirty="0">
                <a:latin typeface="Arial"/>
                <a:cs typeface="Arial"/>
              </a:rPr>
              <a:t>Construction</a:t>
            </a:r>
            <a:endParaRPr sz="2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60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200" spc="-175" dirty="0">
                <a:latin typeface="Arial"/>
                <a:cs typeface="Arial"/>
              </a:rPr>
              <a:t>Began </a:t>
            </a:r>
            <a:r>
              <a:rPr sz="2200" spc="-30" dirty="0">
                <a:latin typeface="Arial"/>
                <a:cs typeface="Arial"/>
              </a:rPr>
              <a:t>in </a:t>
            </a:r>
            <a:r>
              <a:rPr sz="2200" spc="-110" dirty="0">
                <a:latin typeface="Arial"/>
                <a:cs typeface="Arial"/>
              </a:rPr>
              <a:t>1632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220" dirty="0">
                <a:latin typeface="Arial"/>
                <a:cs typeface="Arial"/>
              </a:rPr>
              <a:t>AD</a:t>
            </a:r>
            <a:endParaRPr sz="2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30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200" spc="-90" dirty="0">
                <a:latin typeface="Arial"/>
                <a:cs typeface="Arial"/>
              </a:rPr>
              <a:t>Substantially </a:t>
            </a:r>
            <a:r>
              <a:rPr sz="2200" spc="-75" dirty="0">
                <a:latin typeface="Arial"/>
                <a:cs typeface="Arial"/>
              </a:rPr>
              <a:t>complete </a:t>
            </a:r>
            <a:r>
              <a:rPr sz="2200" spc="-100" dirty="0">
                <a:latin typeface="Arial"/>
                <a:cs typeface="Arial"/>
              </a:rPr>
              <a:t>by </a:t>
            </a:r>
            <a:r>
              <a:rPr sz="2200" spc="-110" dirty="0">
                <a:latin typeface="Arial"/>
                <a:cs typeface="Arial"/>
              </a:rPr>
              <a:t>1648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220" dirty="0">
                <a:latin typeface="Arial"/>
                <a:cs typeface="Arial"/>
              </a:rPr>
              <a:t>AD</a:t>
            </a:r>
            <a:endParaRPr sz="2200">
              <a:latin typeface="Arial"/>
              <a:cs typeface="Arial"/>
            </a:endParaRPr>
          </a:p>
          <a:p>
            <a:pPr marL="355600" marR="367665" indent="-342900">
              <a:lnSpc>
                <a:spcPct val="100000"/>
              </a:lnSpc>
              <a:spcBef>
                <a:spcPts val="595"/>
              </a:spcBef>
              <a:buClr>
                <a:srgbClr val="4F81BC"/>
              </a:buClr>
              <a:buSzPct val="84615"/>
              <a:buChar char="•"/>
              <a:tabLst>
                <a:tab pos="419734" algn="l"/>
                <a:tab pos="420370" algn="l"/>
              </a:tabLst>
            </a:pPr>
            <a:r>
              <a:rPr sz="2600" spc="-155" dirty="0">
                <a:latin typeface="Arial"/>
                <a:cs typeface="Arial"/>
              </a:rPr>
              <a:t>An </a:t>
            </a:r>
            <a:r>
              <a:rPr sz="2600" spc="-114" dirty="0">
                <a:latin typeface="Arial"/>
                <a:cs typeface="Arial"/>
              </a:rPr>
              <a:t>extensive </a:t>
            </a:r>
            <a:r>
              <a:rPr sz="2600" spc="-120" dirty="0">
                <a:latin typeface="Arial"/>
                <a:cs typeface="Arial"/>
              </a:rPr>
              <a:t>complex </a:t>
            </a:r>
            <a:r>
              <a:rPr sz="2600" spc="-5" dirty="0">
                <a:latin typeface="Arial"/>
                <a:cs typeface="Arial"/>
              </a:rPr>
              <a:t>of </a:t>
            </a:r>
            <a:r>
              <a:rPr sz="2600" spc="-90" dirty="0">
                <a:latin typeface="Arial"/>
                <a:cs typeface="Arial"/>
              </a:rPr>
              <a:t>buildings </a:t>
            </a:r>
            <a:r>
              <a:rPr sz="2600" spc="-120" dirty="0">
                <a:latin typeface="Arial"/>
                <a:cs typeface="Arial"/>
              </a:rPr>
              <a:t>and </a:t>
            </a:r>
            <a:r>
              <a:rPr sz="2600" spc="-155" dirty="0">
                <a:latin typeface="Arial"/>
                <a:cs typeface="Arial"/>
              </a:rPr>
              <a:t>gardens</a:t>
            </a:r>
            <a:r>
              <a:rPr sz="2600" spc="-5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that  </a:t>
            </a:r>
            <a:r>
              <a:rPr sz="2600" spc="-120" dirty="0">
                <a:latin typeface="Arial"/>
                <a:cs typeface="Arial"/>
              </a:rPr>
              <a:t>extends </a:t>
            </a:r>
            <a:r>
              <a:rPr sz="2600" spc="-90" dirty="0">
                <a:latin typeface="Arial"/>
                <a:cs typeface="Arial"/>
              </a:rPr>
              <a:t>over </a:t>
            </a:r>
            <a:r>
              <a:rPr sz="2600" spc="-114" dirty="0">
                <a:latin typeface="Arial"/>
                <a:cs typeface="Arial"/>
              </a:rPr>
              <a:t>22.44 </a:t>
            </a:r>
            <a:r>
              <a:rPr sz="2600" spc="-120" dirty="0">
                <a:latin typeface="Arial"/>
                <a:cs typeface="Arial"/>
              </a:rPr>
              <a:t>hectares </a:t>
            </a:r>
            <a:r>
              <a:rPr sz="2600" spc="-110" dirty="0">
                <a:latin typeface="Arial"/>
                <a:cs typeface="Arial"/>
              </a:rPr>
              <a:t>(55.5</a:t>
            </a:r>
            <a:r>
              <a:rPr sz="2600" spc="-345" dirty="0">
                <a:latin typeface="Arial"/>
                <a:cs typeface="Arial"/>
              </a:rPr>
              <a:t> </a:t>
            </a:r>
            <a:r>
              <a:rPr sz="2600" spc="-150" dirty="0">
                <a:latin typeface="Arial"/>
                <a:cs typeface="Arial"/>
              </a:rPr>
              <a:t>acres)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466699"/>
            <a:ext cx="5887720" cy="467487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600" spc="-114" dirty="0">
                <a:latin typeface="Arial"/>
                <a:cs typeface="Arial"/>
              </a:rPr>
              <a:t>Estimated cost </a:t>
            </a:r>
            <a:r>
              <a:rPr sz="2600" spc="-110" dirty="0">
                <a:latin typeface="Arial"/>
                <a:cs typeface="Arial"/>
              </a:rPr>
              <a:t>52.8 </a:t>
            </a:r>
            <a:r>
              <a:rPr sz="2600" spc="-60" dirty="0">
                <a:latin typeface="Arial"/>
                <a:cs typeface="Arial"/>
              </a:rPr>
              <a:t>Billion</a:t>
            </a:r>
            <a:r>
              <a:rPr sz="2600" spc="-260" dirty="0">
                <a:latin typeface="Arial"/>
                <a:cs typeface="Arial"/>
              </a:rPr>
              <a:t> </a:t>
            </a:r>
            <a:r>
              <a:rPr sz="2600" spc="-204" dirty="0">
                <a:latin typeface="Arial"/>
                <a:cs typeface="Arial"/>
              </a:rPr>
              <a:t>Rupees</a:t>
            </a:r>
            <a:endParaRPr sz="2600">
              <a:latin typeface="Arial"/>
              <a:cs typeface="Arial"/>
            </a:endParaRPr>
          </a:p>
          <a:p>
            <a:pPr marL="430530" indent="-417830">
              <a:lnSpc>
                <a:spcPct val="100000"/>
              </a:lnSpc>
              <a:spcBef>
                <a:spcPts val="625"/>
              </a:spcBef>
              <a:buClr>
                <a:srgbClr val="4F81BC"/>
              </a:buClr>
              <a:buChar char="•"/>
              <a:tabLst>
                <a:tab pos="429895" algn="l"/>
                <a:tab pos="431165" algn="l"/>
              </a:tabLst>
            </a:pPr>
            <a:r>
              <a:rPr sz="2600" spc="-120" dirty="0">
                <a:latin typeface="Arial"/>
                <a:cs typeface="Arial"/>
              </a:rPr>
              <a:t>Includes</a:t>
            </a:r>
            <a:endParaRPr sz="2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55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200" spc="-120" dirty="0">
                <a:latin typeface="Arial"/>
                <a:cs typeface="Arial"/>
              </a:rPr>
              <a:t>Subsidiary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tombs</a:t>
            </a:r>
            <a:endParaRPr sz="2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30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200" spc="-85" dirty="0">
                <a:latin typeface="Arial"/>
                <a:cs typeface="Arial"/>
              </a:rPr>
              <a:t>Waterworks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infrastructure</a:t>
            </a:r>
            <a:endParaRPr sz="2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30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200" spc="-165" dirty="0">
                <a:latin typeface="Arial"/>
                <a:cs typeface="Arial"/>
              </a:rPr>
              <a:t>The </a:t>
            </a:r>
            <a:r>
              <a:rPr sz="2200" spc="-95" dirty="0">
                <a:latin typeface="Arial"/>
                <a:cs typeface="Arial"/>
              </a:rPr>
              <a:t>small </a:t>
            </a:r>
            <a:r>
              <a:rPr sz="2200" spc="-20" dirty="0">
                <a:latin typeface="Arial"/>
                <a:cs typeface="Arial"/>
              </a:rPr>
              <a:t>town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130" dirty="0">
                <a:latin typeface="Arial"/>
                <a:cs typeface="Arial"/>
              </a:rPr>
              <a:t>'Taj </a:t>
            </a:r>
            <a:r>
              <a:rPr sz="2200" spc="-80" dirty="0">
                <a:latin typeface="Arial"/>
                <a:cs typeface="Arial"/>
              </a:rPr>
              <a:t>Ganji' </a:t>
            </a:r>
            <a:r>
              <a:rPr sz="2200" spc="10" dirty="0">
                <a:latin typeface="Arial"/>
                <a:cs typeface="Arial"/>
              </a:rPr>
              <a:t>to </a:t>
            </a:r>
            <a:r>
              <a:rPr sz="2200" spc="-30" dirty="0">
                <a:latin typeface="Arial"/>
                <a:cs typeface="Arial"/>
              </a:rPr>
              <a:t>the</a:t>
            </a:r>
            <a:r>
              <a:rPr sz="2200" spc="-395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south</a:t>
            </a:r>
            <a:endParaRPr sz="2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30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200" spc="-200" dirty="0">
                <a:latin typeface="Arial"/>
                <a:cs typeface="Arial"/>
              </a:rPr>
              <a:t>A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'moonlight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garden'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10" dirty="0">
                <a:latin typeface="Arial"/>
                <a:cs typeface="Arial"/>
              </a:rPr>
              <a:t>to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the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north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of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the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river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95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600" spc="-140" dirty="0">
                <a:latin typeface="Arial"/>
                <a:cs typeface="Arial"/>
              </a:rPr>
              <a:t>Domed </a:t>
            </a:r>
            <a:r>
              <a:rPr sz="2600" spc="-80" dirty="0">
                <a:latin typeface="Arial"/>
                <a:cs typeface="Arial"/>
              </a:rPr>
              <a:t>marble </a:t>
            </a:r>
            <a:r>
              <a:rPr sz="2600" spc="-114" dirty="0">
                <a:latin typeface="Arial"/>
                <a:cs typeface="Arial"/>
              </a:rPr>
              <a:t>mausoleum</a:t>
            </a:r>
            <a:r>
              <a:rPr sz="2600" spc="-245" dirty="0">
                <a:latin typeface="Arial"/>
                <a:cs typeface="Arial"/>
              </a:rPr>
              <a:t> </a:t>
            </a:r>
            <a:r>
              <a:rPr sz="2600" spc="-120" dirty="0">
                <a:latin typeface="Arial"/>
                <a:cs typeface="Arial"/>
              </a:rPr>
              <a:t>complex</a:t>
            </a:r>
            <a:endParaRPr sz="2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60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200" spc="-135" dirty="0">
                <a:latin typeface="Arial"/>
                <a:cs typeface="Arial"/>
              </a:rPr>
              <a:t>An </a:t>
            </a:r>
            <a:r>
              <a:rPr sz="2200" spc="-40" dirty="0">
                <a:latin typeface="Arial"/>
                <a:cs typeface="Arial"/>
              </a:rPr>
              <a:t>ivory-white </a:t>
            </a:r>
            <a:r>
              <a:rPr sz="2200" spc="-70" dirty="0">
                <a:latin typeface="Arial"/>
                <a:cs typeface="Arial"/>
              </a:rPr>
              <a:t>marble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100" dirty="0">
                <a:latin typeface="Arial"/>
                <a:cs typeface="Arial"/>
              </a:rPr>
              <a:t>mausoleum</a:t>
            </a:r>
            <a:endParaRPr sz="2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25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200" spc="-40" dirty="0">
                <a:latin typeface="Arial"/>
                <a:cs typeface="Arial"/>
              </a:rPr>
              <a:t>Most </a:t>
            </a:r>
            <a:r>
              <a:rPr sz="2200" spc="-45" dirty="0">
                <a:latin typeface="Arial"/>
                <a:cs typeface="Arial"/>
              </a:rPr>
              <a:t>familiar </a:t>
            </a:r>
            <a:r>
              <a:rPr sz="2200" spc="-25" dirty="0">
                <a:latin typeface="Arial"/>
                <a:cs typeface="Arial"/>
              </a:rPr>
              <a:t>part </a:t>
            </a:r>
            <a:r>
              <a:rPr sz="2200" spc="-10" dirty="0">
                <a:latin typeface="Arial"/>
                <a:cs typeface="Arial"/>
              </a:rPr>
              <a:t>of </a:t>
            </a:r>
            <a:r>
              <a:rPr sz="2200" spc="-30" dirty="0">
                <a:latin typeface="Arial"/>
                <a:cs typeface="Arial"/>
              </a:rPr>
              <a:t>the</a:t>
            </a:r>
            <a:r>
              <a:rPr sz="2200" spc="-465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monument</a:t>
            </a:r>
            <a:endParaRPr sz="2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30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200" spc="-135" dirty="0">
                <a:latin typeface="Arial"/>
                <a:cs typeface="Arial"/>
              </a:rPr>
              <a:t>Complex </a:t>
            </a:r>
            <a:r>
              <a:rPr sz="2200" spc="-165" dirty="0">
                <a:latin typeface="Arial"/>
                <a:cs typeface="Arial"/>
              </a:rPr>
              <a:t>has </a:t>
            </a:r>
            <a:r>
              <a:rPr sz="2200" spc="-80" dirty="0">
                <a:latin typeface="Arial"/>
                <a:cs typeface="Arial"/>
              </a:rPr>
              <a:t>boundary </a:t>
            </a:r>
            <a:r>
              <a:rPr sz="2200" spc="-50" dirty="0">
                <a:latin typeface="Arial"/>
                <a:cs typeface="Arial"/>
              </a:rPr>
              <a:t>wall </a:t>
            </a:r>
            <a:r>
              <a:rPr sz="2200" spc="-75" dirty="0">
                <a:latin typeface="Arial"/>
                <a:cs typeface="Arial"/>
              </a:rPr>
              <a:t>on </a:t>
            </a:r>
            <a:r>
              <a:rPr sz="2200" spc="-114" dirty="0">
                <a:latin typeface="Arial"/>
                <a:cs typeface="Arial"/>
              </a:rPr>
              <a:t>3</a:t>
            </a:r>
            <a:r>
              <a:rPr sz="2200" spc="-195" dirty="0">
                <a:latin typeface="Arial"/>
                <a:cs typeface="Arial"/>
              </a:rPr>
              <a:t> </a:t>
            </a:r>
            <a:r>
              <a:rPr sz="2200" spc="-140" dirty="0">
                <a:latin typeface="Arial"/>
                <a:cs typeface="Arial"/>
              </a:rPr>
              <a:t>sides</a:t>
            </a:r>
            <a:endParaRPr sz="2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25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200" spc="-95" dirty="0">
                <a:latin typeface="Arial"/>
                <a:cs typeface="Arial"/>
              </a:rPr>
              <a:t>Outside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80" dirty="0">
                <a:latin typeface="Arial"/>
                <a:cs typeface="Arial"/>
              </a:rPr>
              <a:t>boundary </a:t>
            </a:r>
            <a:r>
              <a:rPr sz="2200" spc="-100" dirty="0">
                <a:latin typeface="Arial"/>
                <a:cs typeface="Arial"/>
              </a:rPr>
              <a:t>are </a:t>
            </a:r>
            <a:r>
              <a:rPr sz="2200" spc="-30" dirty="0">
                <a:latin typeface="Arial"/>
                <a:cs typeface="Arial"/>
              </a:rPr>
              <a:t>other</a:t>
            </a:r>
            <a:r>
              <a:rPr sz="2200" spc="-270" dirty="0">
                <a:latin typeface="Arial"/>
                <a:cs typeface="Arial"/>
              </a:rPr>
              <a:t> </a:t>
            </a:r>
            <a:r>
              <a:rPr sz="2200" spc="-190" dirty="0">
                <a:latin typeface="Arial"/>
                <a:cs typeface="Arial"/>
              </a:rPr>
              <a:t>Tombs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2204" y="84531"/>
            <a:ext cx="43402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30" dirty="0"/>
              <a:t>Taj </a:t>
            </a:r>
            <a:r>
              <a:rPr sz="4000" spc="-5" dirty="0"/>
              <a:t>Mahal Site</a:t>
            </a:r>
            <a:r>
              <a:rPr sz="4000" spc="120" dirty="0"/>
              <a:t> </a:t>
            </a:r>
            <a:r>
              <a:rPr sz="4000" spc="-5" dirty="0"/>
              <a:t>Plan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12140" y="3898772"/>
            <a:ext cx="7589520" cy="257746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800" spc="-135" dirty="0">
                <a:latin typeface="Arial"/>
                <a:cs typeface="Arial"/>
              </a:rPr>
              <a:t>The </a:t>
            </a:r>
            <a:r>
              <a:rPr sz="1800" spc="-160" dirty="0">
                <a:latin typeface="Arial"/>
                <a:cs typeface="Arial"/>
              </a:rPr>
              <a:t>Taj </a:t>
            </a:r>
            <a:r>
              <a:rPr sz="1800" spc="-60" dirty="0">
                <a:latin typeface="Arial"/>
                <a:cs typeface="Arial"/>
              </a:rPr>
              <a:t>Mahal </a:t>
            </a:r>
            <a:r>
              <a:rPr sz="1800" spc="-80" dirty="0">
                <a:latin typeface="Arial"/>
                <a:cs typeface="Arial"/>
              </a:rPr>
              <a:t>complex; </a:t>
            </a:r>
            <a:r>
              <a:rPr sz="1800" spc="-55" dirty="0">
                <a:latin typeface="Arial"/>
                <a:cs typeface="Arial"/>
              </a:rPr>
              <a:t>divided </a:t>
            </a:r>
            <a:r>
              <a:rPr sz="1800" spc="-10" dirty="0">
                <a:latin typeface="Arial"/>
                <a:cs typeface="Arial"/>
              </a:rPr>
              <a:t>into </a:t>
            </a:r>
            <a:r>
              <a:rPr sz="1800" spc="-90" dirty="0">
                <a:latin typeface="Arial"/>
                <a:cs typeface="Arial"/>
              </a:rPr>
              <a:t>5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sections: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1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800" spc="-135" dirty="0">
                <a:latin typeface="Arial"/>
                <a:cs typeface="Arial"/>
              </a:rPr>
              <a:t>The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'moonlight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garden'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to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north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river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Yamuna.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1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800" spc="-135" dirty="0">
                <a:latin typeface="Arial"/>
                <a:cs typeface="Arial"/>
              </a:rPr>
              <a:t>The </a:t>
            </a:r>
            <a:r>
              <a:rPr sz="1800" spc="-15" dirty="0">
                <a:latin typeface="Arial"/>
                <a:cs typeface="Arial"/>
              </a:rPr>
              <a:t>riverfront </a:t>
            </a:r>
            <a:r>
              <a:rPr sz="1800" spc="-60" dirty="0">
                <a:latin typeface="Arial"/>
                <a:cs typeface="Arial"/>
              </a:rPr>
              <a:t>terrace, containing </a:t>
            </a:r>
            <a:r>
              <a:rPr sz="1800" spc="-20" dirty="0">
                <a:latin typeface="Arial"/>
                <a:cs typeface="Arial"/>
              </a:rPr>
              <a:t>the </a:t>
            </a:r>
            <a:r>
              <a:rPr sz="1800" spc="-70" dirty="0">
                <a:latin typeface="Arial"/>
                <a:cs typeface="Arial"/>
              </a:rPr>
              <a:t>Mausoleum, Mosque </a:t>
            </a:r>
            <a:r>
              <a:rPr sz="1800" spc="-85" dirty="0">
                <a:latin typeface="Arial"/>
                <a:cs typeface="Arial"/>
              </a:rPr>
              <a:t>and</a:t>
            </a:r>
            <a:r>
              <a:rPr sz="1800" spc="-254" dirty="0">
                <a:latin typeface="Arial"/>
                <a:cs typeface="Arial"/>
              </a:rPr>
              <a:t> </a:t>
            </a:r>
            <a:r>
              <a:rPr sz="1800" spc="-130" dirty="0">
                <a:latin typeface="Arial"/>
                <a:cs typeface="Arial"/>
              </a:rPr>
              <a:t>Jawab.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19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800" spc="-135" dirty="0">
                <a:latin typeface="Arial"/>
                <a:cs typeface="Arial"/>
              </a:rPr>
              <a:t>The </a:t>
            </a:r>
            <a:r>
              <a:rPr sz="1800" spc="-114" dirty="0">
                <a:latin typeface="Arial"/>
                <a:cs typeface="Arial"/>
              </a:rPr>
              <a:t>Charbagh </a:t>
            </a:r>
            <a:r>
              <a:rPr sz="1800" spc="-95" dirty="0">
                <a:latin typeface="Arial"/>
                <a:cs typeface="Arial"/>
              </a:rPr>
              <a:t>garden </a:t>
            </a:r>
            <a:r>
              <a:rPr sz="1800" spc="-60" dirty="0">
                <a:latin typeface="Arial"/>
                <a:cs typeface="Arial"/>
              </a:rPr>
              <a:t>containing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pavilions.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ts val="2055"/>
              </a:lnSpc>
              <a:spcBef>
                <a:spcPts val="21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800" spc="-130" dirty="0">
                <a:latin typeface="Arial"/>
                <a:cs typeface="Arial"/>
              </a:rPr>
              <a:t>The </a:t>
            </a:r>
            <a:r>
              <a:rPr sz="1800" spc="-65" dirty="0">
                <a:latin typeface="Arial"/>
                <a:cs typeface="Arial"/>
              </a:rPr>
              <a:t>jilaukhana containing </a:t>
            </a:r>
            <a:r>
              <a:rPr sz="1800" spc="-70" dirty="0">
                <a:latin typeface="Arial"/>
                <a:cs typeface="Arial"/>
              </a:rPr>
              <a:t>accommodation </a:t>
            </a:r>
            <a:r>
              <a:rPr sz="1800" spc="-5" dirty="0">
                <a:latin typeface="Arial"/>
                <a:cs typeface="Arial"/>
              </a:rPr>
              <a:t>for </a:t>
            </a:r>
            <a:r>
              <a:rPr sz="1800" spc="-20" dirty="0">
                <a:latin typeface="Arial"/>
                <a:cs typeface="Arial"/>
              </a:rPr>
              <a:t>the </a:t>
            </a:r>
            <a:r>
              <a:rPr sz="1800" spc="-25" dirty="0">
                <a:latin typeface="Arial"/>
                <a:cs typeface="Arial"/>
              </a:rPr>
              <a:t>tomb </a:t>
            </a:r>
            <a:r>
              <a:rPr sz="1800" spc="-55" dirty="0">
                <a:latin typeface="Arial"/>
                <a:cs typeface="Arial"/>
              </a:rPr>
              <a:t>attendants </a:t>
            </a:r>
            <a:r>
              <a:rPr sz="1800" spc="-85" dirty="0">
                <a:latin typeface="Arial"/>
                <a:cs typeface="Arial"/>
              </a:rPr>
              <a:t>and</a:t>
            </a:r>
            <a:r>
              <a:rPr sz="1800" spc="-33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two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ts val="2055"/>
              </a:lnSpc>
            </a:pPr>
            <a:r>
              <a:rPr sz="1800" spc="-80" dirty="0">
                <a:latin typeface="Arial"/>
                <a:cs typeface="Arial"/>
              </a:rPr>
              <a:t>subsidiary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tombs.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ts val="1939"/>
              </a:lnSpc>
              <a:spcBef>
                <a:spcPts val="464"/>
              </a:spcBef>
              <a:buAutoNum type="arabicPeriod" startAt="5"/>
              <a:tabLst>
                <a:tab pos="355600" algn="l"/>
                <a:tab pos="356235" algn="l"/>
              </a:tabLst>
            </a:pPr>
            <a:r>
              <a:rPr sz="1800" spc="-135" dirty="0">
                <a:latin typeface="Arial"/>
                <a:cs typeface="Arial"/>
              </a:rPr>
              <a:t>The </a:t>
            </a:r>
            <a:r>
              <a:rPr sz="1800" spc="-160" dirty="0">
                <a:latin typeface="Arial"/>
                <a:cs typeface="Arial"/>
              </a:rPr>
              <a:t>Taj </a:t>
            </a:r>
            <a:r>
              <a:rPr sz="1800" spc="-80" dirty="0">
                <a:latin typeface="Arial"/>
                <a:cs typeface="Arial"/>
              </a:rPr>
              <a:t>Ganji, </a:t>
            </a:r>
            <a:r>
              <a:rPr sz="1800" spc="-45" dirty="0">
                <a:latin typeface="Arial"/>
                <a:cs typeface="Arial"/>
              </a:rPr>
              <a:t>originally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114" dirty="0">
                <a:latin typeface="Arial"/>
                <a:cs typeface="Arial"/>
              </a:rPr>
              <a:t>bazaar </a:t>
            </a:r>
            <a:r>
              <a:rPr sz="1800" spc="-85" dirty="0">
                <a:latin typeface="Arial"/>
                <a:cs typeface="Arial"/>
              </a:rPr>
              <a:t>and </a:t>
            </a:r>
            <a:r>
              <a:rPr sz="1800" spc="-105" dirty="0">
                <a:latin typeface="Arial"/>
                <a:cs typeface="Arial"/>
              </a:rPr>
              <a:t>caravanserai </a:t>
            </a:r>
            <a:r>
              <a:rPr sz="1800" spc="-50" dirty="0">
                <a:latin typeface="Arial"/>
                <a:cs typeface="Arial"/>
              </a:rPr>
              <a:t>only </a:t>
            </a:r>
            <a:r>
              <a:rPr sz="1800" spc="-85" dirty="0">
                <a:latin typeface="Arial"/>
                <a:cs typeface="Arial"/>
              </a:rPr>
              <a:t>traces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55" dirty="0">
                <a:latin typeface="Arial"/>
                <a:cs typeface="Arial"/>
              </a:rPr>
              <a:t>which </a:t>
            </a:r>
            <a:r>
              <a:rPr sz="1800" spc="-85" dirty="0">
                <a:latin typeface="Arial"/>
                <a:cs typeface="Arial"/>
              </a:rPr>
              <a:t>are </a:t>
            </a:r>
            <a:r>
              <a:rPr sz="1800" spc="-20" dirty="0">
                <a:latin typeface="Arial"/>
                <a:cs typeface="Arial"/>
              </a:rPr>
              <a:t>still  </a:t>
            </a:r>
            <a:r>
              <a:rPr sz="1800" spc="-75" dirty="0">
                <a:latin typeface="Arial"/>
                <a:cs typeface="Arial"/>
              </a:rPr>
              <a:t>preserved. </a:t>
            </a:r>
            <a:r>
              <a:rPr sz="1800" spc="-135" dirty="0">
                <a:latin typeface="Arial"/>
                <a:cs typeface="Arial"/>
              </a:rPr>
              <a:t>The </a:t>
            </a:r>
            <a:r>
              <a:rPr sz="1800" spc="-65" dirty="0">
                <a:latin typeface="Arial"/>
                <a:cs typeface="Arial"/>
              </a:rPr>
              <a:t>great </a:t>
            </a:r>
            <a:r>
              <a:rPr sz="1800" spc="-95" dirty="0">
                <a:latin typeface="Arial"/>
                <a:cs typeface="Arial"/>
              </a:rPr>
              <a:t>gate </a:t>
            </a:r>
            <a:r>
              <a:rPr sz="1800" spc="-75" dirty="0">
                <a:latin typeface="Arial"/>
                <a:cs typeface="Arial"/>
              </a:rPr>
              <a:t>lies </a:t>
            </a:r>
            <a:r>
              <a:rPr sz="1800" spc="-55" dirty="0">
                <a:latin typeface="Arial"/>
                <a:cs typeface="Arial"/>
              </a:rPr>
              <a:t>between </a:t>
            </a:r>
            <a:r>
              <a:rPr sz="1800" spc="-20" dirty="0">
                <a:latin typeface="Arial"/>
                <a:cs typeface="Arial"/>
              </a:rPr>
              <a:t>the </a:t>
            </a:r>
            <a:r>
              <a:rPr sz="1800" spc="-65" dirty="0">
                <a:latin typeface="Arial"/>
                <a:cs typeface="Arial"/>
              </a:rPr>
              <a:t>jilaukhana </a:t>
            </a:r>
            <a:r>
              <a:rPr sz="1800" spc="-85" dirty="0">
                <a:latin typeface="Arial"/>
                <a:cs typeface="Arial"/>
              </a:rPr>
              <a:t>and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21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garden.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ts val="1920"/>
              </a:lnSpc>
            </a:pPr>
            <a:r>
              <a:rPr sz="1800" spc="-125" dirty="0">
                <a:latin typeface="Arial"/>
                <a:cs typeface="Arial"/>
              </a:rPr>
              <a:t>Levels </a:t>
            </a:r>
            <a:r>
              <a:rPr sz="1800" spc="-70" dirty="0">
                <a:latin typeface="Arial"/>
                <a:cs typeface="Arial"/>
              </a:rPr>
              <a:t>gradually </a:t>
            </a:r>
            <a:r>
              <a:rPr sz="1800" spc="-110" dirty="0">
                <a:latin typeface="Arial"/>
                <a:cs typeface="Arial"/>
              </a:rPr>
              <a:t>descend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105" dirty="0">
                <a:latin typeface="Arial"/>
                <a:cs typeface="Arial"/>
              </a:rPr>
              <a:t>steps </a:t>
            </a:r>
            <a:r>
              <a:rPr sz="1800" spc="-20" dirty="0">
                <a:latin typeface="Arial"/>
                <a:cs typeface="Arial"/>
              </a:rPr>
              <a:t>from the </a:t>
            </a:r>
            <a:r>
              <a:rPr sz="1800" spc="-160" dirty="0">
                <a:latin typeface="Arial"/>
                <a:cs typeface="Arial"/>
              </a:rPr>
              <a:t>Taj </a:t>
            </a:r>
            <a:r>
              <a:rPr sz="1800" spc="-85" dirty="0">
                <a:latin typeface="Arial"/>
                <a:cs typeface="Arial"/>
              </a:rPr>
              <a:t>Ganji </a:t>
            </a:r>
            <a:r>
              <a:rPr sz="1800" spc="-60" dirty="0">
                <a:latin typeface="Arial"/>
                <a:cs typeface="Arial"/>
              </a:rPr>
              <a:t>towards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2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river</a:t>
            </a:r>
            <a:r>
              <a:rPr sz="1600" spc="-25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" y="685800"/>
            <a:ext cx="7618476" cy="3162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6647" y="6275019"/>
            <a:ext cx="7565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A </a:t>
            </a:r>
            <a:r>
              <a:rPr sz="2400" b="1" dirty="0">
                <a:latin typeface="Times New Roman"/>
                <a:cs typeface="Times New Roman"/>
              </a:rPr>
              <a:t>model of </a:t>
            </a:r>
            <a:r>
              <a:rPr sz="2400" b="1" spc="-75" dirty="0">
                <a:latin typeface="Times New Roman"/>
                <a:cs typeface="Times New Roman"/>
              </a:rPr>
              <a:t>Taj </a:t>
            </a:r>
            <a:r>
              <a:rPr sz="2400" b="1" dirty="0">
                <a:latin typeface="Times New Roman"/>
                <a:cs typeface="Times New Roman"/>
              </a:rPr>
              <a:t>Mahal </a:t>
            </a:r>
            <a:r>
              <a:rPr sz="2400" b="1" spc="-5" dirty="0">
                <a:latin typeface="Times New Roman"/>
                <a:cs typeface="Times New Roman"/>
              </a:rPr>
              <a:t>In the </a:t>
            </a:r>
            <a:r>
              <a:rPr sz="2400" b="1" dirty="0">
                <a:latin typeface="Times New Roman"/>
                <a:cs typeface="Times New Roman"/>
              </a:rPr>
              <a:t>Gallery at </a:t>
            </a:r>
            <a:r>
              <a:rPr sz="2400" b="1" spc="-5" dirty="0">
                <a:latin typeface="Times New Roman"/>
                <a:cs typeface="Times New Roman"/>
              </a:rPr>
              <a:t>Shahi </a:t>
            </a:r>
            <a:r>
              <a:rPr sz="2400" b="1" dirty="0">
                <a:latin typeface="Times New Roman"/>
                <a:cs typeface="Times New Roman"/>
              </a:rPr>
              <a:t>Qila</a:t>
            </a:r>
            <a:r>
              <a:rPr sz="2400" b="1" spc="-15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Lahore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9747" y="193547"/>
            <a:ext cx="8659368" cy="6100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" y="228600"/>
            <a:ext cx="8534400" cy="5975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0227" y="224027"/>
            <a:ext cx="8543925" cy="5984875"/>
          </a:xfrm>
          <a:custGeom>
            <a:avLst/>
            <a:gdLst/>
            <a:ahLst/>
            <a:cxnLst/>
            <a:rect l="l" t="t" r="r" b="b"/>
            <a:pathLst>
              <a:path w="8543925" h="5984875">
                <a:moveTo>
                  <a:pt x="0" y="5984748"/>
                </a:moveTo>
                <a:lnTo>
                  <a:pt x="8543544" y="5984748"/>
                </a:lnTo>
                <a:lnTo>
                  <a:pt x="8543544" y="0"/>
                </a:lnTo>
                <a:lnTo>
                  <a:pt x="0" y="0"/>
                </a:lnTo>
                <a:lnTo>
                  <a:pt x="0" y="5984748"/>
                </a:lnTo>
                <a:close/>
              </a:path>
            </a:pathLst>
          </a:custGeom>
          <a:ln w="9144">
            <a:solidFill>
              <a:srgbClr val="DDD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3119" y="275031"/>
            <a:ext cx="18256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The</a:t>
            </a:r>
            <a:r>
              <a:rPr sz="3200" spc="-75" dirty="0"/>
              <a:t> </a:t>
            </a:r>
            <a:r>
              <a:rPr sz="3200" spc="5" dirty="0"/>
              <a:t>Dome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757174"/>
            <a:ext cx="4237990" cy="2440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852805" indent="-354965">
              <a:lnSpc>
                <a:spcPct val="110000"/>
              </a:lnSpc>
              <a:spcBef>
                <a:spcPts val="100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50" dirty="0">
                <a:latin typeface="Arial"/>
                <a:cs typeface="Arial"/>
              </a:rPr>
              <a:t>Most </a:t>
            </a:r>
            <a:r>
              <a:rPr sz="2400" spc="-90" dirty="0">
                <a:latin typeface="Arial"/>
                <a:cs typeface="Arial"/>
              </a:rPr>
              <a:t>remarkable </a:t>
            </a:r>
            <a:r>
              <a:rPr sz="2400" spc="-25" dirty="0">
                <a:latin typeface="Arial"/>
                <a:cs typeface="Arial"/>
              </a:rPr>
              <a:t>part</a:t>
            </a:r>
            <a:r>
              <a:rPr sz="2400" spc="-3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of 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tomb</a:t>
            </a:r>
            <a:endParaRPr sz="2400">
              <a:latin typeface="Arial"/>
              <a:cs typeface="Arial"/>
            </a:endParaRPr>
          </a:p>
          <a:p>
            <a:pPr marL="353695" marR="5080" indent="-340995">
              <a:lnSpc>
                <a:spcPts val="3170"/>
              </a:lnSpc>
              <a:spcBef>
                <a:spcPts val="150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135" dirty="0">
                <a:latin typeface="Arial"/>
                <a:cs typeface="Arial"/>
              </a:rPr>
              <a:t>Enormous </a:t>
            </a:r>
            <a:r>
              <a:rPr sz="2400" spc="-45" dirty="0">
                <a:latin typeface="Arial"/>
                <a:cs typeface="Arial"/>
              </a:rPr>
              <a:t>White </a:t>
            </a:r>
            <a:r>
              <a:rPr sz="2400" spc="-100" dirty="0">
                <a:latin typeface="Arial"/>
                <a:cs typeface="Arial"/>
              </a:rPr>
              <a:t>Onion</a:t>
            </a:r>
            <a:r>
              <a:rPr sz="2400" spc="-235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shaped  </a:t>
            </a:r>
            <a:r>
              <a:rPr sz="2400" spc="-100" dirty="0">
                <a:latin typeface="Arial"/>
                <a:cs typeface="Arial"/>
              </a:rPr>
              <a:t>dome </a:t>
            </a:r>
            <a:r>
              <a:rPr sz="2400" spc="-80" dirty="0">
                <a:latin typeface="Arial"/>
                <a:cs typeface="Arial"/>
              </a:rPr>
              <a:t>crowning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22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tomb</a:t>
            </a:r>
            <a:endParaRPr sz="2400">
              <a:latin typeface="Arial"/>
              <a:cs typeface="Arial"/>
            </a:endParaRPr>
          </a:p>
          <a:p>
            <a:pPr marL="354965" marR="273685" indent="-354965">
              <a:lnSpc>
                <a:spcPts val="3170"/>
              </a:lnSpc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50" dirty="0">
                <a:latin typeface="Arial"/>
                <a:cs typeface="Arial"/>
              </a:rPr>
              <a:t>Main </a:t>
            </a:r>
            <a:r>
              <a:rPr sz="2400" spc="-100" dirty="0">
                <a:latin typeface="Arial"/>
                <a:cs typeface="Arial"/>
              </a:rPr>
              <a:t>dome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85" dirty="0">
                <a:latin typeface="Arial"/>
                <a:cs typeface="Arial"/>
              </a:rPr>
              <a:t>flanked </a:t>
            </a:r>
            <a:r>
              <a:rPr sz="2400" spc="-105" dirty="0">
                <a:latin typeface="Arial"/>
                <a:cs typeface="Arial"/>
              </a:rPr>
              <a:t>by </a:t>
            </a:r>
            <a:r>
              <a:rPr sz="2400" spc="-120" dirty="0">
                <a:latin typeface="Arial"/>
                <a:cs typeface="Arial"/>
              </a:rPr>
              <a:t>4  </a:t>
            </a:r>
            <a:r>
              <a:rPr sz="2400" spc="-90" dirty="0">
                <a:latin typeface="Arial"/>
                <a:cs typeface="Arial"/>
              </a:rPr>
              <a:t>smaller </a:t>
            </a:r>
            <a:r>
              <a:rPr sz="2400" spc="-140" dirty="0">
                <a:latin typeface="Arial"/>
                <a:cs typeface="Arial"/>
              </a:rPr>
              <a:t>ones </a:t>
            </a:r>
            <a:r>
              <a:rPr sz="2400" spc="-75" dirty="0">
                <a:latin typeface="Arial"/>
                <a:cs typeface="Arial"/>
              </a:rPr>
              <a:t>on </a:t>
            </a:r>
            <a:r>
              <a:rPr sz="2400" spc="-40" dirty="0">
                <a:latin typeface="Arial"/>
                <a:cs typeface="Arial"/>
              </a:rPr>
              <a:t>its </a:t>
            </a:r>
            <a:r>
              <a:rPr sz="2400" spc="-120" dirty="0">
                <a:latin typeface="Arial"/>
                <a:cs typeface="Arial"/>
              </a:rPr>
              <a:t>4</a:t>
            </a:r>
            <a:r>
              <a:rPr sz="2400" spc="-36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corners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6060135"/>
            <a:ext cx="3067050" cy="629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6390" marR="5080" indent="-314325">
              <a:lnSpc>
                <a:spcPct val="110000"/>
              </a:lnSpc>
              <a:spcBef>
                <a:spcPts val="100"/>
              </a:spcBef>
            </a:pPr>
            <a:r>
              <a:rPr sz="1800" b="1" spc="-150" dirty="0">
                <a:latin typeface="Trebuchet MS"/>
                <a:cs typeface="Trebuchet MS"/>
              </a:rPr>
              <a:t>The </a:t>
            </a:r>
            <a:r>
              <a:rPr sz="1800" b="1" spc="-90" dirty="0">
                <a:latin typeface="Trebuchet MS"/>
                <a:cs typeface="Trebuchet MS"/>
              </a:rPr>
              <a:t>Drum </a:t>
            </a:r>
            <a:r>
              <a:rPr sz="1800" b="1" spc="-80" dirty="0">
                <a:latin typeface="Trebuchet MS"/>
                <a:cs typeface="Trebuchet MS"/>
              </a:rPr>
              <a:t>is </a:t>
            </a:r>
            <a:r>
              <a:rPr sz="1800" b="1" spc="-114" dirty="0">
                <a:latin typeface="Trebuchet MS"/>
                <a:cs typeface="Trebuchet MS"/>
              </a:rPr>
              <a:t>intricately</a:t>
            </a:r>
            <a:r>
              <a:rPr sz="1800" b="1" spc="-305" dirty="0">
                <a:latin typeface="Trebuchet MS"/>
                <a:cs typeface="Trebuchet MS"/>
              </a:rPr>
              <a:t> </a:t>
            </a:r>
            <a:r>
              <a:rPr sz="1800" b="1" spc="-95" dirty="0">
                <a:latin typeface="Trebuchet MS"/>
                <a:cs typeface="Trebuchet MS"/>
              </a:rPr>
              <a:t>designed  </a:t>
            </a:r>
            <a:r>
              <a:rPr sz="1800" b="1" spc="-90" dirty="0">
                <a:latin typeface="Trebuchet MS"/>
                <a:cs typeface="Trebuchet MS"/>
              </a:rPr>
              <a:t>with </a:t>
            </a:r>
            <a:r>
              <a:rPr sz="1800" b="1" spc="-100" dirty="0">
                <a:latin typeface="Trebuchet MS"/>
                <a:cs typeface="Trebuchet MS"/>
              </a:rPr>
              <a:t>superb inlay</a:t>
            </a:r>
            <a:r>
              <a:rPr sz="1800" b="1" spc="-295" dirty="0">
                <a:latin typeface="Trebuchet MS"/>
                <a:cs typeface="Trebuchet MS"/>
              </a:rPr>
              <a:t> </a:t>
            </a:r>
            <a:r>
              <a:rPr sz="1800" b="1" spc="-100" dirty="0">
                <a:latin typeface="Trebuchet MS"/>
                <a:cs typeface="Trebuchet MS"/>
              </a:rPr>
              <a:t>work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89037" y="6060135"/>
            <a:ext cx="3496945" cy="62928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800" b="1" spc="-85" dirty="0">
                <a:latin typeface="Trebuchet MS"/>
                <a:cs typeface="Trebuchet MS"/>
              </a:rPr>
              <a:t>Islamic</a:t>
            </a:r>
            <a:r>
              <a:rPr sz="1800" b="1" spc="-165" dirty="0">
                <a:latin typeface="Trebuchet MS"/>
                <a:cs typeface="Trebuchet MS"/>
              </a:rPr>
              <a:t> </a:t>
            </a:r>
            <a:r>
              <a:rPr sz="1800" b="1" spc="-95" dirty="0">
                <a:latin typeface="Trebuchet MS"/>
                <a:cs typeface="Trebuchet MS"/>
              </a:rPr>
              <a:t>Inscription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spc="-75" dirty="0">
                <a:latin typeface="Trebuchet MS"/>
                <a:cs typeface="Trebuchet MS"/>
              </a:rPr>
              <a:t>on</a:t>
            </a:r>
            <a:r>
              <a:rPr sz="1800" b="1" spc="-145" dirty="0">
                <a:latin typeface="Trebuchet MS"/>
                <a:cs typeface="Trebuchet MS"/>
              </a:rPr>
              <a:t> </a:t>
            </a:r>
            <a:r>
              <a:rPr sz="1800" b="1" spc="-110" dirty="0">
                <a:latin typeface="Trebuchet MS"/>
                <a:cs typeface="Trebuchet MS"/>
              </a:rPr>
              <a:t>the</a:t>
            </a:r>
            <a:r>
              <a:rPr sz="1800" b="1" spc="-145" dirty="0">
                <a:latin typeface="Trebuchet MS"/>
                <a:cs typeface="Trebuchet MS"/>
              </a:rPr>
              <a:t> </a:t>
            </a:r>
            <a:r>
              <a:rPr sz="1800" b="1" spc="-75" dirty="0">
                <a:latin typeface="Trebuchet MS"/>
                <a:cs typeface="Trebuchet MS"/>
              </a:rPr>
              <a:t>gold</a:t>
            </a:r>
            <a:r>
              <a:rPr sz="1800" b="1" spc="-165" dirty="0">
                <a:latin typeface="Trebuchet MS"/>
                <a:cs typeface="Trebuchet MS"/>
              </a:rPr>
              <a:t> </a:t>
            </a:r>
            <a:r>
              <a:rPr sz="1800" b="1" spc="-90" dirty="0">
                <a:latin typeface="Trebuchet MS"/>
                <a:cs typeface="Trebuchet MS"/>
              </a:rPr>
              <a:t>gilded</a:t>
            </a:r>
            <a:endParaRPr sz="1800">
              <a:latin typeface="Trebuchet MS"/>
              <a:cs typeface="Trebuchet MS"/>
            </a:endParaRPr>
          </a:p>
          <a:p>
            <a:pPr marR="225425" algn="ctr">
              <a:lnSpc>
                <a:spcPct val="100000"/>
              </a:lnSpc>
              <a:spcBef>
                <a:spcPts val="215"/>
              </a:spcBef>
            </a:pPr>
            <a:r>
              <a:rPr sz="1800" b="1" spc="-100" dirty="0">
                <a:latin typeface="Trebuchet MS"/>
                <a:cs typeface="Trebuchet MS"/>
              </a:rPr>
              <a:t>finial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62500" y="280415"/>
            <a:ext cx="4123944" cy="2791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76800" y="381000"/>
            <a:ext cx="3895344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72228" y="376427"/>
            <a:ext cx="3904615" cy="2600325"/>
          </a:xfrm>
          <a:custGeom>
            <a:avLst/>
            <a:gdLst/>
            <a:ahLst/>
            <a:cxnLst/>
            <a:rect l="l" t="t" r="r" b="b"/>
            <a:pathLst>
              <a:path w="3904615" h="2600325">
                <a:moveTo>
                  <a:pt x="0" y="2599944"/>
                </a:moveTo>
                <a:lnTo>
                  <a:pt x="3904487" y="2599944"/>
                </a:lnTo>
                <a:lnTo>
                  <a:pt x="3904487" y="0"/>
                </a:lnTo>
                <a:lnTo>
                  <a:pt x="0" y="0"/>
                </a:lnTo>
                <a:lnTo>
                  <a:pt x="0" y="2599944"/>
                </a:lnTo>
                <a:close/>
              </a:path>
            </a:pathLst>
          </a:custGeom>
          <a:ln w="9143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9747" y="3253740"/>
            <a:ext cx="3864864" cy="2636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1000" y="3352800"/>
            <a:ext cx="3642360" cy="2438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6427" y="3348228"/>
            <a:ext cx="3651885" cy="2447925"/>
          </a:xfrm>
          <a:custGeom>
            <a:avLst/>
            <a:gdLst/>
            <a:ahLst/>
            <a:cxnLst/>
            <a:rect l="l" t="t" r="r" b="b"/>
            <a:pathLst>
              <a:path w="3651885" h="2447925">
                <a:moveTo>
                  <a:pt x="0" y="2447544"/>
                </a:moveTo>
                <a:lnTo>
                  <a:pt x="3651504" y="2447544"/>
                </a:lnTo>
                <a:lnTo>
                  <a:pt x="3651504" y="0"/>
                </a:lnTo>
                <a:lnTo>
                  <a:pt x="0" y="0"/>
                </a:lnTo>
                <a:lnTo>
                  <a:pt x="0" y="2447544"/>
                </a:lnTo>
                <a:close/>
              </a:path>
            </a:pathLst>
          </a:custGeom>
          <a:ln w="9144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62500" y="3252215"/>
            <a:ext cx="4119372" cy="27386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76800" y="3352800"/>
            <a:ext cx="3890772" cy="25374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72228" y="3348228"/>
            <a:ext cx="3900170" cy="2546985"/>
          </a:xfrm>
          <a:custGeom>
            <a:avLst/>
            <a:gdLst/>
            <a:ahLst/>
            <a:cxnLst/>
            <a:rect l="l" t="t" r="r" b="b"/>
            <a:pathLst>
              <a:path w="3900170" h="2546985">
                <a:moveTo>
                  <a:pt x="0" y="2546604"/>
                </a:moveTo>
                <a:lnTo>
                  <a:pt x="3899916" y="2546604"/>
                </a:lnTo>
                <a:lnTo>
                  <a:pt x="3899916" y="0"/>
                </a:lnTo>
                <a:lnTo>
                  <a:pt x="0" y="0"/>
                </a:lnTo>
                <a:lnTo>
                  <a:pt x="0" y="2546604"/>
                </a:lnTo>
                <a:close/>
              </a:path>
            </a:pathLst>
          </a:custGeom>
          <a:ln w="9144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4222" y="183591"/>
            <a:ext cx="45713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Exterior</a:t>
            </a:r>
            <a:r>
              <a:rPr sz="4000" spc="-145" dirty="0"/>
              <a:t> </a:t>
            </a:r>
            <a:r>
              <a:rPr sz="4000" dirty="0"/>
              <a:t>Decorations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790702"/>
            <a:ext cx="7940675" cy="552196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85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175" dirty="0">
                <a:latin typeface="Arial"/>
                <a:cs typeface="Arial"/>
              </a:rPr>
              <a:t>The </a:t>
            </a:r>
            <a:r>
              <a:rPr sz="2400" spc="-55" dirty="0">
                <a:latin typeface="Arial"/>
                <a:cs typeface="Arial"/>
              </a:rPr>
              <a:t>finest </a:t>
            </a:r>
            <a:r>
              <a:rPr sz="2400" spc="-30" dirty="0">
                <a:latin typeface="Arial"/>
                <a:cs typeface="Arial"/>
              </a:rPr>
              <a:t>in </a:t>
            </a:r>
            <a:r>
              <a:rPr sz="2400" spc="-80" dirty="0">
                <a:latin typeface="Arial"/>
                <a:cs typeface="Arial"/>
              </a:rPr>
              <a:t>Mughal</a:t>
            </a:r>
            <a:r>
              <a:rPr sz="2400" spc="-254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architecture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110" dirty="0">
                <a:latin typeface="Arial"/>
                <a:cs typeface="Arial"/>
              </a:rPr>
              <a:t>Islamic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Architecture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84"/>
              </a:spcBef>
              <a:buClr>
                <a:srgbClr val="4F81BC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200" spc="-110" dirty="0">
                <a:latin typeface="Arial"/>
                <a:cs typeface="Arial"/>
              </a:rPr>
              <a:t>Calligraphy</a:t>
            </a:r>
            <a:endParaRPr sz="22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240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1900" spc="-105" dirty="0">
                <a:latin typeface="Arial"/>
                <a:cs typeface="Arial"/>
              </a:rPr>
              <a:t>Created </a:t>
            </a:r>
            <a:r>
              <a:rPr sz="1900" spc="-25" dirty="0">
                <a:latin typeface="Arial"/>
                <a:cs typeface="Arial"/>
              </a:rPr>
              <a:t>in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100" dirty="0">
                <a:latin typeface="Arial"/>
                <a:cs typeface="Arial"/>
              </a:rPr>
              <a:t>1609</a:t>
            </a:r>
            <a:endParaRPr sz="19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229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1900" spc="-180" dirty="0">
                <a:latin typeface="Arial"/>
                <a:cs typeface="Arial"/>
              </a:rPr>
              <a:t>By </a:t>
            </a:r>
            <a:r>
              <a:rPr sz="1900" spc="-70" dirty="0">
                <a:latin typeface="Arial"/>
                <a:cs typeface="Arial"/>
              </a:rPr>
              <a:t>calligrapher </a:t>
            </a:r>
            <a:r>
              <a:rPr sz="1900" spc="-95" dirty="0">
                <a:latin typeface="Arial"/>
                <a:cs typeface="Arial"/>
              </a:rPr>
              <a:t>named </a:t>
            </a:r>
            <a:r>
              <a:rPr sz="1900" spc="-75" dirty="0">
                <a:latin typeface="Arial"/>
                <a:cs typeface="Arial"/>
              </a:rPr>
              <a:t>Abdul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spc="-140" dirty="0">
                <a:latin typeface="Arial"/>
                <a:cs typeface="Arial"/>
              </a:rPr>
              <a:t>Haq</a:t>
            </a:r>
            <a:endParaRPr sz="19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225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1900" spc="-195" dirty="0">
                <a:latin typeface="Arial"/>
                <a:cs typeface="Arial"/>
              </a:rPr>
              <a:t>Passages </a:t>
            </a:r>
            <a:r>
              <a:rPr sz="1900" spc="-30" dirty="0">
                <a:latin typeface="Arial"/>
                <a:cs typeface="Arial"/>
              </a:rPr>
              <a:t>from </a:t>
            </a:r>
            <a:r>
              <a:rPr sz="1900" spc="-25" dirty="0">
                <a:latin typeface="Arial"/>
                <a:cs typeface="Arial"/>
              </a:rPr>
              <a:t>the </a:t>
            </a:r>
            <a:r>
              <a:rPr sz="1900" spc="-65" dirty="0">
                <a:latin typeface="Arial"/>
                <a:cs typeface="Arial"/>
              </a:rPr>
              <a:t>Qur'an </a:t>
            </a:r>
            <a:r>
              <a:rPr sz="1900" spc="-40" dirty="0">
                <a:latin typeface="Arial"/>
                <a:cs typeface="Arial"/>
              </a:rPr>
              <a:t>throughout </a:t>
            </a:r>
            <a:r>
              <a:rPr sz="1900" spc="-25" dirty="0">
                <a:latin typeface="Arial"/>
                <a:cs typeface="Arial"/>
              </a:rPr>
              <a:t>the</a:t>
            </a:r>
            <a:r>
              <a:rPr sz="1900" spc="-190" dirty="0">
                <a:latin typeface="Arial"/>
                <a:cs typeface="Arial"/>
              </a:rPr>
              <a:t> </a:t>
            </a:r>
            <a:r>
              <a:rPr sz="1900" spc="-90" dirty="0">
                <a:latin typeface="Arial"/>
                <a:cs typeface="Arial"/>
              </a:rPr>
              <a:t>complex</a:t>
            </a:r>
            <a:endParaRPr sz="1900">
              <a:latin typeface="Arial"/>
              <a:cs typeface="Arial"/>
            </a:endParaRPr>
          </a:p>
          <a:p>
            <a:pPr marL="756285" marR="5080" indent="-286385">
              <a:lnSpc>
                <a:spcPts val="2050"/>
              </a:lnSpc>
              <a:spcBef>
                <a:spcPts val="490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1900" spc="-130" dirty="0">
                <a:latin typeface="Arial"/>
                <a:cs typeface="Arial"/>
              </a:rPr>
              <a:t>Composed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of</a:t>
            </a:r>
            <a:r>
              <a:rPr sz="1900" spc="-11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florid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thuluth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55" dirty="0">
                <a:latin typeface="Arial"/>
                <a:cs typeface="Arial"/>
              </a:rPr>
              <a:t>script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spc="-100" dirty="0">
                <a:latin typeface="Arial"/>
                <a:cs typeface="Arial"/>
              </a:rPr>
              <a:t>made</a:t>
            </a:r>
            <a:r>
              <a:rPr sz="1900" spc="-9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of</a:t>
            </a:r>
            <a:r>
              <a:rPr sz="1900" spc="-90" dirty="0">
                <a:latin typeface="Arial"/>
                <a:cs typeface="Arial"/>
              </a:rPr>
              <a:t> </a:t>
            </a:r>
            <a:r>
              <a:rPr sz="1900" spc="-80" dirty="0">
                <a:latin typeface="Arial"/>
                <a:cs typeface="Arial"/>
              </a:rPr>
              <a:t>jasper</a:t>
            </a:r>
            <a:r>
              <a:rPr sz="1900" spc="-105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or</a:t>
            </a:r>
            <a:r>
              <a:rPr sz="1900" spc="-100" dirty="0">
                <a:latin typeface="Arial"/>
                <a:cs typeface="Arial"/>
              </a:rPr>
              <a:t> </a:t>
            </a:r>
            <a:r>
              <a:rPr sz="1900" spc="-95" dirty="0">
                <a:latin typeface="Arial"/>
                <a:cs typeface="Arial"/>
              </a:rPr>
              <a:t>black </a:t>
            </a:r>
            <a:r>
              <a:rPr sz="1900" spc="-60" dirty="0">
                <a:latin typeface="Arial"/>
                <a:cs typeface="Arial"/>
              </a:rPr>
              <a:t>marble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45" dirty="0">
                <a:latin typeface="Arial"/>
                <a:cs typeface="Arial"/>
              </a:rPr>
              <a:t>inlaid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in  white </a:t>
            </a:r>
            <a:r>
              <a:rPr sz="1900" spc="-60" dirty="0">
                <a:latin typeface="Arial"/>
                <a:cs typeface="Arial"/>
              </a:rPr>
              <a:t>marble</a:t>
            </a:r>
            <a:r>
              <a:rPr sz="1900" spc="-155" dirty="0">
                <a:latin typeface="Arial"/>
                <a:cs typeface="Arial"/>
              </a:rPr>
              <a:t> </a:t>
            </a:r>
            <a:r>
              <a:rPr sz="1900" spc="-100" dirty="0">
                <a:latin typeface="Arial"/>
                <a:cs typeface="Arial"/>
              </a:rPr>
              <a:t>panels</a:t>
            </a:r>
            <a:endParaRPr sz="19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200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1900" spc="-90" dirty="0">
                <a:latin typeface="Arial"/>
                <a:cs typeface="Arial"/>
              </a:rPr>
              <a:t>Higher </a:t>
            </a:r>
            <a:r>
              <a:rPr sz="1900" spc="-100" dirty="0">
                <a:latin typeface="Arial"/>
                <a:cs typeface="Arial"/>
              </a:rPr>
              <a:t>panels </a:t>
            </a:r>
            <a:r>
              <a:rPr sz="1900" spc="-90" dirty="0">
                <a:latin typeface="Arial"/>
                <a:cs typeface="Arial"/>
              </a:rPr>
              <a:t>are </a:t>
            </a:r>
            <a:r>
              <a:rPr sz="1900" dirty="0">
                <a:latin typeface="Arial"/>
                <a:cs typeface="Arial"/>
              </a:rPr>
              <a:t>written </a:t>
            </a:r>
            <a:r>
              <a:rPr sz="1900" spc="-25" dirty="0">
                <a:latin typeface="Arial"/>
                <a:cs typeface="Arial"/>
              </a:rPr>
              <a:t>in </a:t>
            </a:r>
            <a:r>
              <a:rPr sz="1900" spc="-55" dirty="0">
                <a:latin typeface="Arial"/>
                <a:cs typeface="Arial"/>
              </a:rPr>
              <a:t>slightly </a:t>
            </a:r>
            <a:r>
              <a:rPr sz="1900" spc="-70" dirty="0">
                <a:latin typeface="Arial"/>
                <a:cs typeface="Arial"/>
              </a:rPr>
              <a:t>larger</a:t>
            </a:r>
            <a:r>
              <a:rPr sz="1900" spc="-270" dirty="0">
                <a:latin typeface="Arial"/>
                <a:cs typeface="Arial"/>
              </a:rPr>
              <a:t> </a:t>
            </a:r>
            <a:r>
              <a:rPr sz="1900" spc="-55" dirty="0">
                <a:latin typeface="Arial"/>
                <a:cs typeface="Arial"/>
              </a:rPr>
              <a:t>script</a:t>
            </a:r>
            <a:endParaRPr sz="19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254"/>
              </a:spcBef>
              <a:buClr>
                <a:srgbClr val="4F81BC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200" spc="-60" dirty="0">
                <a:latin typeface="Arial"/>
                <a:cs typeface="Arial"/>
              </a:rPr>
              <a:t>Islimi </a:t>
            </a:r>
            <a:r>
              <a:rPr sz="2200" spc="-120" dirty="0">
                <a:latin typeface="Arial"/>
                <a:cs typeface="Arial"/>
              </a:rPr>
              <a:t>(Yellow </a:t>
            </a:r>
            <a:r>
              <a:rPr sz="2200" spc="-70" dirty="0">
                <a:latin typeface="Arial"/>
                <a:cs typeface="Arial"/>
              </a:rPr>
              <a:t>marble </a:t>
            </a:r>
            <a:r>
              <a:rPr sz="2200" spc="30" dirty="0">
                <a:latin typeface="Arial"/>
                <a:cs typeface="Arial"/>
              </a:rPr>
              <a:t>&amp;</a:t>
            </a:r>
            <a:r>
              <a:rPr sz="2200" spc="-195" dirty="0">
                <a:latin typeface="Arial"/>
                <a:cs typeface="Arial"/>
              </a:rPr>
              <a:t> </a:t>
            </a:r>
            <a:r>
              <a:rPr sz="2200" spc="-150" dirty="0">
                <a:latin typeface="Arial"/>
                <a:cs typeface="Arial"/>
              </a:rPr>
              <a:t>Jasper)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140" dirty="0">
                <a:latin typeface="Arial"/>
                <a:cs typeface="Arial"/>
              </a:rPr>
              <a:t>Carving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60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1900" spc="-145" dirty="0">
                <a:latin typeface="Arial"/>
                <a:cs typeface="Arial"/>
              </a:rPr>
              <a:t>On </a:t>
            </a:r>
            <a:r>
              <a:rPr sz="1900" spc="-40" dirty="0">
                <a:latin typeface="Arial"/>
                <a:cs typeface="Arial"/>
              </a:rPr>
              <a:t>White </a:t>
            </a:r>
            <a:r>
              <a:rPr sz="1900" spc="-45" dirty="0">
                <a:latin typeface="Arial"/>
                <a:cs typeface="Arial"/>
              </a:rPr>
              <a:t>Marble, </a:t>
            </a:r>
            <a:r>
              <a:rPr sz="1900" spc="-105" dirty="0">
                <a:latin typeface="Arial"/>
                <a:cs typeface="Arial"/>
              </a:rPr>
              <a:t>using </a:t>
            </a:r>
            <a:r>
              <a:rPr sz="1900" spc="-85" dirty="0">
                <a:latin typeface="Arial"/>
                <a:cs typeface="Arial"/>
              </a:rPr>
              <a:t>chisel </a:t>
            </a:r>
            <a:r>
              <a:rPr sz="1900" spc="-90" dirty="0">
                <a:latin typeface="Arial"/>
                <a:cs typeface="Arial"/>
              </a:rPr>
              <a:t>and</a:t>
            </a:r>
            <a:r>
              <a:rPr sz="1900" spc="-155" dirty="0">
                <a:latin typeface="Arial"/>
                <a:cs typeface="Arial"/>
              </a:rPr>
              <a:t> </a:t>
            </a:r>
            <a:r>
              <a:rPr sz="1900" spc="-75" dirty="0">
                <a:latin typeface="Arial"/>
                <a:cs typeface="Arial"/>
              </a:rPr>
              <a:t>hammer</a:t>
            </a:r>
            <a:endParaRPr sz="19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29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1900" spc="-130" dirty="0">
                <a:latin typeface="Arial"/>
                <a:cs typeface="Arial"/>
              </a:rPr>
              <a:t>Carvings </a:t>
            </a:r>
            <a:r>
              <a:rPr sz="1900" spc="-75" dirty="0">
                <a:latin typeface="Arial"/>
                <a:cs typeface="Arial"/>
              </a:rPr>
              <a:t>leveled </a:t>
            </a:r>
            <a:r>
              <a:rPr sz="1900" spc="25" dirty="0">
                <a:latin typeface="Arial"/>
                <a:cs typeface="Arial"/>
              </a:rPr>
              <a:t>&amp; </a:t>
            </a:r>
            <a:r>
              <a:rPr sz="1900" spc="-105" dirty="0">
                <a:latin typeface="Arial"/>
                <a:cs typeface="Arial"/>
              </a:rPr>
              <a:t>Polished </a:t>
            </a:r>
            <a:r>
              <a:rPr sz="1900" spc="10" dirty="0">
                <a:latin typeface="Arial"/>
                <a:cs typeface="Arial"/>
              </a:rPr>
              <a:t>to</a:t>
            </a:r>
            <a:r>
              <a:rPr sz="1900" spc="-135" dirty="0">
                <a:latin typeface="Arial"/>
                <a:cs typeface="Arial"/>
              </a:rPr>
              <a:t> </a:t>
            </a:r>
            <a:r>
              <a:rPr sz="1900" spc="-125" dirty="0">
                <a:latin typeface="Arial"/>
                <a:cs typeface="Arial"/>
              </a:rPr>
              <a:t>Surface</a:t>
            </a:r>
            <a:endParaRPr sz="1900">
              <a:latin typeface="Arial"/>
              <a:cs typeface="Arial"/>
            </a:endParaRPr>
          </a:p>
          <a:p>
            <a:pPr marL="355600" indent="-342900">
              <a:lnSpc>
                <a:spcPts val="2735"/>
              </a:lnSpc>
              <a:spcBef>
                <a:spcPts val="260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180" dirty="0">
                <a:latin typeface="Arial"/>
                <a:cs typeface="Arial"/>
              </a:rPr>
              <a:t>On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45" dirty="0">
                <a:latin typeface="Arial"/>
                <a:cs typeface="Arial"/>
              </a:rPr>
              <a:t>lower </a:t>
            </a:r>
            <a:r>
              <a:rPr sz="2400" spc="-95" dirty="0">
                <a:latin typeface="Arial"/>
                <a:cs typeface="Arial"/>
              </a:rPr>
              <a:t>walls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50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35" dirty="0">
                <a:latin typeface="Arial"/>
                <a:cs typeface="Arial"/>
              </a:rPr>
              <a:t>tomb </a:t>
            </a:r>
            <a:r>
              <a:rPr sz="2400" spc="-110" dirty="0">
                <a:latin typeface="Arial"/>
                <a:cs typeface="Arial"/>
              </a:rPr>
              <a:t>are </a:t>
            </a:r>
            <a:r>
              <a:rPr sz="2400" spc="-25" dirty="0">
                <a:latin typeface="Arial"/>
                <a:cs typeface="Arial"/>
              </a:rPr>
              <a:t>white</a:t>
            </a:r>
            <a:endParaRPr sz="2400">
              <a:latin typeface="Arial"/>
              <a:cs typeface="Arial"/>
            </a:endParaRPr>
          </a:p>
          <a:p>
            <a:pPr marL="355600" marR="254000">
              <a:lnSpc>
                <a:spcPts val="2590"/>
              </a:lnSpc>
              <a:spcBef>
                <a:spcPts val="185"/>
              </a:spcBef>
            </a:pPr>
            <a:r>
              <a:rPr sz="2400" spc="-75" dirty="0">
                <a:latin typeface="Arial"/>
                <a:cs typeface="Arial"/>
              </a:rPr>
              <a:t>marble </a:t>
            </a:r>
            <a:r>
              <a:rPr sz="2400" spc="-140" dirty="0">
                <a:latin typeface="Arial"/>
                <a:cs typeface="Arial"/>
              </a:rPr>
              <a:t>dados </a:t>
            </a:r>
            <a:r>
              <a:rPr sz="2400" spc="-90" dirty="0">
                <a:latin typeface="Arial"/>
                <a:cs typeface="Arial"/>
              </a:rPr>
              <a:t>sculpted </a:t>
            </a:r>
            <a:r>
              <a:rPr sz="2400" spc="15" dirty="0">
                <a:latin typeface="Arial"/>
                <a:cs typeface="Arial"/>
              </a:rPr>
              <a:t>with </a:t>
            </a:r>
            <a:r>
              <a:rPr sz="2400" spc="-70" dirty="0">
                <a:latin typeface="Arial"/>
                <a:cs typeface="Arial"/>
              </a:rPr>
              <a:t>realistic </a:t>
            </a:r>
            <a:r>
              <a:rPr sz="2400" spc="-180" dirty="0">
                <a:latin typeface="Arial"/>
                <a:cs typeface="Arial"/>
              </a:rPr>
              <a:t>bas </a:t>
            </a:r>
            <a:r>
              <a:rPr sz="2400" spc="-35" dirty="0">
                <a:latin typeface="Arial"/>
                <a:cs typeface="Arial"/>
              </a:rPr>
              <a:t>relief </a:t>
            </a:r>
            <a:r>
              <a:rPr sz="2400" spc="-75" dirty="0">
                <a:latin typeface="Arial"/>
                <a:cs typeface="Arial"/>
              </a:rPr>
              <a:t>depictions</a:t>
            </a:r>
            <a:r>
              <a:rPr sz="2400" spc="-459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of  </a:t>
            </a:r>
            <a:r>
              <a:rPr sz="2400" spc="-65" dirty="0">
                <a:latin typeface="Arial"/>
                <a:cs typeface="Arial"/>
              </a:rPr>
              <a:t>flowers </a:t>
            </a:r>
            <a:r>
              <a:rPr sz="2400" spc="-114" dirty="0">
                <a:latin typeface="Arial"/>
                <a:cs typeface="Arial"/>
              </a:rPr>
              <a:t>and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vines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90850" y="6253683"/>
            <a:ext cx="34664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latin typeface="Times New Roman"/>
                <a:cs typeface="Times New Roman"/>
              </a:rPr>
              <a:t>Calligraphy on</a:t>
            </a:r>
            <a:r>
              <a:rPr sz="3000" b="1" spc="-85" dirty="0">
                <a:latin typeface="Times New Roman"/>
                <a:cs typeface="Times New Roman"/>
              </a:rPr>
              <a:t> </a:t>
            </a:r>
            <a:r>
              <a:rPr sz="3000" b="1" spc="-40" dirty="0">
                <a:latin typeface="Times New Roman"/>
                <a:cs typeface="Times New Roman"/>
              </a:rPr>
              <a:t>Walls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9747" y="193547"/>
            <a:ext cx="8659368" cy="6144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" y="228600"/>
            <a:ext cx="8534400" cy="601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0227" y="224027"/>
            <a:ext cx="8543925" cy="6029325"/>
          </a:xfrm>
          <a:custGeom>
            <a:avLst/>
            <a:gdLst/>
            <a:ahLst/>
            <a:cxnLst/>
            <a:rect l="l" t="t" r="r" b="b"/>
            <a:pathLst>
              <a:path w="8543925" h="6029325">
                <a:moveTo>
                  <a:pt x="0" y="6028944"/>
                </a:moveTo>
                <a:lnTo>
                  <a:pt x="8543544" y="6028944"/>
                </a:lnTo>
                <a:lnTo>
                  <a:pt x="8543544" y="0"/>
                </a:lnTo>
                <a:lnTo>
                  <a:pt x="0" y="0"/>
                </a:lnTo>
                <a:lnTo>
                  <a:pt x="0" y="6028944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0116" y="3074034"/>
            <a:ext cx="35699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0" dirty="0">
                <a:latin typeface="Arial"/>
                <a:cs typeface="Arial"/>
              </a:rPr>
              <a:t>Calligraphy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spc="-155" dirty="0">
                <a:latin typeface="Arial"/>
                <a:cs typeface="Arial"/>
              </a:rPr>
              <a:t>Persian</a:t>
            </a:r>
            <a:r>
              <a:rPr sz="2400" spc="-325" dirty="0">
                <a:latin typeface="Arial"/>
                <a:cs typeface="Arial"/>
              </a:rPr>
              <a:t> </a:t>
            </a:r>
            <a:r>
              <a:rPr sz="2400" spc="-200" dirty="0">
                <a:latin typeface="Arial"/>
                <a:cs typeface="Arial"/>
              </a:rPr>
              <a:t>Poems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35323" y="3074034"/>
            <a:ext cx="2259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5" dirty="0">
                <a:solidFill>
                  <a:srgbClr val="000000"/>
                </a:solidFill>
                <a:latin typeface="Arial"/>
                <a:cs typeface="Arial"/>
              </a:rPr>
              <a:t>Marble </a:t>
            </a:r>
            <a:r>
              <a:rPr sz="2400" b="0" spc="-150" dirty="0">
                <a:solidFill>
                  <a:srgbClr val="000000"/>
                </a:solidFill>
                <a:latin typeface="Arial"/>
                <a:cs typeface="Arial"/>
              </a:rPr>
              <a:t>Jail</a:t>
            </a:r>
            <a:r>
              <a:rPr sz="2400" b="0" spc="-2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spc="-90" dirty="0">
                <a:solidFill>
                  <a:srgbClr val="000000"/>
                </a:solidFill>
                <a:latin typeface="Arial"/>
                <a:cs typeface="Arial"/>
              </a:rPr>
              <a:t>Lattice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4497" y="6147003"/>
            <a:ext cx="15259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0" dirty="0">
                <a:latin typeface="Arial"/>
                <a:cs typeface="Arial"/>
              </a:rPr>
              <a:t>Plant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Motifs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12604" y="6147003"/>
            <a:ext cx="18649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5" dirty="0">
                <a:latin typeface="Arial"/>
                <a:cs typeface="Arial"/>
              </a:rPr>
              <a:t>Reflective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Tiles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5947" y="193547"/>
            <a:ext cx="3934967" cy="2982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000" y="228600"/>
            <a:ext cx="3810000" cy="2857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6427" y="224027"/>
            <a:ext cx="3819525" cy="2867025"/>
          </a:xfrm>
          <a:custGeom>
            <a:avLst/>
            <a:gdLst/>
            <a:ahLst/>
            <a:cxnLst/>
            <a:rect l="l" t="t" r="r" b="b"/>
            <a:pathLst>
              <a:path w="3819525" h="2867025">
                <a:moveTo>
                  <a:pt x="0" y="2866644"/>
                </a:moveTo>
                <a:lnTo>
                  <a:pt x="3819144" y="2866644"/>
                </a:lnTo>
                <a:lnTo>
                  <a:pt x="3819144" y="0"/>
                </a:lnTo>
                <a:lnTo>
                  <a:pt x="0" y="0"/>
                </a:lnTo>
                <a:lnTo>
                  <a:pt x="0" y="2866644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65547" y="117347"/>
            <a:ext cx="4087367" cy="30967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00600" y="152400"/>
            <a:ext cx="3962400" cy="2971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96028" y="147828"/>
            <a:ext cx="3971925" cy="2981325"/>
          </a:xfrm>
          <a:custGeom>
            <a:avLst/>
            <a:gdLst/>
            <a:ahLst/>
            <a:cxnLst/>
            <a:rect l="l" t="t" r="r" b="b"/>
            <a:pathLst>
              <a:path w="3971925" h="2981325">
                <a:moveTo>
                  <a:pt x="0" y="2980944"/>
                </a:moveTo>
                <a:lnTo>
                  <a:pt x="3971544" y="2980944"/>
                </a:lnTo>
                <a:lnTo>
                  <a:pt x="3971544" y="0"/>
                </a:lnTo>
                <a:lnTo>
                  <a:pt x="0" y="0"/>
                </a:lnTo>
                <a:lnTo>
                  <a:pt x="0" y="2980944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5947" y="3470147"/>
            <a:ext cx="3934967" cy="28117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1000" y="3505200"/>
            <a:ext cx="3810000" cy="26868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6427" y="3500628"/>
            <a:ext cx="3819525" cy="2696210"/>
          </a:xfrm>
          <a:custGeom>
            <a:avLst/>
            <a:gdLst/>
            <a:ahLst/>
            <a:cxnLst/>
            <a:rect l="l" t="t" r="r" b="b"/>
            <a:pathLst>
              <a:path w="3819525" h="2696210">
                <a:moveTo>
                  <a:pt x="0" y="2695956"/>
                </a:moveTo>
                <a:lnTo>
                  <a:pt x="3819144" y="2695956"/>
                </a:lnTo>
                <a:lnTo>
                  <a:pt x="3819144" y="0"/>
                </a:lnTo>
                <a:lnTo>
                  <a:pt x="0" y="0"/>
                </a:lnTo>
                <a:lnTo>
                  <a:pt x="0" y="2695956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41747" y="3470147"/>
            <a:ext cx="4011167" cy="27919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76800" y="3505200"/>
            <a:ext cx="3886200" cy="2667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72228" y="3500628"/>
            <a:ext cx="3895725" cy="2676525"/>
          </a:xfrm>
          <a:custGeom>
            <a:avLst/>
            <a:gdLst/>
            <a:ahLst/>
            <a:cxnLst/>
            <a:rect l="l" t="t" r="r" b="b"/>
            <a:pathLst>
              <a:path w="3895725" h="2676525">
                <a:moveTo>
                  <a:pt x="0" y="2676144"/>
                </a:moveTo>
                <a:lnTo>
                  <a:pt x="3895344" y="2676144"/>
                </a:lnTo>
                <a:lnTo>
                  <a:pt x="3895344" y="0"/>
                </a:lnTo>
                <a:lnTo>
                  <a:pt x="0" y="0"/>
                </a:lnTo>
                <a:lnTo>
                  <a:pt x="0" y="2676144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9085" y="168351"/>
            <a:ext cx="44602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Interior</a:t>
            </a:r>
            <a:r>
              <a:rPr sz="4000" spc="-90" dirty="0"/>
              <a:t> </a:t>
            </a:r>
            <a:r>
              <a:rPr sz="4000" spc="-5" dirty="0"/>
              <a:t>Decorations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774547"/>
            <a:ext cx="8027670" cy="447675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600" spc="-85" dirty="0">
                <a:latin typeface="Arial"/>
                <a:cs typeface="Arial"/>
              </a:rPr>
              <a:t>Traditional </a:t>
            </a:r>
            <a:r>
              <a:rPr sz="2600" spc="-90" dirty="0">
                <a:latin typeface="Arial"/>
                <a:cs typeface="Arial"/>
              </a:rPr>
              <a:t>decorative</a:t>
            </a:r>
            <a:r>
              <a:rPr sz="2600" spc="-225" dirty="0">
                <a:latin typeface="Arial"/>
                <a:cs typeface="Arial"/>
              </a:rPr>
              <a:t> </a:t>
            </a:r>
            <a:r>
              <a:rPr sz="2600" spc="-95" dirty="0">
                <a:latin typeface="Arial"/>
                <a:cs typeface="Arial"/>
              </a:rPr>
              <a:t>elements</a:t>
            </a:r>
            <a:endParaRPr sz="2600">
              <a:latin typeface="Arial"/>
              <a:cs typeface="Arial"/>
            </a:endParaRPr>
          </a:p>
          <a:p>
            <a:pPr marL="355600" marR="1076960" indent="-342900">
              <a:lnSpc>
                <a:spcPct val="100000"/>
              </a:lnSpc>
              <a:spcBef>
                <a:spcPts val="625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600" spc="-185" dirty="0">
                <a:latin typeface="Arial"/>
                <a:cs typeface="Arial"/>
              </a:rPr>
              <a:t>The </a:t>
            </a:r>
            <a:r>
              <a:rPr sz="2600" spc="-80" dirty="0">
                <a:latin typeface="Arial"/>
                <a:cs typeface="Arial"/>
              </a:rPr>
              <a:t>inlay </a:t>
            </a:r>
            <a:r>
              <a:rPr sz="2600" spc="-55" dirty="0">
                <a:latin typeface="Arial"/>
                <a:cs typeface="Arial"/>
              </a:rPr>
              <a:t>work </a:t>
            </a:r>
            <a:r>
              <a:rPr sz="2600" spc="-135" dirty="0">
                <a:latin typeface="Arial"/>
                <a:cs typeface="Arial"/>
              </a:rPr>
              <a:t>is </a:t>
            </a:r>
            <a:r>
              <a:rPr sz="2600" spc="-5" dirty="0">
                <a:latin typeface="Arial"/>
                <a:cs typeface="Arial"/>
              </a:rPr>
              <a:t>not </a:t>
            </a:r>
            <a:r>
              <a:rPr sz="2600" spc="-50" dirty="0">
                <a:latin typeface="Arial"/>
                <a:cs typeface="Arial"/>
              </a:rPr>
              <a:t>pietra </a:t>
            </a:r>
            <a:r>
              <a:rPr sz="2600" spc="-95" dirty="0">
                <a:latin typeface="Arial"/>
                <a:cs typeface="Arial"/>
              </a:rPr>
              <a:t>dura </a:t>
            </a:r>
            <a:r>
              <a:rPr sz="2600" spc="-10" dirty="0">
                <a:latin typeface="Arial"/>
                <a:cs typeface="Arial"/>
              </a:rPr>
              <a:t>but</a:t>
            </a:r>
            <a:r>
              <a:rPr sz="2600" spc="-550" dirty="0">
                <a:latin typeface="Arial"/>
                <a:cs typeface="Arial"/>
              </a:rPr>
              <a:t> </a:t>
            </a:r>
            <a:r>
              <a:rPr sz="2600" spc="-200" dirty="0">
                <a:latin typeface="Arial"/>
                <a:cs typeface="Arial"/>
              </a:rPr>
              <a:t>a </a:t>
            </a:r>
            <a:r>
              <a:rPr sz="2600" spc="-75" dirty="0">
                <a:latin typeface="Arial"/>
                <a:cs typeface="Arial"/>
              </a:rPr>
              <a:t>lapidary </a:t>
            </a:r>
            <a:r>
              <a:rPr sz="2600" spc="-10" dirty="0">
                <a:latin typeface="Arial"/>
                <a:cs typeface="Arial"/>
              </a:rPr>
              <a:t>of  </a:t>
            </a:r>
            <a:r>
              <a:rPr sz="2600" spc="-105" dirty="0">
                <a:latin typeface="Arial"/>
                <a:cs typeface="Arial"/>
              </a:rPr>
              <a:t>precious </a:t>
            </a:r>
            <a:r>
              <a:rPr sz="2600" spc="-120" dirty="0">
                <a:latin typeface="Arial"/>
                <a:cs typeface="Arial"/>
              </a:rPr>
              <a:t>and </a:t>
            </a:r>
            <a:r>
              <a:rPr sz="2600" spc="-114" dirty="0">
                <a:latin typeface="Arial"/>
                <a:cs typeface="Arial"/>
              </a:rPr>
              <a:t>semiprecious</a:t>
            </a:r>
            <a:r>
              <a:rPr sz="2600" spc="-280" dirty="0">
                <a:latin typeface="Arial"/>
                <a:cs typeface="Arial"/>
              </a:rPr>
              <a:t> </a:t>
            </a:r>
            <a:r>
              <a:rPr sz="2600" spc="-145" dirty="0">
                <a:latin typeface="Arial"/>
                <a:cs typeface="Arial"/>
              </a:rPr>
              <a:t>gemstones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30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600" spc="-140" dirty="0">
                <a:latin typeface="Arial"/>
                <a:cs typeface="Arial"/>
              </a:rPr>
              <a:t>Octagon </a:t>
            </a:r>
            <a:r>
              <a:rPr sz="2600" spc="15" dirty="0">
                <a:latin typeface="Arial"/>
                <a:cs typeface="Arial"/>
              </a:rPr>
              <a:t>with </a:t>
            </a:r>
            <a:r>
              <a:rPr sz="2600" spc="-95" dirty="0">
                <a:latin typeface="Arial"/>
                <a:cs typeface="Arial"/>
              </a:rPr>
              <a:t>entrance </a:t>
            </a:r>
            <a:r>
              <a:rPr sz="2600" spc="-25" dirty="0">
                <a:latin typeface="Arial"/>
                <a:cs typeface="Arial"/>
              </a:rPr>
              <a:t>from </a:t>
            </a:r>
            <a:r>
              <a:rPr sz="2600" spc="-160" dirty="0">
                <a:latin typeface="Arial"/>
                <a:cs typeface="Arial"/>
              </a:rPr>
              <a:t>each</a:t>
            </a:r>
            <a:r>
              <a:rPr sz="2600" spc="-509" dirty="0">
                <a:latin typeface="Arial"/>
                <a:cs typeface="Arial"/>
              </a:rPr>
              <a:t> </a:t>
            </a:r>
            <a:r>
              <a:rPr sz="2600" spc="-125" dirty="0">
                <a:latin typeface="Arial"/>
                <a:cs typeface="Arial"/>
              </a:rPr>
              <a:t>side</a:t>
            </a:r>
            <a:endParaRPr sz="2600">
              <a:latin typeface="Arial"/>
              <a:cs typeface="Arial"/>
            </a:endParaRPr>
          </a:p>
          <a:p>
            <a:pPr marL="355600" marR="15875" indent="-342900">
              <a:lnSpc>
                <a:spcPct val="100000"/>
              </a:lnSpc>
              <a:spcBef>
                <a:spcPts val="620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600" spc="-185" dirty="0">
                <a:latin typeface="Arial"/>
                <a:cs typeface="Arial"/>
              </a:rPr>
              <a:t>The</a:t>
            </a:r>
            <a:r>
              <a:rPr sz="2600" spc="-160" dirty="0">
                <a:latin typeface="Arial"/>
                <a:cs typeface="Arial"/>
              </a:rPr>
              <a:t> </a:t>
            </a:r>
            <a:r>
              <a:rPr sz="2600" spc="-30" dirty="0">
                <a:latin typeface="Arial"/>
                <a:cs typeface="Arial"/>
              </a:rPr>
              <a:t>four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spc="-70" dirty="0">
                <a:latin typeface="Arial"/>
                <a:cs typeface="Arial"/>
              </a:rPr>
              <a:t>central</a:t>
            </a:r>
            <a:r>
              <a:rPr sz="2600" spc="-155" dirty="0">
                <a:latin typeface="Arial"/>
                <a:cs typeface="Arial"/>
              </a:rPr>
              <a:t> </a:t>
            </a:r>
            <a:r>
              <a:rPr sz="2600" spc="-70" dirty="0">
                <a:latin typeface="Arial"/>
                <a:cs typeface="Arial"/>
              </a:rPr>
              <a:t>upper</a:t>
            </a:r>
            <a:r>
              <a:rPr sz="2600" spc="-160" dirty="0">
                <a:latin typeface="Arial"/>
                <a:cs typeface="Arial"/>
              </a:rPr>
              <a:t> </a:t>
            </a:r>
            <a:r>
              <a:rPr sz="2600" spc="-150" dirty="0">
                <a:latin typeface="Arial"/>
                <a:cs typeface="Arial"/>
              </a:rPr>
              <a:t>arches </a:t>
            </a:r>
            <a:r>
              <a:rPr sz="2600" spc="-30" dirty="0">
                <a:latin typeface="Arial"/>
                <a:cs typeface="Arial"/>
              </a:rPr>
              <a:t>form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120" dirty="0">
                <a:latin typeface="Arial"/>
                <a:cs typeface="Arial"/>
              </a:rPr>
              <a:t>balconies</a:t>
            </a:r>
            <a:r>
              <a:rPr sz="2600" spc="-155" dirty="0">
                <a:latin typeface="Arial"/>
                <a:cs typeface="Arial"/>
              </a:rPr>
              <a:t> </a:t>
            </a:r>
            <a:r>
              <a:rPr sz="2600" spc="15" dirty="0">
                <a:latin typeface="Arial"/>
                <a:cs typeface="Arial"/>
              </a:rPr>
              <a:t>with</a:t>
            </a:r>
            <a:r>
              <a:rPr sz="2600" spc="-165" dirty="0">
                <a:latin typeface="Arial"/>
                <a:cs typeface="Arial"/>
              </a:rPr>
              <a:t> </a:t>
            </a:r>
            <a:r>
              <a:rPr sz="2600" spc="-30" dirty="0">
                <a:latin typeface="Arial"/>
                <a:cs typeface="Arial"/>
              </a:rPr>
              <a:t>jali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spc="-45" dirty="0">
                <a:latin typeface="Arial"/>
                <a:cs typeface="Arial"/>
              </a:rPr>
              <a:t>cut  </a:t>
            </a:r>
            <a:r>
              <a:rPr sz="2600" spc="-25" dirty="0">
                <a:latin typeface="Arial"/>
                <a:cs typeface="Arial"/>
              </a:rPr>
              <a:t>from</a:t>
            </a:r>
            <a:r>
              <a:rPr sz="2600" spc="-145" dirty="0">
                <a:latin typeface="Arial"/>
                <a:cs typeface="Arial"/>
              </a:rPr>
              <a:t> </a:t>
            </a:r>
            <a:r>
              <a:rPr sz="2600" spc="-80" dirty="0">
                <a:latin typeface="Arial"/>
                <a:cs typeface="Arial"/>
              </a:rPr>
              <a:t>marble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30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600" spc="-80" dirty="0">
                <a:latin typeface="Arial"/>
                <a:cs typeface="Arial"/>
              </a:rPr>
              <a:t>Efficient</a:t>
            </a:r>
            <a:r>
              <a:rPr sz="2600" spc="-160" dirty="0">
                <a:latin typeface="Arial"/>
                <a:cs typeface="Arial"/>
              </a:rPr>
              <a:t> </a:t>
            </a:r>
            <a:r>
              <a:rPr sz="2600" spc="-75" dirty="0">
                <a:latin typeface="Arial"/>
                <a:cs typeface="Arial"/>
              </a:rPr>
              <a:t>daylight</a:t>
            </a:r>
            <a:endParaRPr sz="2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55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200" spc="-25" dirty="0">
                <a:latin typeface="Arial"/>
                <a:cs typeface="Arial"/>
              </a:rPr>
              <a:t>from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balconies</a:t>
            </a:r>
            <a:endParaRPr sz="2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25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200" spc="-110" dirty="0">
                <a:latin typeface="Arial"/>
                <a:cs typeface="Arial"/>
              </a:rPr>
              <a:t>Through </a:t>
            </a:r>
            <a:r>
              <a:rPr sz="2200" spc="-20" dirty="0">
                <a:latin typeface="Arial"/>
                <a:cs typeface="Arial"/>
              </a:rPr>
              <a:t>roof </a:t>
            </a:r>
            <a:r>
              <a:rPr sz="2200" spc="-110" dirty="0">
                <a:latin typeface="Arial"/>
                <a:cs typeface="Arial"/>
              </a:rPr>
              <a:t>openings </a:t>
            </a:r>
            <a:r>
              <a:rPr sz="2200" spc="-105" dirty="0">
                <a:latin typeface="Arial"/>
                <a:cs typeface="Arial"/>
              </a:rPr>
              <a:t>covered </a:t>
            </a:r>
            <a:r>
              <a:rPr sz="2200" spc="-95" dirty="0">
                <a:latin typeface="Arial"/>
                <a:cs typeface="Arial"/>
              </a:rPr>
              <a:t>by </a:t>
            </a:r>
            <a:r>
              <a:rPr sz="2200" spc="-55" dirty="0">
                <a:latin typeface="Arial"/>
                <a:cs typeface="Arial"/>
              </a:rPr>
              <a:t>chattris </a:t>
            </a:r>
            <a:r>
              <a:rPr sz="2200" spc="-40" dirty="0">
                <a:latin typeface="Arial"/>
                <a:cs typeface="Arial"/>
              </a:rPr>
              <a:t>at </a:t>
            </a:r>
            <a:r>
              <a:rPr sz="2200" spc="-30" dirty="0">
                <a:latin typeface="Arial"/>
                <a:cs typeface="Arial"/>
              </a:rPr>
              <a:t>the</a:t>
            </a:r>
            <a:r>
              <a:rPr sz="2200" spc="-370" dirty="0">
                <a:latin typeface="Arial"/>
                <a:cs typeface="Arial"/>
              </a:rPr>
              <a:t> </a:t>
            </a:r>
            <a:r>
              <a:rPr sz="2200" spc="-100" dirty="0">
                <a:latin typeface="Arial"/>
                <a:cs typeface="Arial"/>
              </a:rPr>
              <a:t>corners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600" spc="-160" dirty="0">
                <a:latin typeface="Arial"/>
                <a:cs typeface="Arial"/>
              </a:rPr>
              <a:t>Sarcophagi </a:t>
            </a:r>
            <a:r>
              <a:rPr sz="2600" spc="-5" dirty="0">
                <a:latin typeface="Arial"/>
                <a:cs typeface="Arial"/>
              </a:rPr>
              <a:t>of </a:t>
            </a:r>
            <a:r>
              <a:rPr sz="2600" spc="-120" dirty="0">
                <a:latin typeface="Arial"/>
                <a:cs typeface="Arial"/>
              </a:rPr>
              <a:t>false </a:t>
            </a:r>
            <a:r>
              <a:rPr sz="2600" spc="-155" dirty="0">
                <a:latin typeface="Arial"/>
                <a:cs typeface="Arial"/>
              </a:rPr>
              <a:t>grave </a:t>
            </a:r>
            <a:r>
              <a:rPr sz="2600" spc="-5" dirty="0">
                <a:latin typeface="Arial"/>
                <a:cs typeface="Arial"/>
              </a:rPr>
              <a:t>of </a:t>
            </a:r>
            <a:r>
              <a:rPr sz="2600" spc="-80" dirty="0">
                <a:latin typeface="Arial"/>
                <a:cs typeface="Arial"/>
              </a:rPr>
              <a:t>Mumtaz Mahal </a:t>
            </a:r>
            <a:r>
              <a:rPr sz="2600" spc="40" dirty="0">
                <a:latin typeface="Arial"/>
                <a:cs typeface="Arial"/>
              </a:rPr>
              <a:t>&amp;</a:t>
            </a:r>
            <a:r>
              <a:rPr sz="2600" spc="-515" dirty="0">
                <a:latin typeface="Arial"/>
                <a:cs typeface="Arial"/>
              </a:rPr>
              <a:t> </a:t>
            </a:r>
            <a:r>
              <a:rPr sz="2600" spc="-225" dirty="0">
                <a:latin typeface="Arial"/>
                <a:cs typeface="Arial"/>
              </a:rPr>
              <a:t>Shah </a:t>
            </a:r>
            <a:r>
              <a:rPr sz="2600" spc="-204" dirty="0">
                <a:latin typeface="Arial"/>
                <a:cs typeface="Arial"/>
              </a:rPr>
              <a:t>Jahan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1666" y="466470"/>
            <a:ext cx="38220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Mughal</a:t>
            </a:r>
            <a:r>
              <a:rPr spc="-65" dirty="0"/>
              <a:t> </a:t>
            </a:r>
            <a:r>
              <a:rPr spc="-15" dirty="0"/>
              <a:t>Empire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7605"/>
            <a:ext cx="6918959" cy="421132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55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600" spc="-130" dirty="0">
                <a:latin typeface="Arial"/>
                <a:cs typeface="Arial"/>
              </a:rPr>
              <a:t>Empire</a:t>
            </a:r>
            <a:endParaRPr sz="2600">
              <a:latin typeface="Arial"/>
              <a:cs typeface="Arial"/>
            </a:endParaRPr>
          </a:p>
          <a:p>
            <a:pPr marL="756285" marR="194945" lvl="1" indent="-286385">
              <a:lnSpc>
                <a:spcPts val="2380"/>
              </a:lnSpc>
              <a:spcBef>
                <a:spcPts val="590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200" spc="-120" dirty="0">
                <a:latin typeface="Arial"/>
                <a:cs typeface="Arial"/>
              </a:rPr>
              <a:t>Extended </a:t>
            </a:r>
            <a:r>
              <a:rPr sz="2200" spc="-80" dirty="0">
                <a:latin typeface="Arial"/>
                <a:cs typeface="Arial"/>
              </a:rPr>
              <a:t>over </a:t>
            </a:r>
            <a:r>
              <a:rPr sz="2200" spc="-100" dirty="0">
                <a:latin typeface="Arial"/>
                <a:cs typeface="Arial"/>
              </a:rPr>
              <a:t>large </a:t>
            </a:r>
            <a:r>
              <a:rPr sz="2200" spc="-70" dirty="0">
                <a:latin typeface="Arial"/>
                <a:cs typeface="Arial"/>
              </a:rPr>
              <a:t>parts </a:t>
            </a:r>
            <a:r>
              <a:rPr sz="2200" spc="-10" dirty="0">
                <a:latin typeface="Arial"/>
                <a:cs typeface="Arial"/>
              </a:rPr>
              <a:t>of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75" dirty="0">
                <a:latin typeface="Arial"/>
                <a:cs typeface="Arial"/>
              </a:rPr>
              <a:t>Indian</a:t>
            </a:r>
            <a:r>
              <a:rPr sz="2200" spc="-330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subcontinent  </a:t>
            </a:r>
            <a:r>
              <a:rPr sz="2200" spc="-105" dirty="0">
                <a:latin typeface="Arial"/>
                <a:cs typeface="Arial"/>
              </a:rPr>
              <a:t>and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100" dirty="0">
                <a:latin typeface="Arial"/>
                <a:cs typeface="Arial"/>
              </a:rPr>
              <a:t>Afghanistan</a:t>
            </a:r>
            <a:endParaRPr sz="2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25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200" spc="-140" dirty="0">
                <a:latin typeface="Arial"/>
                <a:cs typeface="Arial"/>
              </a:rPr>
              <a:t>Spanning </a:t>
            </a:r>
            <a:r>
              <a:rPr sz="2200" spc="-114" dirty="0">
                <a:latin typeface="Arial"/>
                <a:cs typeface="Arial"/>
              </a:rPr>
              <a:t>4 </a:t>
            </a:r>
            <a:r>
              <a:rPr sz="2200" spc="-25" dirty="0">
                <a:latin typeface="Arial"/>
                <a:cs typeface="Arial"/>
              </a:rPr>
              <a:t>million </a:t>
            </a:r>
            <a:r>
              <a:rPr sz="2200" spc="-114" dirty="0">
                <a:latin typeface="Arial"/>
                <a:cs typeface="Arial"/>
              </a:rPr>
              <a:t>square </a:t>
            </a:r>
            <a:r>
              <a:rPr sz="2200" spc="-65" dirty="0">
                <a:latin typeface="Arial"/>
                <a:cs typeface="Arial"/>
              </a:rPr>
              <a:t>kilometers </a:t>
            </a:r>
            <a:r>
              <a:rPr sz="2200" spc="-35" dirty="0">
                <a:latin typeface="Arial"/>
                <a:cs typeface="Arial"/>
              </a:rPr>
              <a:t>at its</a:t>
            </a:r>
            <a:r>
              <a:rPr sz="2200" spc="-310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zenith</a:t>
            </a:r>
            <a:endParaRPr sz="2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65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200" spc="-170" dirty="0">
                <a:latin typeface="Arial"/>
                <a:cs typeface="Arial"/>
              </a:rPr>
              <a:t>Second </a:t>
            </a:r>
            <a:r>
              <a:rPr sz="2200" spc="-95" dirty="0">
                <a:latin typeface="Arial"/>
                <a:cs typeface="Arial"/>
              </a:rPr>
              <a:t>largest </a:t>
            </a:r>
            <a:r>
              <a:rPr sz="2200" spc="-65" dirty="0">
                <a:latin typeface="Arial"/>
                <a:cs typeface="Arial"/>
              </a:rPr>
              <a:t>empire </a:t>
            </a:r>
            <a:r>
              <a:rPr sz="2200" spc="-25" dirty="0">
                <a:latin typeface="Arial"/>
                <a:cs typeface="Arial"/>
              </a:rPr>
              <a:t>after </a:t>
            </a:r>
            <a:r>
              <a:rPr sz="2200" spc="-80" dirty="0">
                <a:latin typeface="Arial"/>
                <a:cs typeface="Arial"/>
              </a:rPr>
              <a:t>Maurya</a:t>
            </a:r>
            <a:r>
              <a:rPr sz="2200" spc="-210" dirty="0">
                <a:latin typeface="Arial"/>
                <a:cs typeface="Arial"/>
              </a:rPr>
              <a:t> </a:t>
            </a:r>
            <a:r>
              <a:rPr sz="2200" spc="-114" dirty="0">
                <a:latin typeface="Arial"/>
                <a:cs typeface="Arial"/>
              </a:rPr>
              <a:t>Empire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600" spc="-195" dirty="0">
                <a:latin typeface="Arial"/>
                <a:cs typeface="Arial"/>
              </a:rPr>
              <a:t>Language</a:t>
            </a:r>
            <a:endParaRPr sz="2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95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200" spc="-145" dirty="0">
                <a:latin typeface="Arial"/>
                <a:cs typeface="Arial"/>
              </a:rPr>
              <a:t>Chagatai </a:t>
            </a:r>
            <a:r>
              <a:rPr sz="2200" spc="-125" dirty="0">
                <a:latin typeface="Arial"/>
                <a:cs typeface="Arial"/>
              </a:rPr>
              <a:t>Turkic </a:t>
            </a:r>
            <a:r>
              <a:rPr sz="2200" spc="-65" dirty="0">
                <a:latin typeface="Arial"/>
                <a:cs typeface="Arial"/>
              </a:rPr>
              <a:t>(only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initially)</a:t>
            </a:r>
            <a:endParaRPr sz="2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60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200" spc="-145" dirty="0">
                <a:latin typeface="Arial"/>
                <a:cs typeface="Arial"/>
              </a:rPr>
              <a:t>Persian </a:t>
            </a:r>
            <a:r>
              <a:rPr sz="2200" spc="-45" dirty="0">
                <a:latin typeface="Arial"/>
                <a:cs typeface="Arial"/>
              </a:rPr>
              <a:t>(official </a:t>
            </a:r>
            <a:r>
              <a:rPr sz="2200" spc="-105" dirty="0">
                <a:latin typeface="Arial"/>
                <a:cs typeface="Arial"/>
              </a:rPr>
              <a:t>and </a:t>
            </a:r>
            <a:r>
              <a:rPr sz="2200" spc="-40" dirty="0">
                <a:latin typeface="Arial"/>
                <a:cs typeface="Arial"/>
              </a:rPr>
              <a:t>court</a:t>
            </a:r>
            <a:r>
              <a:rPr sz="2200" spc="-190" dirty="0">
                <a:latin typeface="Arial"/>
                <a:cs typeface="Arial"/>
              </a:rPr>
              <a:t> </a:t>
            </a:r>
            <a:r>
              <a:rPr sz="2200" spc="-125" dirty="0">
                <a:latin typeface="Arial"/>
                <a:cs typeface="Arial"/>
              </a:rPr>
              <a:t>language)</a:t>
            </a:r>
            <a:endParaRPr sz="2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65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200" spc="-85" dirty="0">
                <a:latin typeface="Arial"/>
                <a:cs typeface="Arial"/>
              </a:rPr>
              <a:t>Urdu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114" dirty="0">
                <a:latin typeface="Arial"/>
                <a:cs typeface="Arial"/>
              </a:rPr>
              <a:t>(spoken)</a:t>
            </a:r>
            <a:endParaRPr sz="2200">
              <a:latin typeface="Arial"/>
              <a:cs typeface="Arial"/>
            </a:endParaRPr>
          </a:p>
          <a:p>
            <a:pPr marL="355600" marR="5080" indent="-342900">
              <a:lnSpc>
                <a:spcPts val="2810"/>
              </a:lnSpc>
              <a:spcBef>
                <a:spcPts val="635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600" spc="-175" dirty="0">
                <a:latin typeface="Arial"/>
                <a:cs typeface="Arial"/>
              </a:rPr>
              <a:t>Ended</a:t>
            </a:r>
            <a:r>
              <a:rPr sz="2600" spc="-160" dirty="0">
                <a:latin typeface="Arial"/>
                <a:cs typeface="Arial"/>
              </a:rPr>
              <a:t> </a:t>
            </a:r>
            <a:r>
              <a:rPr sz="2600" spc="-30" dirty="0">
                <a:latin typeface="Arial"/>
                <a:cs typeface="Arial"/>
              </a:rPr>
              <a:t>in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spc="-125" dirty="0">
                <a:latin typeface="Arial"/>
                <a:cs typeface="Arial"/>
              </a:rPr>
              <a:t>1857</a:t>
            </a:r>
            <a:r>
              <a:rPr sz="2600" spc="-170" dirty="0">
                <a:latin typeface="Arial"/>
                <a:cs typeface="Arial"/>
              </a:rPr>
              <a:t> </a:t>
            </a:r>
            <a:r>
              <a:rPr sz="2600" spc="20" dirty="0">
                <a:latin typeface="Arial"/>
                <a:cs typeface="Arial"/>
              </a:rPr>
              <a:t>with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the</a:t>
            </a:r>
            <a:r>
              <a:rPr sz="2600" spc="-160" dirty="0">
                <a:latin typeface="Arial"/>
                <a:cs typeface="Arial"/>
              </a:rPr>
              <a:t> </a:t>
            </a:r>
            <a:r>
              <a:rPr sz="2600" spc="-40" dirty="0">
                <a:latin typeface="Arial"/>
                <a:cs typeface="Arial"/>
              </a:rPr>
              <a:t>start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of</a:t>
            </a:r>
            <a:r>
              <a:rPr sz="2600" spc="-145" dirty="0">
                <a:latin typeface="Arial"/>
                <a:cs typeface="Arial"/>
              </a:rPr>
              <a:t> </a:t>
            </a:r>
            <a:r>
              <a:rPr sz="2600" spc="-65" dirty="0">
                <a:latin typeface="Arial"/>
                <a:cs typeface="Arial"/>
              </a:rPr>
              <a:t>British</a:t>
            </a:r>
            <a:r>
              <a:rPr sz="2600" spc="-160" dirty="0">
                <a:latin typeface="Arial"/>
                <a:cs typeface="Arial"/>
              </a:rPr>
              <a:t> </a:t>
            </a:r>
            <a:r>
              <a:rPr sz="2600" spc="-204" dirty="0">
                <a:latin typeface="Arial"/>
                <a:cs typeface="Arial"/>
              </a:rPr>
              <a:t>Raj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spc="-30" dirty="0">
                <a:latin typeface="Arial"/>
                <a:cs typeface="Arial"/>
              </a:rPr>
              <a:t>in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spc="-140" dirty="0">
                <a:latin typeface="Arial"/>
                <a:cs typeface="Arial"/>
              </a:rPr>
              <a:t>sub-  </a:t>
            </a:r>
            <a:r>
              <a:rPr sz="2600" spc="-45" dirty="0">
                <a:latin typeface="Arial"/>
                <a:cs typeface="Arial"/>
              </a:rPr>
              <a:t>continent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317703"/>
            <a:ext cx="80740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175" dirty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sz="2400" b="0" spc="-80" dirty="0">
                <a:solidFill>
                  <a:srgbClr val="000000"/>
                </a:solidFill>
                <a:latin typeface="Arial"/>
                <a:cs typeface="Arial"/>
              </a:rPr>
              <a:t>main </a:t>
            </a:r>
            <a:r>
              <a:rPr sz="2400" b="0" spc="-100" dirty="0">
                <a:solidFill>
                  <a:srgbClr val="000000"/>
                </a:solidFill>
                <a:latin typeface="Arial"/>
                <a:cs typeface="Arial"/>
              </a:rPr>
              <a:t>chamber </a:t>
            </a:r>
            <a:r>
              <a:rPr sz="2400" b="0" spc="-155" dirty="0">
                <a:solidFill>
                  <a:srgbClr val="000000"/>
                </a:solidFill>
                <a:latin typeface="Arial"/>
                <a:cs typeface="Arial"/>
              </a:rPr>
              <a:t>houses </a:t>
            </a:r>
            <a:r>
              <a:rPr sz="2400" b="0" spc="-25" dirty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sz="2400" b="0" spc="-114" dirty="0">
                <a:solidFill>
                  <a:srgbClr val="000000"/>
                </a:solidFill>
                <a:latin typeface="Arial"/>
                <a:cs typeface="Arial"/>
              </a:rPr>
              <a:t>false </a:t>
            </a:r>
            <a:r>
              <a:rPr sz="2400" b="0" spc="-130" dirty="0">
                <a:solidFill>
                  <a:srgbClr val="000000"/>
                </a:solidFill>
                <a:latin typeface="Arial"/>
                <a:cs typeface="Arial"/>
              </a:rPr>
              <a:t>sarcophagi </a:t>
            </a:r>
            <a:r>
              <a:rPr sz="2400" b="0" spc="-5" dirty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sz="2400" b="0" spc="-75" dirty="0">
                <a:solidFill>
                  <a:srgbClr val="000000"/>
                </a:solidFill>
                <a:latin typeface="Arial"/>
                <a:cs typeface="Arial"/>
              </a:rPr>
              <a:t>Mumtaz</a:t>
            </a:r>
            <a:r>
              <a:rPr sz="2400" b="0" spc="-4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spc="-75" dirty="0">
                <a:solidFill>
                  <a:srgbClr val="000000"/>
                </a:solidFill>
                <a:latin typeface="Arial"/>
                <a:cs typeface="Arial"/>
              </a:rPr>
              <a:t>Mahal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b="0" spc="-114" dirty="0">
                <a:solidFill>
                  <a:srgbClr val="000000"/>
                </a:solidFill>
                <a:latin typeface="Arial"/>
                <a:cs typeface="Arial"/>
              </a:rPr>
              <a:t>and </a:t>
            </a:r>
            <a:r>
              <a:rPr sz="2400" b="0" spc="-215" dirty="0">
                <a:solidFill>
                  <a:srgbClr val="000000"/>
                </a:solidFill>
                <a:latin typeface="Arial"/>
                <a:cs typeface="Arial"/>
              </a:rPr>
              <a:t>Shah </a:t>
            </a:r>
            <a:r>
              <a:rPr sz="2400" b="0" spc="-165" dirty="0">
                <a:solidFill>
                  <a:srgbClr val="000000"/>
                </a:solidFill>
                <a:latin typeface="Arial"/>
                <a:cs typeface="Arial"/>
              </a:rPr>
              <a:t>Jahan; </a:t>
            </a:r>
            <a:r>
              <a:rPr sz="2400" b="0" spc="-30" dirty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sz="2400" b="0" spc="-80" dirty="0">
                <a:solidFill>
                  <a:srgbClr val="000000"/>
                </a:solidFill>
                <a:latin typeface="Arial"/>
                <a:cs typeface="Arial"/>
              </a:rPr>
              <a:t>actual </a:t>
            </a:r>
            <a:r>
              <a:rPr sz="2400" b="0" spc="-165" dirty="0">
                <a:solidFill>
                  <a:srgbClr val="000000"/>
                </a:solidFill>
                <a:latin typeface="Arial"/>
                <a:cs typeface="Arial"/>
              </a:rPr>
              <a:t>graves </a:t>
            </a:r>
            <a:r>
              <a:rPr sz="2400" b="0" spc="-110" dirty="0">
                <a:solidFill>
                  <a:srgbClr val="000000"/>
                </a:solidFill>
                <a:latin typeface="Arial"/>
                <a:cs typeface="Arial"/>
              </a:rPr>
              <a:t>are </a:t>
            </a:r>
            <a:r>
              <a:rPr sz="2400" b="0" spc="-35" dirty="0">
                <a:solidFill>
                  <a:srgbClr val="000000"/>
                </a:solidFill>
                <a:latin typeface="Arial"/>
                <a:cs typeface="Arial"/>
              </a:rPr>
              <a:t>at </a:t>
            </a:r>
            <a:r>
              <a:rPr sz="2400" b="0" spc="-190" dirty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sz="2400" b="0" spc="-45" dirty="0">
                <a:solidFill>
                  <a:srgbClr val="000000"/>
                </a:solidFill>
                <a:latin typeface="Arial"/>
                <a:cs typeface="Arial"/>
              </a:rPr>
              <a:t>lower</a:t>
            </a:r>
            <a:r>
              <a:rPr sz="2400" b="0" spc="-2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spc="-85" dirty="0">
                <a:solidFill>
                  <a:srgbClr val="000000"/>
                </a:solidFill>
                <a:latin typeface="Arial"/>
                <a:cs typeface="Arial"/>
              </a:rPr>
              <a:t>level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5451144"/>
            <a:ext cx="365950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065" marR="5080" indent="-127000">
              <a:lnSpc>
                <a:spcPct val="12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False Sarcophagi of </a:t>
            </a:r>
            <a:r>
              <a:rPr sz="2000" spc="-5" dirty="0">
                <a:latin typeface="Times New Roman"/>
                <a:cs typeface="Times New Roman"/>
              </a:rPr>
              <a:t>Mumtaz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Mahal  &amp; Shah Jahan In </a:t>
            </a:r>
            <a:r>
              <a:rPr sz="2000" spc="-10" dirty="0">
                <a:latin typeface="Times New Roman"/>
                <a:cs typeface="Times New Roman"/>
              </a:rPr>
              <a:t>main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Chamber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69232" y="5451144"/>
            <a:ext cx="33794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 marR="5080" indent="-8890">
              <a:lnSpc>
                <a:spcPct val="12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Actual Graves of </a:t>
            </a:r>
            <a:r>
              <a:rPr sz="2000" spc="-5" dirty="0">
                <a:latin typeface="Times New Roman"/>
                <a:cs typeface="Times New Roman"/>
              </a:rPr>
              <a:t>Mumtaz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Mahal  &amp; Shah Jahan in the Lower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level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9747" y="1412747"/>
            <a:ext cx="4087367" cy="393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00" y="1447800"/>
            <a:ext cx="3962400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0227" y="1443227"/>
            <a:ext cx="3971925" cy="3819525"/>
          </a:xfrm>
          <a:custGeom>
            <a:avLst/>
            <a:gdLst/>
            <a:ahLst/>
            <a:cxnLst/>
            <a:rect l="l" t="t" r="r" b="b"/>
            <a:pathLst>
              <a:path w="3971925" h="3819525">
                <a:moveTo>
                  <a:pt x="0" y="3819144"/>
                </a:moveTo>
                <a:lnTo>
                  <a:pt x="3971544" y="3819144"/>
                </a:lnTo>
                <a:lnTo>
                  <a:pt x="3971544" y="0"/>
                </a:lnTo>
                <a:lnTo>
                  <a:pt x="0" y="0"/>
                </a:lnTo>
                <a:lnTo>
                  <a:pt x="0" y="3819144"/>
                </a:lnTo>
                <a:close/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65547" y="1412747"/>
            <a:ext cx="4163567" cy="39349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00600" y="1447800"/>
            <a:ext cx="4038600" cy="3810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96028" y="1443227"/>
            <a:ext cx="4048125" cy="3819525"/>
          </a:xfrm>
          <a:custGeom>
            <a:avLst/>
            <a:gdLst/>
            <a:ahLst/>
            <a:cxnLst/>
            <a:rect l="l" t="t" r="r" b="b"/>
            <a:pathLst>
              <a:path w="4048125" h="3819525">
                <a:moveTo>
                  <a:pt x="0" y="3819144"/>
                </a:moveTo>
                <a:lnTo>
                  <a:pt x="4047744" y="3819144"/>
                </a:lnTo>
                <a:lnTo>
                  <a:pt x="4047744" y="0"/>
                </a:lnTo>
                <a:lnTo>
                  <a:pt x="0" y="0"/>
                </a:lnTo>
                <a:lnTo>
                  <a:pt x="0" y="3819144"/>
                </a:lnTo>
                <a:close/>
              </a:path>
            </a:pathLst>
          </a:custGeom>
          <a:ln w="9143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2709799"/>
            <a:ext cx="345630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Details of Pietra Dura Jali</a:t>
            </a:r>
            <a:r>
              <a:rPr sz="2000" b="1" spc="-1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inlay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95608" y="2709799"/>
            <a:ext cx="354202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000000"/>
                </a:solidFill>
              </a:rPr>
              <a:t>Delicacy </a:t>
            </a:r>
            <a:r>
              <a:rPr sz="2000" dirty="0">
                <a:solidFill>
                  <a:srgbClr val="000000"/>
                </a:solidFill>
              </a:rPr>
              <a:t>of intricate </a:t>
            </a:r>
            <a:r>
              <a:rPr sz="2000" spc="-10" dirty="0">
                <a:solidFill>
                  <a:srgbClr val="000000"/>
                </a:solidFill>
              </a:rPr>
              <a:t>pierce</a:t>
            </a:r>
            <a:r>
              <a:rPr sz="2000" spc="-9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work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904747" y="6367983"/>
            <a:ext cx="29006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Flowers Carved in</a:t>
            </a:r>
            <a:r>
              <a:rPr sz="2000" b="1" spc="-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Marble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25795" y="6367983"/>
            <a:ext cx="14090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Detail of</a:t>
            </a:r>
            <a:r>
              <a:rPr sz="2000" b="1" spc="-10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Jali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9747" y="193548"/>
            <a:ext cx="4011167" cy="2639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" y="228600"/>
            <a:ext cx="3886200" cy="251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0227" y="224027"/>
            <a:ext cx="3895725" cy="2524125"/>
          </a:xfrm>
          <a:custGeom>
            <a:avLst/>
            <a:gdLst/>
            <a:ahLst/>
            <a:cxnLst/>
            <a:rect l="l" t="t" r="r" b="b"/>
            <a:pathLst>
              <a:path w="3895725" h="2524125">
                <a:moveTo>
                  <a:pt x="0" y="2523744"/>
                </a:moveTo>
                <a:lnTo>
                  <a:pt x="3895344" y="2523744"/>
                </a:lnTo>
                <a:lnTo>
                  <a:pt x="3895344" y="0"/>
                </a:lnTo>
                <a:lnTo>
                  <a:pt x="0" y="0"/>
                </a:lnTo>
                <a:lnTo>
                  <a:pt x="0" y="2523744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4548" y="3241548"/>
            <a:ext cx="3325367" cy="31912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9600" y="3276600"/>
            <a:ext cx="3200400" cy="30662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5027" y="3272028"/>
            <a:ext cx="3209925" cy="3075940"/>
          </a:xfrm>
          <a:custGeom>
            <a:avLst/>
            <a:gdLst/>
            <a:ahLst/>
            <a:cxnLst/>
            <a:rect l="l" t="t" r="r" b="b"/>
            <a:pathLst>
              <a:path w="3209925" h="3075940">
                <a:moveTo>
                  <a:pt x="0" y="3075432"/>
                </a:moveTo>
                <a:lnTo>
                  <a:pt x="3209544" y="3075432"/>
                </a:lnTo>
                <a:lnTo>
                  <a:pt x="3209544" y="0"/>
                </a:lnTo>
                <a:lnTo>
                  <a:pt x="0" y="0"/>
                </a:lnTo>
                <a:lnTo>
                  <a:pt x="0" y="3075432"/>
                </a:lnTo>
                <a:close/>
              </a:path>
            </a:pathLst>
          </a:custGeom>
          <a:ln w="9143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17947" y="193548"/>
            <a:ext cx="3976115" cy="26395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52999" y="228600"/>
            <a:ext cx="3851148" cy="2514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48428" y="224027"/>
            <a:ext cx="3860800" cy="2524125"/>
          </a:xfrm>
          <a:custGeom>
            <a:avLst/>
            <a:gdLst/>
            <a:ahLst/>
            <a:cxnLst/>
            <a:rect l="l" t="t" r="r" b="b"/>
            <a:pathLst>
              <a:path w="3860800" h="2524125">
                <a:moveTo>
                  <a:pt x="0" y="2523744"/>
                </a:moveTo>
                <a:lnTo>
                  <a:pt x="3860291" y="2523744"/>
                </a:lnTo>
                <a:lnTo>
                  <a:pt x="3860291" y="0"/>
                </a:lnTo>
                <a:lnTo>
                  <a:pt x="0" y="0"/>
                </a:lnTo>
                <a:lnTo>
                  <a:pt x="0" y="2523744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46547" y="3241548"/>
            <a:ext cx="3546348" cy="32552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81600" y="3276600"/>
            <a:ext cx="3421379" cy="31302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77028" y="3272028"/>
            <a:ext cx="3430904" cy="3139440"/>
          </a:xfrm>
          <a:custGeom>
            <a:avLst/>
            <a:gdLst/>
            <a:ahLst/>
            <a:cxnLst/>
            <a:rect l="l" t="t" r="r" b="b"/>
            <a:pathLst>
              <a:path w="3430904" h="3139440">
                <a:moveTo>
                  <a:pt x="0" y="3139440"/>
                </a:moveTo>
                <a:lnTo>
                  <a:pt x="3430524" y="3139440"/>
                </a:lnTo>
                <a:lnTo>
                  <a:pt x="3430524" y="0"/>
                </a:lnTo>
                <a:lnTo>
                  <a:pt x="0" y="0"/>
                </a:lnTo>
                <a:lnTo>
                  <a:pt x="0" y="3139440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8794" y="6253378"/>
            <a:ext cx="45643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Times New Roman"/>
                <a:cs typeface="Times New Roman"/>
              </a:rPr>
              <a:t>Jamia Masjid Delhi,</a:t>
            </a:r>
            <a:r>
              <a:rPr sz="3200" b="1" spc="-9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India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3547" y="269747"/>
            <a:ext cx="8889492" cy="6144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304800"/>
            <a:ext cx="8764524" cy="601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4027" y="300227"/>
            <a:ext cx="8773795" cy="6029325"/>
          </a:xfrm>
          <a:custGeom>
            <a:avLst/>
            <a:gdLst/>
            <a:ahLst/>
            <a:cxnLst/>
            <a:rect l="l" t="t" r="r" b="b"/>
            <a:pathLst>
              <a:path w="8773795" h="6029325">
                <a:moveTo>
                  <a:pt x="0" y="6028944"/>
                </a:moveTo>
                <a:lnTo>
                  <a:pt x="8773668" y="6028944"/>
                </a:lnTo>
                <a:lnTo>
                  <a:pt x="8773668" y="0"/>
                </a:lnTo>
                <a:lnTo>
                  <a:pt x="0" y="0"/>
                </a:lnTo>
                <a:lnTo>
                  <a:pt x="0" y="6028944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61817" y="6329578"/>
            <a:ext cx="3418204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Times New Roman"/>
                <a:cs typeface="Times New Roman"/>
              </a:rPr>
              <a:t>Moti </a:t>
            </a:r>
            <a:r>
              <a:rPr sz="3000" b="1" spc="-5" dirty="0">
                <a:latin typeface="Times New Roman"/>
                <a:cs typeface="Times New Roman"/>
              </a:rPr>
              <a:t>Masjid,</a:t>
            </a:r>
            <a:r>
              <a:rPr sz="3000" b="1" spc="-50" dirty="0">
                <a:latin typeface="Times New Roman"/>
                <a:cs typeface="Times New Roman"/>
              </a:rPr>
              <a:t> </a:t>
            </a:r>
            <a:r>
              <a:rPr sz="3000" b="1" spc="-10" dirty="0">
                <a:latin typeface="Times New Roman"/>
                <a:cs typeface="Times New Roman"/>
              </a:rPr>
              <a:t>Lahore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3547" y="269747"/>
            <a:ext cx="8869680" cy="6144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304800"/>
            <a:ext cx="8744712" cy="601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4027" y="300227"/>
            <a:ext cx="8754110" cy="6029325"/>
          </a:xfrm>
          <a:custGeom>
            <a:avLst/>
            <a:gdLst/>
            <a:ahLst/>
            <a:cxnLst/>
            <a:rect l="l" t="t" r="r" b="b"/>
            <a:pathLst>
              <a:path w="8754110" h="6029325">
                <a:moveTo>
                  <a:pt x="0" y="6028944"/>
                </a:moveTo>
                <a:lnTo>
                  <a:pt x="8753856" y="6028944"/>
                </a:lnTo>
                <a:lnTo>
                  <a:pt x="8753856" y="0"/>
                </a:lnTo>
                <a:lnTo>
                  <a:pt x="0" y="0"/>
                </a:lnTo>
                <a:lnTo>
                  <a:pt x="0" y="6028944"/>
                </a:lnTo>
                <a:close/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5242" y="6241186"/>
            <a:ext cx="34931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Times New Roman"/>
                <a:cs typeface="Times New Roman"/>
              </a:rPr>
              <a:t>Red </a:t>
            </a:r>
            <a:r>
              <a:rPr sz="3200" b="1" spc="-5" dirty="0">
                <a:latin typeface="Times New Roman"/>
                <a:cs typeface="Times New Roman"/>
              </a:rPr>
              <a:t>Fort </a:t>
            </a:r>
            <a:r>
              <a:rPr sz="3200" b="1" dirty="0">
                <a:latin typeface="Times New Roman"/>
                <a:cs typeface="Times New Roman"/>
              </a:rPr>
              <a:t>New</a:t>
            </a:r>
            <a:r>
              <a:rPr sz="3200" b="1" spc="-4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Delhi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3547" y="269747"/>
            <a:ext cx="8900160" cy="6068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304800"/>
            <a:ext cx="8775192" cy="594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4027" y="300227"/>
            <a:ext cx="8784590" cy="5953125"/>
          </a:xfrm>
          <a:custGeom>
            <a:avLst/>
            <a:gdLst/>
            <a:ahLst/>
            <a:cxnLst/>
            <a:rect l="l" t="t" r="r" b="b"/>
            <a:pathLst>
              <a:path w="8784590" h="5953125">
                <a:moveTo>
                  <a:pt x="0" y="5952744"/>
                </a:moveTo>
                <a:lnTo>
                  <a:pt x="8784336" y="5952744"/>
                </a:lnTo>
                <a:lnTo>
                  <a:pt x="8784336" y="0"/>
                </a:lnTo>
                <a:lnTo>
                  <a:pt x="0" y="0"/>
                </a:lnTo>
                <a:lnTo>
                  <a:pt x="0" y="5952744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0694" y="389890"/>
            <a:ext cx="75819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Aurangzeb &amp; Later Mughal</a:t>
            </a:r>
            <a:r>
              <a:rPr sz="4000" spc="-265" dirty="0"/>
              <a:t> </a:t>
            </a:r>
            <a:r>
              <a:rPr sz="4000" spc="-20" dirty="0"/>
              <a:t>Archi.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307338"/>
            <a:ext cx="7892415" cy="4861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94030" indent="-342900">
              <a:lnSpc>
                <a:spcPct val="100000"/>
              </a:lnSpc>
              <a:spcBef>
                <a:spcPts val="105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600" spc="-75" dirty="0">
                <a:latin typeface="Arial"/>
                <a:cs typeface="Arial"/>
              </a:rPr>
              <a:t>In </a:t>
            </a:r>
            <a:r>
              <a:rPr sz="2600" spc="-145" dirty="0">
                <a:latin typeface="Arial"/>
                <a:cs typeface="Arial"/>
              </a:rPr>
              <a:t>Aurangzeb's </a:t>
            </a:r>
            <a:r>
              <a:rPr sz="2600" spc="-85" dirty="0">
                <a:latin typeface="Arial"/>
                <a:cs typeface="Arial"/>
              </a:rPr>
              <a:t>reign </a:t>
            </a:r>
            <a:r>
              <a:rPr sz="2600" spc="-125" dirty="0">
                <a:latin typeface="Arial"/>
                <a:cs typeface="Arial"/>
              </a:rPr>
              <a:t>(1658–1707) squared </a:t>
            </a:r>
            <a:r>
              <a:rPr sz="2600" spc="-100" dirty="0">
                <a:latin typeface="Arial"/>
                <a:cs typeface="Arial"/>
              </a:rPr>
              <a:t>stone</a:t>
            </a:r>
            <a:r>
              <a:rPr sz="2600" spc="-470" dirty="0">
                <a:latin typeface="Arial"/>
                <a:cs typeface="Arial"/>
              </a:rPr>
              <a:t> </a:t>
            </a:r>
            <a:r>
              <a:rPr sz="2600" spc="-120" dirty="0">
                <a:latin typeface="Arial"/>
                <a:cs typeface="Arial"/>
              </a:rPr>
              <a:t>and  </a:t>
            </a:r>
            <a:r>
              <a:rPr sz="2600" spc="-75" dirty="0">
                <a:latin typeface="Arial"/>
                <a:cs typeface="Arial"/>
              </a:rPr>
              <a:t>marble </a:t>
            </a:r>
            <a:r>
              <a:rPr sz="2600" spc="-175" dirty="0">
                <a:latin typeface="Arial"/>
                <a:cs typeface="Arial"/>
              </a:rPr>
              <a:t>was </a:t>
            </a:r>
            <a:r>
              <a:rPr sz="2600" spc="-105" dirty="0">
                <a:latin typeface="Arial"/>
                <a:cs typeface="Arial"/>
              </a:rPr>
              <a:t>replaced </a:t>
            </a:r>
            <a:r>
              <a:rPr sz="2600" spc="-110" dirty="0">
                <a:latin typeface="Arial"/>
                <a:cs typeface="Arial"/>
              </a:rPr>
              <a:t>by </a:t>
            </a:r>
            <a:r>
              <a:rPr sz="2600" spc="-70" dirty="0">
                <a:latin typeface="Arial"/>
                <a:cs typeface="Arial"/>
              </a:rPr>
              <a:t>brick </a:t>
            </a:r>
            <a:r>
              <a:rPr sz="2600" spc="-20" dirty="0">
                <a:latin typeface="Arial"/>
                <a:cs typeface="Arial"/>
              </a:rPr>
              <a:t>or</a:t>
            </a:r>
            <a:r>
              <a:rPr sz="2600" spc="-330" dirty="0">
                <a:latin typeface="Arial"/>
                <a:cs typeface="Arial"/>
              </a:rPr>
              <a:t> </a:t>
            </a:r>
            <a:r>
              <a:rPr sz="2600" spc="-55" dirty="0">
                <a:latin typeface="Arial"/>
                <a:cs typeface="Arial"/>
              </a:rPr>
              <a:t>rubble</a:t>
            </a:r>
            <a:endParaRPr sz="2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600" spc="15" dirty="0">
                <a:latin typeface="Arial"/>
                <a:cs typeface="Arial"/>
              </a:rPr>
              <a:t>with </a:t>
            </a:r>
            <a:r>
              <a:rPr sz="2600" spc="-125" dirty="0">
                <a:latin typeface="Arial"/>
                <a:cs typeface="Arial"/>
              </a:rPr>
              <a:t>stucco</a:t>
            </a:r>
            <a:r>
              <a:rPr sz="2600" spc="-315" dirty="0">
                <a:latin typeface="Arial"/>
                <a:cs typeface="Arial"/>
              </a:rPr>
              <a:t> </a:t>
            </a:r>
            <a:r>
              <a:rPr sz="2600" spc="-70" dirty="0">
                <a:latin typeface="Arial"/>
                <a:cs typeface="Arial"/>
              </a:rPr>
              <a:t>ornament</a:t>
            </a:r>
            <a:endParaRPr sz="2600">
              <a:latin typeface="Arial"/>
              <a:cs typeface="Arial"/>
            </a:endParaRPr>
          </a:p>
          <a:p>
            <a:pPr marL="355600" marR="560070" indent="-342900">
              <a:lnSpc>
                <a:spcPct val="100000"/>
              </a:lnSpc>
              <a:spcBef>
                <a:spcPts val="625"/>
              </a:spcBef>
              <a:buClr>
                <a:srgbClr val="4F81BC"/>
              </a:buClr>
              <a:buChar char="•"/>
              <a:tabLst>
                <a:tab pos="429895" algn="l"/>
                <a:tab pos="431165" algn="l"/>
              </a:tabLst>
            </a:pPr>
            <a:r>
              <a:rPr sz="2600" spc="-210" dirty="0">
                <a:latin typeface="Arial"/>
                <a:cs typeface="Arial"/>
              </a:rPr>
              <a:t>He </a:t>
            </a:r>
            <a:r>
              <a:rPr sz="2600" spc="-135" dirty="0">
                <a:latin typeface="Arial"/>
                <a:cs typeface="Arial"/>
              </a:rPr>
              <a:t>made </a:t>
            </a:r>
            <a:r>
              <a:rPr sz="2600" spc="-70" dirty="0">
                <a:latin typeface="Arial"/>
                <a:cs typeface="Arial"/>
              </a:rPr>
              <a:t>additions </a:t>
            </a:r>
            <a:r>
              <a:rPr sz="2600" spc="25" dirty="0">
                <a:latin typeface="Arial"/>
                <a:cs typeface="Arial"/>
              </a:rPr>
              <a:t>to </a:t>
            </a:r>
            <a:r>
              <a:rPr sz="2600" spc="-30" dirty="0">
                <a:latin typeface="Arial"/>
                <a:cs typeface="Arial"/>
              </a:rPr>
              <a:t>the </a:t>
            </a:r>
            <a:r>
              <a:rPr sz="2600" spc="-145" dirty="0">
                <a:latin typeface="Arial"/>
                <a:cs typeface="Arial"/>
              </a:rPr>
              <a:t>Lahore </a:t>
            </a:r>
            <a:r>
              <a:rPr sz="2600" spc="-80" dirty="0">
                <a:latin typeface="Arial"/>
                <a:cs typeface="Arial"/>
              </a:rPr>
              <a:t>Fort </a:t>
            </a:r>
            <a:r>
              <a:rPr sz="2600" spc="-120" dirty="0">
                <a:latin typeface="Arial"/>
                <a:cs typeface="Arial"/>
              </a:rPr>
              <a:t>and </a:t>
            </a:r>
            <a:r>
              <a:rPr sz="2600" spc="-135" dirty="0">
                <a:latin typeface="Arial"/>
                <a:cs typeface="Arial"/>
              </a:rPr>
              <a:t>also</a:t>
            </a:r>
            <a:r>
              <a:rPr sz="2600" spc="-5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built  </a:t>
            </a:r>
            <a:r>
              <a:rPr sz="2600" spc="-95" dirty="0">
                <a:latin typeface="Arial"/>
                <a:cs typeface="Arial"/>
              </a:rPr>
              <a:t>Alamgir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spc="-130" dirty="0">
                <a:latin typeface="Arial"/>
                <a:cs typeface="Arial"/>
              </a:rPr>
              <a:t>gate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600" spc="-150" dirty="0">
                <a:latin typeface="Arial"/>
                <a:cs typeface="Arial"/>
              </a:rPr>
              <a:t>Badshahi </a:t>
            </a:r>
            <a:r>
              <a:rPr sz="2600" spc="-100" dirty="0">
                <a:latin typeface="Arial"/>
                <a:cs typeface="Arial"/>
              </a:rPr>
              <a:t>Mosque </a:t>
            </a:r>
            <a:r>
              <a:rPr sz="2600" spc="-30" dirty="0">
                <a:latin typeface="Arial"/>
                <a:cs typeface="Arial"/>
              </a:rPr>
              <a:t>in </a:t>
            </a:r>
            <a:r>
              <a:rPr sz="2600" spc="-135" dirty="0">
                <a:latin typeface="Arial"/>
                <a:cs typeface="Arial"/>
              </a:rPr>
              <a:t>Lahore,</a:t>
            </a:r>
            <a:r>
              <a:rPr sz="2600" spc="-320" dirty="0">
                <a:latin typeface="Arial"/>
                <a:cs typeface="Arial"/>
              </a:rPr>
              <a:t> </a:t>
            </a:r>
            <a:r>
              <a:rPr sz="2600" spc="-155" dirty="0">
                <a:latin typeface="Arial"/>
                <a:cs typeface="Arial"/>
              </a:rPr>
              <a:t>Pakistan</a:t>
            </a:r>
            <a:endParaRPr sz="26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25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600" spc="-105" dirty="0">
                <a:latin typeface="Arial"/>
                <a:cs typeface="Arial"/>
              </a:rPr>
              <a:t>Zinat </a:t>
            </a:r>
            <a:r>
              <a:rPr sz="2600" spc="-80" dirty="0">
                <a:latin typeface="Arial"/>
                <a:cs typeface="Arial"/>
              </a:rPr>
              <a:t>al-Masjid </a:t>
            </a:r>
            <a:r>
              <a:rPr sz="2600" spc="-30" dirty="0">
                <a:latin typeface="Arial"/>
                <a:cs typeface="Arial"/>
              </a:rPr>
              <a:t>in </a:t>
            </a:r>
            <a:r>
              <a:rPr sz="2600" spc="-145" dirty="0">
                <a:latin typeface="Arial"/>
                <a:cs typeface="Arial"/>
              </a:rPr>
              <a:t>Daryaganj </a:t>
            </a:r>
            <a:r>
              <a:rPr sz="2600" dirty="0">
                <a:latin typeface="Arial"/>
                <a:cs typeface="Arial"/>
              </a:rPr>
              <a:t>built </a:t>
            </a:r>
            <a:r>
              <a:rPr sz="2600" spc="-110" dirty="0">
                <a:latin typeface="Arial"/>
                <a:cs typeface="Arial"/>
              </a:rPr>
              <a:t>by </a:t>
            </a:r>
            <a:r>
              <a:rPr sz="2600" spc="-145" dirty="0">
                <a:latin typeface="Arial"/>
                <a:cs typeface="Arial"/>
              </a:rPr>
              <a:t>Aurangzeb's</a:t>
            </a:r>
            <a:r>
              <a:rPr sz="2600" spc="-535" dirty="0">
                <a:latin typeface="Arial"/>
                <a:cs typeface="Arial"/>
              </a:rPr>
              <a:t> </a:t>
            </a:r>
            <a:r>
              <a:rPr sz="2600" spc="-155" dirty="0">
                <a:latin typeface="Arial"/>
                <a:cs typeface="Arial"/>
              </a:rPr>
              <a:t>second  </a:t>
            </a:r>
            <a:r>
              <a:rPr sz="2600" spc="-85" dirty="0">
                <a:latin typeface="Arial"/>
                <a:cs typeface="Arial"/>
              </a:rPr>
              <a:t>daughter</a:t>
            </a:r>
            <a:r>
              <a:rPr sz="2600" spc="-170" dirty="0">
                <a:latin typeface="Arial"/>
                <a:cs typeface="Arial"/>
              </a:rPr>
              <a:t> </a:t>
            </a:r>
            <a:r>
              <a:rPr sz="2600" spc="-130" dirty="0">
                <a:latin typeface="Arial"/>
                <a:cs typeface="Arial"/>
              </a:rPr>
              <a:t>Zinat-al-Nissa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600" spc="-200" dirty="0">
                <a:latin typeface="Arial"/>
                <a:cs typeface="Arial"/>
              </a:rPr>
              <a:t>Tomb </a:t>
            </a:r>
            <a:r>
              <a:rPr sz="2600" spc="-5" dirty="0">
                <a:latin typeface="Arial"/>
                <a:cs typeface="Arial"/>
              </a:rPr>
              <a:t>of </a:t>
            </a:r>
            <a:r>
              <a:rPr sz="2600" spc="-185" dirty="0">
                <a:latin typeface="Arial"/>
                <a:cs typeface="Arial"/>
              </a:rPr>
              <a:t>Roshanara </a:t>
            </a:r>
            <a:r>
              <a:rPr sz="2600" spc="-170" dirty="0">
                <a:latin typeface="Arial"/>
                <a:cs typeface="Arial"/>
              </a:rPr>
              <a:t>Begum </a:t>
            </a:r>
            <a:r>
              <a:rPr sz="2600" spc="-30" dirty="0">
                <a:latin typeface="Arial"/>
                <a:cs typeface="Arial"/>
              </a:rPr>
              <a:t>in </a:t>
            </a:r>
            <a:r>
              <a:rPr sz="2600" spc="-90" dirty="0">
                <a:latin typeface="Arial"/>
                <a:cs typeface="Arial"/>
              </a:rPr>
              <a:t>Delhi,</a:t>
            </a:r>
            <a:r>
              <a:rPr sz="2600" spc="-315" dirty="0">
                <a:latin typeface="Arial"/>
                <a:cs typeface="Arial"/>
              </a:rPr>
              <a:t> </a:t>
            </a:r>
            <a:r>
              <a:rPr sz="2600" spc="-80" dirty="0">
                <a:latin typeface="Arial"/>
                <a:cs typeface="Arial"/>
              </a:rPr>
              <a:t>India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600" spc="-90" dirty="0">
                <a:latin typeface="Arial"/>
                <a:cs typeface="Arial"/>
              </a:rPr>
              <a:t>Bibi </a:t>
            </a:r>
            <a:r>
              <a:rPr sz="2600" spc="-315" dirty="0">
                <a:latin typeface="Arial"/>
                <a:cs typeface="Arial"/>
              </a:rPr>
              <a:t>Ka </a:t>
            </a:r>
            <a:r>
              <a:rPr sz="2600" spc="-85" dirty="0">
                <a:latin typeface="Arial"/>
                <a:cs typeface="Arial"/>
              </a:rPr>
              <a:t>Maqbra </a:t>
            </a:r>
            <a:r>
              <a:rPr sz="2600" spc="-30" dirty="0">
                <a:latin typeface="Arial"/>
                <a:cs typeface="Arial"/>
              </a:rPr>
              <a:t>in </a:t>
            </a:r>
            <a:r>
              <a:rPr sz="2600" spc="-135" dirty="0">
                <a:latin typeface="Arial"/>
                <a:cs typeface="Arial"/>
              </a:rPr>
              <a:t>Aurangabad,</a:t>
            </a:r>
            <a:r>
              <a:rPr sz="2600" spc="-220" dirty="0">
                <a:latin typeface="Arial"/>
                <a:cs typeface="Arial"/>
              </a:rPr>
              <a:t> </a:t>
            </a:r>
            <a:r>
              <a:rPr sz="2600" spc="-85" dirty="0">
                <a:latin typeface="Arial"/>
                <a:cs typeface="Arial"/>
              </a:rPr>
              <a:t>Mahrashtra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600" spc="-160" dirty="0">
                <a:latin typeface="Arial"/>
                <a:cs typeface="Arial"/>
              </a:rPr>
              <a:t>Lalbagh </a:t>
            </a:r>
            <a:r>
              <a:rPr sz="2600" spc="-85" dirty="0">
                <a:latin typeface="Arial"/>
                <a:cs typeface="Arial"/>
              </a:rPr>
              <a:t>Fort </a:t>
            </a:r>
            <a:r>
              <a:rPr sz="2600" spc="-30" dirty="0">
                <a:latin typeface="Arial"/>
                <a:cs typeface="Arial"/>
              </a:rPr>
              <a:t>in </a:t>
            </a:r>
            <a:r>
              <a:rPr sz="2600" spc="-165" dirty="0">
                <a:latin typeface="Arial"/>
                <a:cs typeface="Arial"/>
              </a:rPr>
              <a:t>Dhaka,</a:t>
            </a:r>
            <a:r>
              <a:rPr sz="2600" spc="-270" dirty="0">
                <a:latin typeface="Arial"/>
                <a:cs typeface="Arial"/>
              </a:rPr>
              <a:t> </a:t>
            </a:r>
            <a:r>
              <a:rPr sz="2600" spc="-160" dirty="0">
                <a:latin typeface="Arial"/>
                <a:cs typeface="Arial"/>
              </a:rPr>
              <a:t>Bangladesh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73910" y="6363106"/>
            <a:ext cx="49936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Badshahi </a:t>
            </a:r>
            <a:r>
              <a:rPr sz="2400" b="1" dirty="0">
                <a:latin typeface="Times New Roman"/>
                <a:cs typeface="Times New Roman"/>
              </a:rPr>
              <a:t>Mosque in </a:t>
            </a:r>
            <a:r>
              <a:rPr sz="2400" b="1" spc="-10" dirty="0">
                <a:latin typeface="Times New Roman"/>
                <a:cs typeface="Times New Roman"/>
              </a:rPr>
              <a:t>Lahore,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Pakistan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3547" y="193547"/>
            <a:ext cx="8791956" cy="6220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228600"/>
            <a:ext cx="8666988" cy="609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4027" y="224027"/>
            <a:ext cx="8676640" cy="6105525"/>
          </a:xfrm>
          <a:custGeom>
            <a:avLst/>
            <a:gdLst/>
            <a:ahLst/>
            <a:cxnLst/>
            <a:rect l="l" t="t" r="r" b="b"/>
            <a:pathLst>
              <a:path w="8676640" h="6105525">
                <a:moveTo>
                  <a:pt x="0" y="6105144"/>
                </a:moveTo>
                <a:lnTo>
                  <a:pt x="8676132" y="6105144"/>
                </a:lnTo>
                <a:lnTo>
                  <a:pt x="8676132" y="0"/>
                </a:lnTo>
                <a:lnTo>
                  <a:pt x="0" y="0"/>
                </a:lnTo>
                <a:lnTo>
                  <a:pt x="0" y="6105144"/>
                </a:lnTo>
                <a:close/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5350" y="6363106"/>
            <a:ext cx="48126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Bibi ka </a:t>
            </a:r>
            <a:r>
              <a:rPr sz="2400" b="1" spc="-5" dirty="0">
                <a:latin typeface="Times New Roman"/>
                <a:cs typeface="Times New Roman"/>
              </a:rPr>
              <a:t>Maqbara, Aurangabad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India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9747" y="117347"/>
            <a:ext cx="8659368" cy="6297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" y="152400"/>
            <a:ext cx="8534400" cy="617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0227" y="147828"/>
            <a:ext cx="8543925" cy="6181725"/>
          </a:xfrm>
          <a:custGeom>
            <a:avLst/>
            <a:gdLst/>
            <a:ahLst/>
            <a:cxnLst/>
            <a:rect l="l" t="t" r="r" b="b"/>
            <a:pathLst>
              <a:path w="8543925" h="6181725">
                <a:moveTo>
                  <a:pt x="0" y="6181344"/>
                </a:moveTo>
                <a:lnTo>
                  <a:pt x="8543544" y="6181344"/>
                </a:lnTo>
                <a:lnTo>
                  <a:pt x="8543544" y="0"/>
                </a:lnTo>
                <a:lnTo>
                  <a:pt x="0" y="0"/>
                </a:lnTo>
                <a:lnTo>
                  <a:pt x="0" y="6181344"/>
                </a:lnTo>
                <a:close/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4222" y="6357010"/>
            <a:ext cx="48793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LalBaagh Fort in </a:t>
            </a:r>
            <a:r>
              <a:rPr sz="2400" b="1" spc="-5" dirty="0">
                <a:latin typeface="Times New Roman"/>
                <a:cs typeface="Times New Roman"/>
              </a:rPr>
              <a:t>Dhaka,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Bangladesh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3547" y="193547"/>
            <a:ext cx="8811768" cy="6220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228600"/>
            <a:ext cx="8686800" cy="609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4027" y="224027"/>
            <a:ext cx="8696325" cy="6105525"/>
          </a:xfrm>
          <a:custGeom>
            <a:avLst/>
            <a:gdLst/>
            <a:ahLst/>
            <a:cxnLst/>
            <a:rect l="l" t="t" r="r" b="b"/>
            <a:pathLst>
              <a:path w="8696325" h="6105525">
                <a:moveTo>
                  <a:pt x="0" y="6105144"/>
                </a:moveTo>
                <a:lnTo>
                  <a:pt x="8695944" y="6105144"/>
                </a:lnTo>
                <a:lnTo>
                  <a:pt x="8695944" y="0"/>
                </a:lnTo>
                <a:lnTo>
                  <a:pt x="0" y="0"/>
                </a:lnTo>
                <a:lnTo>
                  <a:pt x="0" y="6105144"/>
                </a:lnTo>
                <a:close/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8054" y="512191"/>
            <a:ext cx="3707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Mughal</a:t>
            </a:r>
            <a:r>
              <a:rPr sz="4000" spc="-45" dirty="0"/>
              <a:t> </a:t>
            </a:r>
            <a:r>
              <a:rPr sz="4000" spc="-5" dirty="0"/>
              <a:t>Gardens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236087"/>
            <a:ext cx="8037195" cy="449199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1F487C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40" dirty="0">
                <a:latin typeface="Arial"/>
                <a:cs typeface="Arial"/>
              </a:rPr>
              <a:t>Built </a:t>
            </a:r>
            <a:r>
              <a:rPr sz="2400" spc="-105" dirty="0">
                <a:latin typeface="Arial"/>
                <a:cs typeface="Arial"/>
              </a:rPr>
              <a:t>by</a:t>
            </a:r>
            <a:r>
              <a:rPr sz="2400" spc="-23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Mughals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1F487C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110" dirty="0">
                <a:latin typeface="Arial"/>
                <a:cs typeface="Arial"/>
              </a:rPr>
              <a:t>Islamic </a:t>
            </a:r>
            <a:r>
              <a:rPr sz="2400" spc="-80" dirty="0">
                <a:latin typeface="Arial"/>
                <a:cs typeface="Arial"/>
              </a:rPr>
              <a:t>style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22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Architecture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1F487C"/>
              </a:buClr>
              <a:buChar char="•"/>
              <a:tabLst>
                <a:tab pos="354965" algn="l"/>
                <a:tab pos="355600" algn="l"/>
                <a:tab pos="4242435" algn="l"/>
                <a:tab pos="4587240" algn="l"/>
              </a:tabLst>
            </a:pPr>
            <a:r>
              <a:rPr sz="2400" spc="-80" dirty="0">
                <a:latin typeface="Arial"/>
                <a:cs typeface="Arial"/>
              </a:rPr>
              <a:t>Influenced </a:t>
            </a:r>
            <a:r>
              <a:rPr sz="2400" spc="-105" dirty="0">
                <a:latin typeface="Arial"/>
                <a:cs typeface="Arial"/>
              </a:rPr>
              <a:t>by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Persian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Gardens	</a:t>
            </a:r>
            <a:r>
              <a:rPr sz="2400" spc="35" dirty="0">
                <a:latin typeface="Arial"/>
                <a:cs typeface="Arial"/>
              </a:rPr>
              <a:t>&amp;	</a:t>
            </a:r>
            <a:r>
              <a:rPr sz="2400" spc="-70" dirty="0">
                <a:latin typeface="Arial"/>
                <a:cs typeface="Arial"/>
              </a:rPr>
              <a:t>Timurid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60" dirty="0">
                <a:latin typeface="Arial"/>
                <a:cs typeface="Arial"/>
              </a:rPr>
              <a:t>Gardens</a:t>
            </a:r>
            <a:endParaRPr sz="2400">
              <a:latin typeface="Arial"/>
              <a:cs typeface="Arial"/>
            </a:endParaRPr>
          </a:p>
          <a:p>
            <a:pPr marL="355600" marR="1078230" indent="-342900">
              <a:lnSpc>
                <a:spcPct val="100000"/>
              </a:lnSpc>
              <a:spcBef>
                <a:spcPts val="580"/>
              </a:spcBef>
              <a:buClr>
                <a:srgbClr val="1F487C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95" dirty="0">
                <a:latin typeface="Arial"/>
                <a:cs typeface="Arial"/>
              </a:rPr>
              <a:t>Significant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65" dirty="0">
                <a:latin typeface="Arial"/>
                <a:cs typeface="Arial"/>
              </a:rPr>
              <a:t>use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rectilinear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layouts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within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walled  </a:t>
            </a:r>
            <a:r>
              <a:rPr sz="2400" spc="-120" dirty="0">
                <a:latin typeface="Arial"/>
                <a:cs typeface="Arial"/>
              </a:rPr>
              <a:t>enclosures</a:t>
            </a:r>
            <a:endParaRPr sz="2400">
              <a:latin typeface="Arial"/>
              <a:cs typeface="Arial"/>
            </a:endParaRPr>
          </a:p>
          <a:p>
            <a:pPr marL="424180" indent="-411480">
              <a:lnSpc>
                <a:spcPct val="100000"/>
              </a:lnSpc>
              <a:spcBef>
                <a:spcPts val="575"/>
              </a:spcBef>
              <a:buClr>
                <a:srgbClr val="1F487C"/>
              </a:buClr>
              <a:buChar char="•"/>
              <a:tabLst>
                <a:tab pos="423545" algn="l"/>
                <a:tab pos="424180" algn="l"/>
              </a:tabLst>
            </a:pPr>
            <a:r>
              <a:rPr sz="2400" spc="-140" dirty="0">
                <a:latin typeface="Arial"/>
                <a:cs typeface="Arial"/>
              </a:rPr>
              <a:t>Typical </a:t>
            </a:r>
            <a:r>
              <a:rPr sz="2400" spc="-85" dirty="0">
                <a:latin typeface="Arial"/>
                <a:cs typeface="Arial"/>
              </a:rPr>
              <a:t>features </a:t>
            </a:r>
            <a:r>
              <a:rPr sz="2400" spc="-75" dirty="0">
                <a:latin typeface="Arial"/>
                <a:cs typeface="Arial"/>
              </a:rPr>
              <a:t>include </a:t>
            </a:r>
            <a:r>
              <a:rPr sz="2400" spc="-95" dirty="0">
                <a:latin typeface="Arial"/>
                <a:cs typeface="Arial"/>
              </a:rPr>
              <a:t>pools, </a:t>
            </a:r>
            <a:r>
              <a:rPr sz="2400" spc="-70" dirty="0">
                <a:latin typeface="Arial"/>
                <a:cs typeface="Arial"/>
              </a:rPr>
              <a:t>fountains </a:t>
            </a:r>
            <a:r>
              <a:rPr sz="2400" spc="-110" dirty="0">
                <a:latin typeface="Arial"/>
                <a:cs typeface="Arial"/>
              </a:rPr>
              <a:t>and </a:t>
            </a:r>
            <a:r>
              <a:rPr sz="2400" spc="-150" dirty="0">
                <a:latin typeface="Arial"/>
                <a:cs typeface="Arial"/>
              </a:rPr>
              <a:t>canals </a:t>
            </a:r>
            <a:r>
              <a:rPr sz="2400" spc="-85" dirty="0">
                <a:latin typeface="Arial"/>
                <a:cs typeface="Arial"/>
              </a:rPr>
              <a:t>inside</a:t>
            </a:r>
            <a:r>
              <a:rPr sz="2400" spc="-33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145" dirty="0">
                <a:latin typeface="Arial"/>
                <a:cs typeface="Arial"/>
              </a:rPr>
              <a:t>gardens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1F487C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185" dirty="0">
                <a:latin typeface="Arial"/>
                <a:cs typeface="Arial"/>
              </a:rPr>
              <a:t>Famous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gardens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09"/>
              </a:spcBef>
              <a:buClr>
                <a:srgbClr val="1F487C"/>
              </a:buClr>
              <a:buFont typeface="Wingdings"/>
              <a:buChar char=""/>
              <a:tabLst>
                <a:tab pos="756920" algn="l"/>
              </a:tabLst>
            </a:pPr>
            <a:r>
              <a:rPr sz="2000" spc="-145" dirty="0">
                <a:latin typeface="Arial"/>
                <a:cs typeface="Arial"/>
              </a:rPr>
              <a:t>The Char </a:t>
            </a:r>
            <a:r>
              <a:rPr sz="2000" spc="-160" dirty="0">
                <a:latin typeface="Arial"/>
                <a:cs typeface="Arial"/>
              </a:rPr>
              <a:t>Bagh </a:t>
            </a:r>
            <a:r>
              <a:rPr sz="2000" spc="-120" dirty="0">
                <a:latin typeface="Arial"/>
                <a:cs typeface="Arial"/>
              </a:rPr>
              <a:t>gardens </a:t>
            </a:r>
            <a:r>
              <a:rPr sz="2000" spc="-35" dirty="0">
                <a:latin typeface="Arial"/>
                <a:cs typeface="Arial"/>
              </a:rPr>
              <a:t>at </a:t>
            </a:r>
            <a:r>
              <a:rPr sz="2000" spc="-180" dirty="0">
                <a:latin typeface="Arial"/>
                <a:cs typeface="Arial"/>
              </a:rPr>
              <a:t>Taj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Mahal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1F487C"/>
              </a:buClr>
              <a:buFont typeface="Wingdings"/>
              <a:buChar char=""/>
              <a:tabLst>
                <a:tab pos="756920" algn="l"/>
              </a:tabLst>
            </a:pPr>
            <a:r>
              <a:rPr sz="2000" spc="-105" dirty="0">
                <a:latin typeface="Arial"/>
                <a:cs typeface="Arial"/>
              </a:rPr>
              <a:t>Shalimar </a:t>
            </a:r>
            <a:r>
              <a:rPr sz="2000" spc="-135" dirty="0">
                <a:latin typeface="Arial"/>
                <a:cs typeface="Arial"/>
              </a:rPr>
              <a:t>Gardens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105" dirty="0">
                <a:latin typeface="Arial"/>
                <a:cs typeface="Arial"/>
              </a:rPr>
              <a:t>Lahore, </a:t>
            </a:r>
            <a:r>
              <a:rPr sz="2000" spc="-75" dirty="0">
                <a:latin typeface="Arial"/>
                <a:cs typeface="Arial"/>
              </a:rPr>
              <a:t>Delhi </a:t>
            </a:r>
            <a:r>
              <a:rPr sz="2000" spc="-90" dirty="0">
                <a:latin typeface="Arial"/>
                <a:cs typeface="Arial"/>
              </a:rPr>
              <a:t>and</a:t>
            </a:r>
            <a:r>
              <a:rPr sz="2000" spc="-229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Kashmir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1F487C"/>
              </a:buClr>
              <a:buFont typeface="Wingdings"/>
              <a:buChar char=""/>
              <a:tabLst>
                <a:tab pos="756920" algn="l"/>
              </a:tabLst>
            </a:pPr>
            <a:r>
              <a:rPr sz="2000" spc="-75" dirty="0">
                <a:latin typeface="Arial"/>
                <a:cs typeface="Arial"/>
              </a:rPr>
              <a:t>Pinjore </a:t>
            </a:r>
            <a:r>
              <a:rPr sz="2000" spc="-114" dirty="0">
                <a:latin typeface="Arial"/>
                <a:cs typeface="Arial"/>
              </a:rPr>
              <a:t>Garden </a:t>
            </a:r>
            <a:r>
              <a:rPr sz="2000" spc="-30" dirty="0">
                <a:latin typeface="Arial"/>
                <a:cs typeface="Arial"/>
              </a:rPr>
              <a:t>in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Haryana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24429" y="6409435"/>
            <a:ext cx="47498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35" dirty="0">
                <a:latin typeface="Trebuchet MS"/>
                <a:cs typeface="Trebuchet MS"/>
              </a:rPr>
              <a:t>Mughal </a:t>
            </a:r>
            <a:r>
              <a:rPr sz="2000" b="1" spc="-130" dirty="0">
                <a:latin typeface="Trebuchet MS"/>
                <a:cs typeface="Trebuchet MS"/>
              </a:rPr>
              <a:t>Empire </a:t>
            </a:r>
            <a:r>
              <a:rPr sz="2000" b="1" spc="-105" dirty="0">
                <a:latin typeface="Trebuchet MS"/>
                <a:cs typeface="Trebuchet MS"/>
              </a:rPr>
              <a:t>at </a:t>
            </a:r>
            <a:r>
              <a:rPr sz="2000" b="1" spc="-90" dirty="0">
                <a:latin typeface="Trebuchet MS"/>
                <a:cs typeface="Trebuchet MS"/>
              </a:rPr>
              <a:t>its</a:t>
            </a:r>
            <a:r>
              <a:rPr sz="2000" b="1" spc="-455" dirty="0">
                <a:latin typeface="Trebuchet MS"/>
                <a:cs typeface="Trebuchet MS"/>
              </a:rPr>
              <a:t> </a:t>
            </a:r>
            <a:r>
              <a:rPr sz="2000" b="1" spc="-120" dirty="0">
                <a:latin typeface="Trebuchet MS"/>
                <a:cs typeface="Trebuchet MS"/>
              </a:rPr>
              <a:t>greatest </a:t>
            </a:r>
            <a:r>
              <a:rPr sz="2000" b="1" spc="-145" dirty="0">
                <a:latin typeface="Trebuchet MS"/>
                <a:cs typeface="Trebuchet MS"/>
              </a:rPr>
              <a:t>extent in, </a:t>
            </a:r>
            <a:r>
              <a:rPr sz="2000" b="1" spc="-155" dirty="0">
                <a:latin typeface="Trebuchet MS"/>
                <a:cs typeface="Trebuchet MS"/>
              </a:rPr>
              <a:t>1707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6948" y="269747"/>
            <a:ext cx="7784592" cy="6216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304800"/>
            <a:ext cx="7659624" cy="60914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7427" y="300227"/>
            <a:ext cx="7668895" cy="6101080"/>
          </a:xfrm>
          <a:custGeom>
            <a:avLst/>
            <a:gdLst/>
            <a:ahLst/>
            <a:cxnLst/>
            <a:rect l="l" t="t" r="r" b="b"/>
            <a:pathLst>
              <a:path w="7668895" h="6101080">
                <a:moveTo>
                  <a:pt x="0" y="6100572"/>
                </a:moveTo>
                <a:lnTo>
                  <a:pt x="7668768" y="6100572"/>
                </a:lnTo>
                <a:lnTo>
                  <a:pt x="7668768" y="0"/>
                </a:lnTo>
                <a:lnTo>
                  <a:pt x="0" y="0"/>
                </a:lnTo>
                <a:lnTo>
                  <a:pt x="0" y="6100572"/>
                </a:lnTo>
                <a:close/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0022" y="260349"/>
            <a:ext cx="1662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History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905001"/>
            <a:ext cx="7908290" cy="466344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55600" marR="685800" indent="-342900">
              <a:lnSpc>
                <a:spcPts val="2810"/>
              </a:lnSpc>
              <a:spcBef>
                <a:spcPts val="455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600" spc="-130" dirty="0">
                <a:latin typeface="Arial"/>
                <a:cs typeface="Arial"/>
              </a:rPr>
              <a:t>Babur </a:t>
            </a:r>
            <a:r>
              <a:rPr sz="2600" spc="-60" dirty="0">
                <a:latin typeface="Arial"/>
                <a:cs typeface="Arial"/>
              </a:rPr>
              <a:t>introduced </a:t>
            </a:r>
            <a:r>
              <a:rPr sz="2600" spc="-114" dirty="0">
                <a:latin typeface="Arial"/>
                <a:cs typeface="Arial"/>
              </a:rPr>
              <a:t>‘Charbagh’ </a:t>
            </a:r>
            <a:r>
              <a:rPr sz="2600" spc="-200" dirty="0">
                <a:latin typeface="Arial"/>
                <a:cs typeface="Arial"/>
              </a:rPr>
              <a:t>a </a:t>
            </a:r>
            <a:r>
              <a:rPr sz="2600" spc="-165" dirty="0">
                <a:latin typeface="Arial"/>
                <a:cs typeface="Arial"/>
              </a:rPr>
              <a:t>Persian </a:t>
            </a:r>
            <a:r>
              <a:rPr sz="2600" spc="-85" dirty="0">
                <a:latin typeface="Arial"/>
                <a:cs typeface="Arial"/>
              </a:rPr>
              <a:t>style</a:t>
            </a:r>
            <a:r>
              <a:rPr sz="2600" spc="-260" dirty="0">
                <a:latin typeface="Arial"/>
                <a:cs typeface="Arial"/>
              </a:rPr>
              <a:t> </a:t>
            </a:r>
            <a:r>
              <a:rPr sz="2600" spc="-130" dirty="0">
                <a:latin typeface="Arial"/>
                <a:cs typeface="Arial"/>
              </a:rPr>
              <a:t>garden  </a:t>
            </a:r>
            <a:r>
              <a:rPr sz="2600" spc="-70" dirty="0">
                <a:latin typeface="Arial"/>
                <a:cs typeface="Arial"/>
              </a:rPr>
              <a:t>layout </a:t>
            </a:r>
            <a:r>
              <a:rPr sz="2600" spc="-245" dirty="0">
                <a:latin typeface="Arial"/>
                <a:cs typeface="Arial"/>
              </a:rPr>
              <a:t>as </a:t>
            </a:r>
            <a:r>
              <a:rPr sz="2600" spc="-120" dirty="0">
                <a:latin typeface="Arial"/>
                <a:cs typeface="Arial"/>
              </a:rPr>
              <a:t>his </a:t>
            </a:r>
            <a:r>
              <a:rPr sz="2600" spc="-114" dirty="0">
                <a:latin typeface="Arial"/>
                <a:cs typeface="Arial"/>
              </a:rPr>
              <a:t>Favorite </a:t>
            </a:r>
            <a:r>
              <a:rPr sz="2600" spc="-50" dirty="0">
                <a:latin typeface="Arial"/>
                <a:cs typeface="Arial"/>
              </a:rPr>
              <a:t>type </a:t>
            </a:r>
            <a:r>
              <a:rPr sz="2600" spc="-5" dirty="0">
                <a:latin typeface="Arial"/>
                <a:cs typeface="Arial"/>
              </a:rPr>
              <a:t>of</a:t>
            </a:r>
            <a:r>
              <a:rPr sz="2600" spc="-229" dirty="0">
                <a:latin typeface="Arial"/>
                <a:cs typeface="Arial"/>
              </a:rPr>
              <a:t> </a:t>
            </a:r>
            <a:r>
              <a:rPr sz="2600" spc="-150" dirty="0">
                <a:latin typeface="Arial"/>
                <a:cs typeface="Arial"/>
              </a:rPr>
              <a:t>Garden</a:t>
            </a:r>
            <a:endParaRPr sz="2600">
              <a:latin typeface="Arial"/>
              <a:cs typeface="Arial"/>
            </a:endParaRPr>
          </a:p>
          <a:p>
            <a:pPr marL="355600" marR="730885" indent="-342900">
              <a:lnSpc>
                <a:spcPts val="2810"/>
              </a:lnSpc>
              <a:spcBef>
                <a:spcPts val="620"/>
              </a:spcBef>
              <a:buClr>
                <a:srgbClr val="4F81BC"/>
              </a:buClr>
              <a:buChar char="•"/>
              <a:tabLst>
                <a:tab pos="429895" algn="l"/>
                <a:tab pos="431165" algn="l"/>
              </a:tabLst>
            </a:pPr>
            <a:r>
              <a:rPr sz="2600" spc="-185" dirty="0">
                <a:latin typeface="Arial"/>
                <a:cs typeface="Arial"/>
              </a:rPr>
              <a:t>The </a:t>
            </a:r>
            <a:r>
              <a:rPr sz="2600" spc="-65" dirty="0">
                <a:latin typeface="Arial"/>
                <a:cs typeface="Arial"/>
              </a:rPr>
              <a:t>quadrilateral </a:t>
            </a:r>
            <a:r>
              <a:rPr sz="2600" spc="-130" dirty="0">
                <a:latin typeface="Arial"/>
                <a:cs typeface="Arial"/>
              </a:rPr>
              <a:t>garden is </a:t>
            </a:r>
            <a:r>
              <a:rPr sz="2600" spc="-75" dirty="0">
                <a:latin typeface="Arial"/>
                <a:cs typeface="Arial"/>
              </a:rPr>
              <a:t>divided </a:t>
            </a:r>
            <a:r>
              <a:rPr sz="2600" spc="-110" dirty="0">
                <a:latin typeface="Arial"/>
                <a:cs typeface="Arial"/>
              </a:rPr>
              <a:t>by </a:t>
            </a:r>
            <a:r>
              <a:rPr sz="2600" spc="-135" dirty="0">
                <a:latin typeface="Arial"/>
                <a:cs typeface="Arial"/>
              </a:rPr>
              <a:t>walkways</a:t>
            </a:r>
            <a:r>
              <a:rPr sz="2600" spc="-390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or  </a:t>
            </a:r>
            <a:r>
              <a:rPr sz="2600" spc="-45" dirty="0">
                <a:latin typeface="Arial"/>
                <a:cs typeface="Arial"/>
              </a:rPr>
              <a:t>flowing </a:t>
            </a:r>
            <a:r>
              <a:rPr sz="2600" spc="-50" dirty="0">
                <a:latin typeface="Arial"/>
                <a:cs typeface="Arial"/>
              </a:rPr>
              <a:t>water </a:t>
            </a:r>
            <a:r>
              <a:rPr sz="2600" spc="-10" dirty="0">
                <a:latin typeface="Arial"/>
                <a:cs typeface="Arial"/>
              </a:rPr>
              <a:t>into </a:t>
            </a:r>
            <a:r>
              <a:rPr sz="2600" spc="-30" dirty="0">
                <a:latin typeface="Arial"/>
                <a:cs typeface="Arial"/>
              </a:rPr>
              <a:t>four</a:t>
            </a:r>
            <a:r>
              <a:rPr sz="2600" spc="-520" dirty="0">
                <a:latin typeface="Arial"/>
                <a:cs typeface="Arial"/>
              </a:rPr>
              <a:t> </a:t>
            </a:r>
            <a:r>
              <a:rPr sz="2600" spc="-95" dirty="0">
                <a:latin typeface="Arial"/>
                <a:cs typeface="Arial"/>
              </a:rPr>
              <a:t>smaller </a:t>
            </a:r>
            <a:r>
              <a:rPr sz="2600" spc="-80" dirty="0">
                <a:latin typeface="Arial"/>
                <a:cs typeface="Arial"/>
              </a:rPr>
              <a:t>parts</a:t>
            </a:r>
            <a:endParaRPr sz="2600">
              <a:latin typeface="Arial"/>
              <a:cs typeface="Arial"/>
            </a:endParaRPr>
          </a:p>
          <a:p>
            <a:pPr marL="355600" marR="467995" indent="-342900">
              <a:lnSpc>
                <a:spcPts val="2810"/>
              </a:lnSpc>
              <a:spcBef>
                <a:spcPts val="625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600" spc="-165" dirty="0">
                <a:latin typeface="Arial"/>
                <a:cs typeface="Arial"/>
              </a:rPr>
              <a:t>This </a:t>
            </a:r>
            <a:r>
              <a:rPr sz="2600" spc="-50" dirty="0">
                <a:latin typeface="Arial"/>
                <a:cs typeface="Arial"/>
              </a:rPr>
              <a:t>word </a:t>
            </a:r>
            <a:r>
              <a:rPr sz="2600" spc="-105" dirty="0">
                <a:latin typeface="Arial"/>
                <a:cs typeface="Arial"/>
              </a:rPr>
              <a:t>developed </a:t>
            </a:r>
            <a:r>
              <a:rPr sz="2600" spc="-200" dirty="0">
                <a:latin typeface="Arial"/>
                <a:cs typeface="Arial"/>
              </a:rPr>
              <a:t>a </a:t>
            </a:r>
            <a:r>
              <a:rPr sz="2600" spc="-85" dirty="0">
                <a:latin typeface="Arial"/>
                <a:cs typeface="Arial"/>
              </a:rPr>
              <a:t>new </a:t>
            </a:r>
            <a:r>
              <a:rPr sz="2600" spc="-114" dirty="0">
                <a:latin typeface="Arial"/>
                <a:cs typeface="Arial"/>
              </a:rPr>
              <a:t>meaning </a:t>
            </a:r>
            <a:r>
              <a:rPr sz="2600" spc="-30" dirty="0">
                <a:latin typeface="Arial"/>
                <a:cs typeface="Arial"/>
              </a:rPr>
              <a:t>in </a:t>
            </a:r>
            <a:r>
              <a:rPr sz="2600" spc="-80" dirty="0">
                <a:latin typeface="Arial"/>
                <a:cs typeface="Arial"/>
              </a:rPr>
              <a:t>India </a:t>
            </a:r>
            <a:r>
              <a:rPr sz="2600" spc="-245" dirty="0">
                <a:latin typeface="Arial"/>
                <a:cs typeface="Arial"/>
              </a:rPr>
              <a:t>as</a:t>
            </a:r>
            <a:r>
              <a:rPr sz="2600" spc="-465" dirty="0">
                <a:latin typeface="Arial"/>
                <a:cs typeface="Arial"/>
              </a:rPr>
              <a:t> </a:t>
            </a:r>
            <a:r>
              <a:rPr sz="2600" spc="-85" dirty="0">
                <a:latin typeface="Arial"/>
                <a:cs typeface="Arial"/>
              </a:rPr>
              <a:t>India  </a:t>
            </a:r>
            <a:r>
              <a:rPr sz="2600" spc="-135" dirty="0">
                <a:latin typeface="Arial"/>
                <a:cs typeface="Arial"/>
              </a:rPr>
              <a:t>lacked </a:t>
            </a:r>
            <a:r>
              <a:rPr sz="2600" spc="-204" dirty="0">
                <a:latin typeface="Arial"/>
                <a:cs typeface="Arial"/>
              </a:rPr>
              <a:t>Fast </a:t>
            </a:r>
            <a:r>
              <a:rPr sz="2600" spc="-110" dirty="0">
                <a:latin typeface="Arial"/>
                <a:cs typeface="Arial"/>
              </a:rPr>
              <a:t>Flowing </a:t>
            </a:r>
            <a:r>
              <a:rPr sz="2600" spc="-125" dirty="0">
                <a:latin typeface="Arial"/>
                <a:cs typeface="Arial"/>
              </a:rPr>
              <a:t>streams </a:t>
            </a:r>
            <a:r>
              <a:rPr sz="2600" spc="-65" dirty="0">
                <a:latin typeface="Arial"/>
                <a:cs typeface="Arial"/>
              </a:rPr>
              <a:t>required </a:t>
            </a:r>
            <a:r>
              <a:rPr sz="2600" spc="-10" dirty="0">
                <a:latin typeface="Arial"/>
                <a:cs typeface="Arial"/>
              </a:rPr>
              <a:t>for </a:t>
            </a:r>
            <a:r>
              <a:rPr sz="2600" spc="-30" dirty="0">
                <a:latin typeface="Arial"/>
                <a:cs typeface="Arial"/>
              </a:rPr>
              <a:t>the </a:t>
            </a:r>
            <a:r>
              <a:rPr sz="2600" spc="-114" dirty="0">
                <a:latin typeface="Arial"/>
                <a:cs typeface="Arial"/>
              </a:rPr>
              <a:t>Central  </a:t>
            </a:r>
            <a:r>
              <a:rPr sz="2600" spc="-155" dirty="0">
                <a:latin typeface="Arial"/>
                <a:cs typeface="Arial"/>
              </a:rPr>
              <a:t>Asian </a:t>
            </a:r>
            <a:r>
              <a:rPr sz="2600" spc="-165" dirty="0">
                <a:latin typeface="Arial"/>
                <a:cs typeface="Arial"/>
              </a:rPr>
              <a:t>Charbagh</a:t>
            </a:r>
            <a:endParaRPr sz="2600">
              <a:latin typeface="Arial"/>
              <a:cs typeface="Arial"/>
            </a:endParaRPr>
          </a:p>
          <a:p>
            <a:pPr marL="355600" marR="5080" indent="-342900">
              <a:lnSpc>
                <a:spcPts val="2810"/>
              </a:lnSpc>
              <a:spcBef>
                <a:spcPts val="620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600" spc="-185" dirty="0">
                <a:latin typeface="Arial"/>
                <a:cs typeface="Arial"/>
              </a:rPr>
              <a:t>The </a:t>
            </a:r>
            <a:r>
              <a:rPr sz="2600" spc="-165" dirty="0">
                <a:latin typeface="Arial"/>
                <a:cs typeface="Arial"/>
              </a:rPr>
              <a:t>Agra </a:t>
            </a:r>
            <a:r>
              <a:rPr sz="2600" spc="-140" dirty="0">
                <a:latin typeface="Arial"/>
                <a:cs typeface="Arial"/>
              </a:rPr>
              <a:t>Garden, </a:t>
            </a:r>
            <a:r>
              <a:rPr sz="2600" spc="-65" dirty="0">
                <a:latin typeface="Arial"/>
                <a:cs typeface="Arial"/>
              </a:rPr>
              <a:t>now </a:t>
            </a:r>
            <a:r>
              <a:rPr sz="2600" spc="-75" dirty="0">
                <a:latin typeface="Arial"/>
                <a:cs typeface="Arial"/>
              </a:rPr>
              <a:t>known </a:t>
            </a:r>
            <a:r>
              <a:rPr sz="2600" spc="-245" dirty="0">
                <a:latin typeface="Arial"/>
                <a:cs typeface="Arial"/>
              </a:rPr>
              <a:t>as </a:t>
            </a:r>
            <a:r>
              <a:rPr sz="2600" spc="-250" dirty="0">
                <a:latin typeface="Arial"/>
                <a:cs typeface="Arial"/>
              </a:rPr>
              <a:t>Ram </a:t>
            </a:r>
            <a:r>
              <a:rPr sz="2600" spc="-204" dirty="0">
                <a:latin typeface="Arial"/>
                <a:cs typeface="Arial"/>
              </a:rPr>
              <a:t>Bagh </a:t>
            </a:r>
            <a:r>
              <a:rPr sz="2600" spc="-135" dirty="0">
                <a:latin typeface="Arial"/>
                <a:cs typeface="Arial"/>
              </a:rPr>
              <a:t>is </a:t>
            </a:r>
            <a:r>
              <a:rPr sz="2600" spc="-40" dirty="0">
                <a:latin typeface="Arial"/>
                <a:cs typeface="Arial"/>
              </a:rPr>
              <a:t>thought </a:t>
            </a:r>
            <a:r>
              <a:rPr sz="2600" spc="25" dirty="0">
                <a:latin typeface="Arial"/>
                <a:cs typeface="Arial"/>
              </a:rPr>
              <a:t>to  </a:t>
            </a:r>
            <a:r>
              <a:rPr sz="2600" spc="-120" dirty="0">
                <a:latin typeface="Arial"/>
                <a:cs typeface="Arial"/>
              </a:rPr>
              <a:t>be </a:t>
            </a:r>
            <a:r>
              <a:rPr sz="2600" spc="-110" dirty="0">
                <a:latin typeface="Arial"/>
                <a:cs typeface="Arial"/>
              </a:rPr>
              <a:t>First</a:t>
            </a:r>
            <a:r>
              <a:rPr sz="2600" spc="-170" dirty="0">
                <a:latin typeface="Arial"/>
                <a:cs typeface="Arial"/>
              </a:rPr>
              <a:t> </a:t>
            </a:r>
            <a:r>
              <a:rPr sz="2600" spc="-165" dirty="0">
                <a:latin typeface="Arial"/>
                <a:cs typeface="Arial"/>
              </a:rPr>
              <a:t>Charbagh</a:t>
            </a:r>
            <a:endParaRPr sz="2600">
              <a:latin typeface="Arial"/>
              <a:cs typeface="Arial"/>
            </a:endParaRPr>
          </a:p>
          <a:p>
            <a:pPr marL="355600" marR="158750" indent="-342900" algn="just">
              <a:lnSpc>
                <a:spcPct val="90000"/>
              </a:lnSpc>
              <a:spcBef>
                <a:spcPts val="580"/>
              </a:spcBef>
              <a:buClr>
                <a:srgbClr val="4F81BC"/>
              </a:buClr>
              <a:buChar char="•"/>
              <a:tabLst>
                <a:tab pos="355600" algn="l"/>
              </a:tabLst>
            </a:pPr>
            <a:r>
              <a:rPr sz="2600" spc="-80" dirty="0">
                <a:latin typeface="Arial"/>
                <a:cs typeface="Arial"/>
              </a:rPr>
              <a:t>India </a:t>
            </a:r>
            <a:r>
              <a:rPr sz="2600" spc="-155" dirty="0">
                <a:latin typeface="Arial"/>
                <a:cs typeface="Arial"/>
              </a:rPr>
              <a:t>Pakistan </a:t>
            </a:r>
            <a:r>
              <a:rPr sz="2600" spc="-120" dirty="0">
                <a:latin typeface="Arial"/>
                <a:cs typeface="Arial"/>
              </a:rPr>
              <a:t>and </a:t>
            </a:r>
            <a:r>
              <a:rPr sz="2600" spc="-160" dirty="0">
                <a:latin typeface="Arial"/>
                <a:cs typeface="Arial"/>
              </a:rPr>
              <a:t>Bangladesh have </a:t>
            </a:r>
            <a:r>
              <a:rPr sz="2600" spc="-75" dirty="0">
                <a:latin typeface="Arial"/>
                <a:cs typeface="Arial"/>
              </a:rPr>
              <a:t>number </a:t>
            </a:r>
            <a:r>
              <a:rPr sz="2600" spc="-5" dirty="0">
                <a:latin typeface="Arial"/>
                <a:cs typeface="Arial"/>
              </a:rPr>
              <a:t>of</a:t>
            </a:r>
            <a:r>
              <a:rPr sz="2600" spc="-260" dirty="0">
                <a:latin typeface="Arial"/>
                <a:cs typeface="Arial"/>
              </a:rPr>
              <a:t> </a:t>
            </a:r>
            <a:r>
              <a:rPr sz="2600" spc="-155" dirty="0">
                <a:latin typeface="Arial"/>
                <a:cs typeface="Arial"/>
              </a:rPr>
              <a:t>gardens  </a:t>
            </a:r>
            <a:r>
              <a:rPr sz="2600" spc="-70" dirty="0">
                <a:latin typeface="Arial"/>
                <a:cs typeface="Arial"/>
              </a:rPr>
              <a:t>which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differ</a:t>
            </a:r>
            <a:r>
              <a:rPr sz="2600" spc="-155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from</a:t>
            </a:r>
            <a:r>
              <a:rPr sz="2600" spc="-16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their</a:t>
            </a:r>
            <a:r>
              <a:rPr sz="2600" spc="-145" dirty="0">
                <a:latin typeface="Arial"/>
                <a:cs typeface="Arial"/>
              </a:rPr>
              <a:t> </a:t>
            </a:r>
            <a:r>
              <a:rPr sz="2600" spc="-70" dirty="0">
                <a:latin typeface="Arial"/>
                <a:cs typeface="Arial"/>
              </a:rPr>
              <a:t>central</a:t>
            </a:r>
            <a:r>
              <a:rPr sz="2600" spc="-155" dirty="0">
                <a:latin typeface="Arial"/>
                <a:cs typeface="Arial"/>
              </a:rPr>
              <a:t> Asian </a:t>
            </a:r>
            <a:r>
              <a:rPr sz="2600" spc="-170" dirty="0">
                <a:latin typeface="Arial"/>
                <a:cs typeface="Arial"/>
              </a:rPr>
              <a:t>Predecessors </a:t>
            </a:r>
            <a:r>
              <a:rPr sz="2600" spc="20" dirty="0">
                <a:latin typeface="Arial"/>
                <a:cs typeface="Arial"/>
              </a:rPr>
              <a:t>with  </a:t>
            </a:r>
            <a:r>
              <a:rPr sz="2600" spc="-100" dirty="0">
                <a:latin typeface="Arial"/>
                <a:cs typeface="Arial"/>
              </a:rPr>
              <a:t>respect </a:t>
            </a:r>
            <a:r>
              <a:rPr sz="2600" spc="25" dirty="0">
                <a:latin typeface="Arial"/>
                <a:cs typeface="Arial"/>
              </a:rPr>
              <a:t>to </a:t>
            </a:r>
            <a:r>
              <a:rPr sz="2600" spc="-5" dirty="0">
                <a:latin typeface="Arial"/>
                <a:cs typeface="Arial"/>
              </a:rPr>
              <a:t>‘the</a:t>
            </a:r>
            <a:r>
              <a:rPr sz="2600" spc="-530" dirty="0">
                <a:latin typeface="Arial"/>
                <a:cs typeface="Arial"/>
              </a:rPr>
              <a:t> </a:t>
            </a:r>
            <a:r>
              <a:rPr sz="2600" spc="-80" dirty="0">
                <a:latin typeface="Arial"/>
                <a:cs typeface="Arial"/>
              </a:rPr>
              <a:t>highly disciplined </a:t>
            </a:r>
            <a:r>
              <a:rPr sz="2600" spc="-55" dirty="0">
                <a:latin typeface="Arial"/>
                <a:cs typeface="Arial"/>
              </a:rPr>
              <a:t>geometry’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1066" y="318262"/>
            <a:ext cx="32607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Classification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85164"/>
            <a:ext cx="7532370" cy="25863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spc="-95" dirty="0">
                <a:latin typeface="Arial"/>
                <a:cs typeface="Arial"/>
              </a:rPr>
              <a:t>Mughal </a:t>
            </a:r>
            <a:r>
              <a:rPr sz="2800" spc="-185" dirty="0">
                <a:latin typeface="Arial"/>
                <a:cs typeface="Arial"/>
              </a:rPr>
              <a:t>Gardens </a:t>
            </a:r>
            <a:r>
              <a:rPr sz="2800" spc="-130" dirty="0">
                <a:latin typeface="Arial"/>
                <a:cs typeface="Arial"/>
              </a:rPr>
              <a:t>are </a:t>
            </a:r>
            <a:r>
              <a:rPr sz="2800" spc="-135" dirty="0">
                <a:latin typeface="Arial"/>
                <a:cs typeface="Arial"/>
              </a:rPr>
              <a:t>Generally </a:t>
            </a:r>
            <a:r>
              <a:rPr sz="2800" spc="-85" dirty="0">
                <a:latin typeface="Arial"/>
                <a:cs typeface="Arial"/>
              </a:rPr>
              <a:t>divided </a:t>
            </a:r>
            <a:r>
              <a:rPr sz="2800" spc="-35" dirty="0">
                <a:latin typeface="Arial"/>
                <a:cs typeface="Arial"/>
              </a:rPr>
              <a:t>in </a:t>
            </a:r>
            <a:r>
              <a:rPr sz="2800" spc="-145" dirty="0">
                <a:latin typeface="Arial"/>
                <a:cs typeface="Arial"/>
              </a:rPr>
              <a:t>4</a:t>
            </a:r>
            <a:r>
              <a:rPr sz="2800" spc="-330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Sections;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150" dirty="0">
                <a:latin typeface="Arial"/>
                <a:cs typeface="Arial"/>
              </a:rPr>
              <a:t>Rectangular </a:t>
            </a:r>
            <a:r>
              <a:rPr sz="2800" spc="-165" dirty="0">
                <a:latin typeface="Arial"/>
                <a:cs typeface="Arial"/>
              </a:rPr>
              <a:t>Pearl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Garden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204" dirty="0">
                <a:latin typeface="Arial"/>
                <a:cs typeface="Arial"/>
              </a:rPr>
              <a:t>Long </a:t>
            </a:r>
            <a:r>
              <a:rPr sz="2800" spc="-15" dirty="0">
                <a:latin typeface="Arial"/>
                <a:cs typeface="Arial"/>
              </a:rPr>
              <a:t>butterfly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Garden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125" dirty="0">
                <a:latin typeface="Arial"/>
                <a:cs typeface="Arial"/>
              </a:rPr>
              <a:t>Circular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Garden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180" dirty="0">
                <a:latin typeface="Arial"/>
                <a:cs typeface="Arial"/>
              </a:rPr>
              <a:t>Terraced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Garden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40966" y="6317691"/>
            <a:ext cx="4859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Mughal </a:t>
            </a:r>
            <a:r>
              <a:rPr sz="2400" b="1" spc="-5" dirty="0">
                <a:latin typeface="Times New Roman"/>
                <a:cs typeface="Times New Roman"/>
              </a:rPr>
              <a:t>Garden </a:t>
            </a:r>
            <a:r>
              <a:rPr sz="2400" b="1" dirty="0">
                <a:latin typeface="Times New Roman"/>
                <a:cs typeface="Times New Roman"/>
              </a:rPr>
              <a:t>at </a:t>
            </a:r>
            <a:r>
              <a:rPr sz="2400" b="1" spc="-15" dirty="0">
                <a:latin typeface="Times New Roman"/>
                <a:cs typeface="Times New Roman"/>
              </a:rPr>
              <a:t>Humayun’s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spc="-60" dirty="0">
                <a:latin typeface="Times New Roman"/>
                <a:cs typeface="Times New Roman"/>
              </a:rPr>
              <a:t>Tomb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3547" y="193547"/>
            <a:ext cx="8811768" cy="6205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228600"/>
            <a:ext cx="8686800" cy="6080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4027" y="224027"/>
            <a:ext cx="8696325" cy="6090285"/>
          </a:xfrm>
          <a:custGeom>
            <a:avLst/>
            <a:gdLst/>
            <a:ahLst/>
            <a:cxnLst/>
            <a:rect l="l" t="t" r="r" b="b"/>
            <a:pathLst>
              <a:path w="8696325" h="6090285">
                <a:moveTo>
                  <a:pt x="0" y="6089904"/>
                </a:moveTo>
                <a:lnTo>
                  <a:pt x="8695944" y="6089904"/>
                </a:lnTo>
                <a:lnTo>
                  <a:pt x="8695944" y="0"/>
                </a:lnTo>
                <a:lnTo>
                  <a:pt x="0" y="0"/>
                </a:lnTo>
                <a:lnTo>
                  <a:pt x="0" y="6089904"/>
                </a:lnTo>
                <a:close/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61684" y="2458948"/>
            <a:ext cx="2458085" cy="784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4675" marR="5080" indent="-562610">
              <a:lnSpc>
                <a:spcPct val="124500"/>
              </a:lnSpc>
              <a:spcBef>
                <a:spcPts val="100"/>
              </a:spcBef>
            </a:pPr>
            <a:r>
              <a:rPr sz="2000" b="0" spc="-45" dirty="0">
                <a:solidFill>
                  <a:srgbClr val="000000"/>
                </a:solidFill>
                <a:latin typeface="Arial"/>
                <a:cs typeface="Arial"/>
              </a:rPr>
              <a:t>Meeting </a:t>
            </a:r>
            <a:r>
              <a:rPr sz="2000" b="0" spc="-20" dirty="0">
                <a:solidFill>
                  <a:srgbClr val="000000"/>
                </a:solidFill>
                <a:latin typeface="Arial"/>
                <a:cs typeface="Arial"/>
              </a:rPr>
              <a:t>point </a:t>
            </a:r>
            <a:r>
              <a:rPr sz="2000" b="0" spc="-5" dirty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sz="2000" b="0" spc="-45" dirty="0">
                <a:solidFill>
                  <a:srgbClr val="000000"/>
                </a:solidFill>
                <a:latin typeface="Arial"/>
                <a:cs typeface="Arial"/>
              </a:rPr>
              <a:t>all</a:t>
            </a:r>
            <a:r>
              <a:rPr sz="2000" b="0" spc="-4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spc="-20" dirty="0">
                <a:solidFill>
                  <a:srgbClr val="000000"/>
                </a:solidFill>
                <a:latin typeface="Arial"/>
                <a:cs typeface="Arial"/>
              </a:rPr>
              <a:t>the  </a:t>
            </a:r>
            <a:r>
              <a:rPr sz="2000" b="0" spc="-135" dirty="0">
                <a:solidFill>
                  <a:srgbClr val="000000"/>
                </a:solidFill>
                <a:latin typeface="Arial"/>
                <a:cs typeface="Arial"/>
              </a:rPr>
              <a:t>Channels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351219"/>
            <a:ext cx="28727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80" dirty="0">
                <a:latin typeface="Arial"/>
                <a:cs typeface="Arial"/>
              </a:rPr>
              <a:t>Fountain </a:t>
            </a:r>
            <a:r>
              <a:rPr sz="2000" spc="-35" dirty="0">
                <a:latin typeface="Arial"/>
                <a:cs typeface="Arial"/>
              </a:rPr>
              <a:t>at </a:t>
            </a:r>
            <a:r>
              <a:rPr sz="2000" spc="-20" dirty="0">
                <a:latin typeface="Arial"/>
                <a:cs typeface="Arial"/>
              </a:rPr>
              <a:t>the </a:t>
            </a:r>
            <a:r>
              <a:rPr sz="2000" spc="-90" dirty="0">
                <a:latin typeface="Arial"/>
                <a:cs typeface="Arial"/>
              </a:rPr>
              <a:t>Central</a:t>
            </a:r>
            <a:r>
              <a:rPr sz="2000" spc="-355" dirty="0">
                <a:latin typeface="Arial"/>
                <a:cs typeface="Arial"/>
              </a:rPr>
              <a:t> </a:t>
            </a:r>
            <a:r>
              <a:rPr sz="2000" spc="-130" dirty="0">
                <a:latin typeface="Arial"/>
                <a:cs typeface="Arial"/>
              </a:rPr>
              <a:t>Axis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9747" y="193547"/>
            <a:ext cx="4573524" cy="33253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0" y="228600"/>
            <a:ext cx="4448556" cy="320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0227" y="224027"/>
            <a:ext cx="4457700" cy="3209925"/>
          </a:xfrm>
          <a:custGeom>
            <a:avLst/>
            <a:gdLst/>
            <a:ahLst/>
            <a:cxnLst/>
            <a:rect l="l" t="t" r="r" b="b"/>
            <a:pathLst>
              <a:path w="4457700" h="3209925">
                <a:moveTo>
                  <a:pt x="0" y="3209544"/>
                </a:moveTo>
                <a:lnTo>
                  <a:pt x="4457700" y="3209544"/>
                </a:lnTo>
                <a:lnTo>
                  <a:pt x="4457700" y="0"/>
                </a:lnTo>
                <a:lnTo>
                  <a:pt x="0" y="0"/>
                </a:lnTo>
                <a:lnTo>
                  <a:pt x="0" y="3209544"/>
                </a:lnTo>
                <a:close/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53761" y="2896361"/>
            <a:ext cx="1295400" cy="304800"/>
          </a:xfrm>
          <a:custGeom>
            <a:avLst/>
            <a:gdLst/>
            <a:ahLst/>
            <a:cxnLst/>
            <a:rect l="l" t="t" r="r" b="b"/>
            <a:pathLst>
              <a:path w="1295400" h="304800">
                <a:moveTo>
                  <a:pt x="208661" y="0"/>
                </a:moveTo>
                <a:lnTo>
                  <a:pt x="0" y="152400"/>
                </a:lnTo>
                <a:lnTo>
                  <a:pt x="208661" y="304800"/>
                </a:lnTo>
                <a:lnTo>
                  <a:pt x="208661" y="228600"/>
                </a:lnTo>
                <a:lnTo>
                  <a:pt x="1295400" y="228600"/>
                </a:lnTo>
                <a:lnTo>
                  <a:pt x="1295400" y="76200"/>
                </a:lnTo>
                <a:lnTo>
                  <a:pt x="208661" y="76200"/>
                </a:lnTo>
                <a:lnTo>
                  <a:pt x="208661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53761" y="2896361"/>
            <a:ext cx="1295400" cy="304800"/>
          </a:xfrm>
          <a:custGeom>
            <a:avLst/>
            <a:gdLst/>
            <a:ahLst/>
            <a:cxnLst/>
            <a:rect l="l" t="t" r="r" b="b"/>
            <a:pathLst>
              <a:path w="1295400" h="304800">
                <a:moveTo>
                  <a:pt x="208661" y="0"/>
                </a:moveTo>
                <a:lnTo>
                  <a:pt x="208661" y="76200"/>
                </a:lnTo>
                <a:lnTo>
                  <a:pt x="1295400" y="76200"/>
                </a:lnTo>
                <a:lnTo>
                  <a:pt x="1295400" y="228600"/>
                </a:lnTo>
                <a:lnTo>
                  <a:pt x="208661" y="228600"/>
                </a:lnTo>
                <a:lnTo>
                  <a:pt x="208661" y="304800"/>
                </a:lnTo>
                <a:lnTo>
                  <a:pt x="0" y="152400"/>
                </a:lnTo>
                <a:lnTo>
                  <a:pt x="208661" y="0"/>
                </a:lnTo>
                <a:close/>
              </a:path>
            </a:pathLst>
          </a:custGeom>
          <a:ln w="25908">
            <a:solidFill>
              <a:srgbClr val="8EB4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84547" y="3622547"/>
            <a:ext cx="4544567" cy="3063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19600" y="3657600"/>
            <a:ext cx="4419600" cy="29382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15028" y="3653028"/>
            <a:ext cx="4429125" cy="2947670"/>
          </a:xfrm>
          <a:custGeom>
            <a:avLst/>
            <a:gdLst/>
            <a:ahLst/>
            <a:cxnLst/>
            <a:rect l="l" t="t" r="r" b="b"/>
            <a:pathLst>
              <a:path w="4429125" h="2947670">
                <a:moveTo>
                  <a:pt x="0" y="2947416"/>
                </a:moveTo>
                <a:lnTo>
                  <a:pt x="4428744" y="2947416"/>
                </a:lnTo>
                <a:lnTo>
                  <a:pt x="4428744" y="0"/>
                </a:lnTo>
                <a:lnTo>
                  <a:pt x="0" y="0"/>
                </a:lnTo>
                <a:lnTo>
                  <a:pt x="0" y="2947416"/>
                </a:lnTo>
                <a:close/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58361" y="6401561"/>
            <a:ext cx="2667000" cy="304800"/>
          </a:xfrm>
          <a:custGeom>
            <a:avLst/>
            <a:gdLst/>
            <a:ahLst/>
            <a:cxnLst/>
            <a:rect l="l" t="t" r="r" b="b"/>
            <a:pathLst>
              <a:path w="2667000" h="304800">
                <a:moveTo>
                  <a:pt x="2514600" y="0"/>
                </a:moveTo>
                <a:lnTo>
                  <a:pt x="2514600" y="76199"/>
                </a:lnTo>
                <a:lnTo>
                  <a:pt x="0" y="76199"/>
                </a:lnTo>
                <a:lnTo>
                  <a:pt x="0" y="228599"/>
                </a:lnTo>
                <a:lnTo>
                  <a:pt x="2514600" y="228599"/>
                </a:lnTo>
                <a:lnTo>
                  <a:pt x="2514600" y="304800"/>
                </a:lnTo>
                <a:lnTo>
                  <a:pt x="2667000" y="152399"/>
                </a:lnTo>
                <a:lnTo>
                  <a:pt x="2514600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58361" y="6401561"/>
            <a:ext cx="2667000" cy="304800"/>
          </a:xfrm>
          <a:custGeom>
            <a:avLst/>
            <a:gdLst/>
            <a:ahLst/>
            <a:cxnLst/>
            <a:rect l="l" t="t" r="r" b="b"/>
            <a:pathLst>
              <a:path w="2667000" h="304800">
                <a:moveTo>
                  <a:pt x="2514600" y="304800"/>
                </a:moveTo>
                <a:lnTo>
                  <a:pt x="2514600" y="228599"/>
                </a:lnTo>
                <a:lnTo>
                  <a:pt x="0" y="228599"/>
                </a:lnTo>
                <a:lnTo>
                  <a:pt x="0" y="76199"/>
                </a:lnTo>
                <a:lnTo>
                  <a:pt x="2514600" y="76199"/>
                </a:lnTo>
                <a:lnTo>
                  <a:pt x="2514600" y="0"/>
                </a:lnTo>
                <a:lnTo>
                  <a:pt x="2667000" y="152399"/>
                </a:lnTo>
                <a:lnTo>
                  <a:pt x="2514600" y="304800"/>
                </a:lnTo>
                <a:close/>
              </a:path>
            </a:pathLst>
          </a:custGeom>
          <a:ln w="25908">
            <a:solidFill>
              <a:srgbClr val="8EB4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31010" y="6012891"/>
            <a:ext cx="56794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1685" marR="5080" indent="-76962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Ram Bagh </a:t>
            </a:r>
            <a:r>
              <a:rPr sz="2400" b="1" dirty="0">
                <a:latin typeface="Times New Roman"/>
                <a:cs typeface="Times New Roman"/>
              </a:rPr>
              <a:t>in Agra, </a:t>
            </a:r>
            <a:r>
              <a:rPr sz="2400" b="1" spc="-5" dirty="0">
                <a:latin typeface="Times New Roman"/>
                <a:cs typeface="Times New Roman"/>
              </a:rPr>
              <a:t>India </a:t>
            </a:r>
            <a:r>
              <a:rPr sz="2400" dirty="0">
                <a:latin typeface="Times New Roman"/>
                <a:cs typeface="Times New Roman"/>
              </a:rPr>
              <a:t>(originally built</a:t>
            </a:r>
            <a:r>
              <a:rPr sz="2400" spc="-2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  the Mughal </a:t>
            </a:r>
            <a:r>
              <a:rPr sz="2400" spc="-5" dirty="0">
                <a:latin typeface="Times New Roman"/>
                <a:cs typeface="Times New Roman"/>
              </a:rPr>
              <a:t>Emperor </a:t>
            </a:r>
            <a:r>
              <a:rPr sz="2400" dirty="0">
                <a:latin typeface="Times New Roman"/>
                <a:cs typeface="Times New Roman"/>
              </a:rPr>
              <a:t>Babur in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1528)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3547" y="117347"/>
            <a:ext cx="8811768" cy="5992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152400"/>
            <a:ext cx="8686800" cy="586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4027" y="147828"/>
            <a:ext cx="8696325" cy="5876925"/>
          </a:xfrm>
          <a:custGeom>
            <a:avLst/>
            <a:gdLst/>
            <a:ahLst/>
            <a:cxnLst/>
            <a:rect l="l" t="t" r="r" b="b"/>
            <a:pathLst>
              <a:path w="8696325" h="5876925">
                <a:moveTo>
                  <a:pt x="0" y="5876544"/>
                </a:moveTo>
                <a:lnTo>
                  <a:pt x="8695944" y="5876544"/>
                </a:lnTo>
                <a:lnTo>
                  <a:pt x="8695944" y="0"/>
                </a:lnTo>
                <a:lnTo>
                  <a:pt x="0" y="0"/>
                </a:lnTo>
                <a:lnTo>
                  <a:pt x="0" y="5876544"/>
                </a:lnTo>
                <a:close/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Mughal</a:t>
            </a:r>
            <a:r>
              <a:rPr spc="-70" dirty="0"/>
              <a:t> </a:t>
            </a:r>
            <a:r>
              <a:rPr spc="-10" dirty="0"/>
              <a:t>Emperors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44038"/>
            <a:ext cx="5915660" cy="502348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150" dirty="0">
                <a:latin typeface="Arial"/>
                <a:cs typeface="Arial"/>
              </a:rPr>
              <a:t>Were </a:t>
            </a:r>
            <a:r>
              <a:rPr sz="2800" spc="-130" dirty="0">
                <a:latin typeface="Arial"/>
                <a:cs typeface="Arial"/>
              </a:rPr>
              <a:t>Central </a:t>
            </a:r>
            <a:r>
              <a:rPr sz="2800" spc="-170" dirty="0">
                <a:latin typeface="Arial"/>
                <a:cs typeface="Arial"/>
              </a:rPr>
              <a:t>Asian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Turco-Mongols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170" dirty="0">
                <a:latin typeface="Arial"/>
                <a:cs typeface="Arial"/>
              </a:rPr>
              <a:t>Babar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85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300" spc="-114" dirty="0">
                <a:latin typeface="Arial"/>
                <a:cs typeface="Arial"/>
              </a:rPr>
              <a:t>1526-1530</a:t>
            </a:r>
            <a:endParaRPr sz="23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55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300" spc="-165" dirty="0">
                <a:latin typeface="Arial"/>
                <a:cs typeface="Arial"/>
              </a:rPr>
              <a:t>The </a:t>
            </a:r>
            <a:r>
              <a:rPr sz="2300" spc="-110" dirty="0">
                <a:latin typeface="Arial"/>
                <a:cs typeface="Arial"/>
              </a:rPr>
              <a:t>Founder </a:t>
            </a:r>
            <a:r>
              <a:rPr sz="2300" spc="-5" dirty="0">
                <a:latin typeface="Arial"/>
                <a:cs typeface="Arial"/>
              </a:rPr>
              <a:t>of </a:t>
            </a:r>
            <a:r>
              <a:rPr sz="2300" spc="-75" dirty="0">
                <a:latin typeface="Arial"/>
                <a:cs typeface="Arial"/>
              </a:rPr>
              <a:t>Mughal</a:t>
            </a:r>
            <a:r>
              <a:rPr sz="2300" spc="-204" dirty="0">
                <a:latin typeface="Arial"/>
                <a:cs typeface="Arial"/>
              </a:rPr>
              <a:t> </a:t>
            </a:r>
            <a:r>
              <a:rPr sz="2300" spc="-120" dirty="0">
                <a:latin typeface="Arial"/>
                <a:cs typeface="Arial"/>
              </a:rPr>
              <a:t>Empire</a:t>
            </a:r>
            <a:endParaRPr sz="23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40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155" dirty="0">
                <a:latin typeface="Arial"/>
                <a:cs typeface="Arial"/>
              </a:rPr>
              <a:t>Humayun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85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300" spc="-165" dirty="0">
                <a:latin typeface="Arial"/>
                <a:cs typeface="Arial"/>
              </a:rPr>
              <a:t>The </a:t>
            </a:r>
            <a:r>
              <a:rPr sz="2300" spc="-155" dirty="0">
                <a:latin typeface="Arial"/>
                <a:cs typeface="Arial"/>
              </a:rPr>
              <a:t>successor </a:t>
            </a:r>
            <a:r>
              <a:rPr sz="2300" spc="-5" dirty="0">
                <a:latin typeface="Arial"/>
                <a:cs typeface="Arial"/>
              </a:rPr>
              <a:t>of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spc="-114" dirty="0">
                <a:latin typeface="Arial"/>
                <a:cs typeface="Arial"/>
              </a:rPr>
              <a:t>Babur</a:t>
            </a:r>
            <a:endParaRPr sz="23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50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300" spc="-110" dirty="0">
                <a:latin typeface="Arial"/>
                <a:cs typeface="Arial"/>
              </a:rPr>
              <a:t>1530-1540,</a:t>
            </a:r>
            <a:r>
              <a:rPr sz="2300" spc="-140" dirty="0">
                <a:latin typeface="Arial"/>
                <a:cs typeface="Arial"/>
              </a:rPr>
              <a:t> </a:t>
            </a:r>
            <a:r>
              <a:rPr sz="2300" spc="-110" dirty="0">
                <a:latin typeface="Arial"/>
                <a:cs typeface="Arial"/>
              </a:rPr>
              <a:t>1555-1556</a:t>
            </a:r>
            <a:endParaRPr sz="23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55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300" spc="-25" dirty="0">
                <a:latin typeface="Arial"/>
                <a:cs typeface="Arial"/>
              </a:rPr>
              <a:t>Interruption </a:t>
            </a:r>
            <a:r>
              <a:rPr sz="2300" spc="-100" dirty="0">
                <a:latin typeface="Arial"/>
                <a:cs typeface="Arial"/>
              </a:rPr>
              <a:t>by </a:t>
            </a:r>
            <a:r>
              <a:rPr sz="2300" spc="-25" dirty="0">
                <a:latin typeface="Arial"/>
                <a:cs typeface="Arial"/>
              </a:rPr>
              <a:t>the </a:t>
            </a:r>
            <a:r>
              <a:rPr sz="2300" spc="-175" dirty="0">
                <a:latin typeface="Arial"/>
                <a:cs typeface="Arial"/>
              </a:rPr>
              <a:t>Sur </a:t>
            </a:r>
            <a:r>
              <a:rPr sz="2300" spc="-120" dirty="0">
                <a:latin typeface="Arial"/>
                <a:cs typeface="Arial"/>
              </a:rPr>
              <a:t>Empire</a:t>
            </a:r>
            <a:r>
              <a:rPr sz="2300" spc="-220" dirty="0">
                <a:latin typeface="Arial"/>
                <a:cs typeface="Arial"/>
              </a:rPr>
              <a:t> </a:t>
            </a:r>
            <a:r>
              <a:rPr sz="2300" spc="-105" dirty="0">
                <a:latin typeface="Arial"/>
                <a:cs typeface="Arial"/>
              </a:rPr>
              <a:t>(1540-1554)</a:t>
            </a:r>
            <a:endParaRPr sz="23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40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130" dirty="0">
                <a:latin typeface="Arial"/>
                <a:cs typeface="Arial"/>
              </a:rPr>
              <a:t>Akbar </a:t>
            </a:r>
            <a:r>
              <a:rPr sz="2800" spc="-35" dirty="0">
                <a:latin typeface="Arial"/>
                <a:cs typeface="Arial"/>
              </a:rPr>
              <a:t>the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Great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85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300" spc="-114" dirty="0">
                <a:latin typeface="Arial"/>
                <a:cs typeface="Arial"/>
              </a:rPr>
              <a:t>1556-1605</a:t>
            </a:r>
            <a:endParaRPr sz="23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55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300" spc="-150" dirty="0">
                <a:latin typeface="Arial"/>
                <a:cs typeface="Arial"/>
              </a:rPr>
              <a:t>‘Classic </a:t>
            </a:r>
            <a:r>
              <a:rPr sz="2300" spc="-80" dirty="0">
                <a:latin typeface="Arial"/>
                <a:cs typeface="Arial"/>
              </a:rPr>
              <a:t>Period’ </a:t>
            </a:r>
            <a:r>
              <a:rPr sz="2300" spc="-5" dirty="0">
                <a:latin typeface="Arial"/>
                <a:cs typeface="Arial"/>
              </a:rPr>
              <a:t>of </a:t>
            </a:r>
            <a:r>
              <a:rPr sz="2300" spc="-80" dirty="0">
                <a:latin typeface="Arial"/>
                <a:cs typeface="Arial"/>
              </a:rPr>
              <a:t>Mughal</a:t>
            </a:r>
            <a:r>
              <a:rPr sz="2300" spc="-254" dirty="0">
                <a:latin typeface="Arial"/>
                <a:cs typeface="Arial"/>
              </a:rPr>
              <a:t> </a:t>
            </a:r>
            <a:r>
              <a:rPr sz="2300" spc="-120" dirty="0">
                <a:latin typeface="Arial"/>
                <a:cs typeface="Arial"/>
              </a:rPr>
              <a:t>Empire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Mughal</a:t>
            </a:r>
            <a:r>
              <a:rPr spc="-70" dirty="0"/>
              <a:t> </a:t>
            </a:r>
            <a:r>
              <a:rPr spc="-10" dirty="0"/>
              <a:t>Emperors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50751"/>
            <a:ext cx="6797040" cy="412051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447040" indent="-434340">
              <a:lnSpc>
                <a:spcPct val="100000"/>
              </a:lnSpc>
              <a:spcBef>
                <a:spcPts val="910"/>
              </a:spcBef>
              <a:buClr>
                <a:srgbClr val="4F81BC"/>
              </a:buClr>
              <a:buSzPct val="114285"/>
              <a:buChar char="•"/>
              <a:tabLst>
                <a:tab pos="447040" algn="l"/>
                <a:tab pos="447675" algn="l"/>
              </a:tabLst>
            </a:pPr>
            <a:r>
              <a:rPr sz="2800" spc="-250" dirty="0">
                <a:latin typeface="Arial"/>
                <a:cs typeface="Arial"/>
              </a:rPr>
              <a:t>Shah </a:t>
            </a:r>
            <a:r>
              <a:rPr sz="2800" spc="-195" dirty="0">
                <a:latin typeface="Arial"/>
                <a:cs typeface="Arial"/>
              </a:rPr>
              <a:t>Jahan; </a:t>
            </a:r>
            <a:r>
              <a:rPr sz="2800" spc="-204" dirty="0">
                <a:latin typeface="Arial"/>
                <a:cs typeface="Arial"/>
              </a:rPr>
              <a:t>The </a:t>
            </a:r>
            <a:r>
              <a:rPr sz="2800" spc="40" dirty="0">
                <a:latin typeface="Arial"/>
                <a:cs typeface="Arial"/>
              </a:rPr>
              <a:t>fifth</a:t>
            </a:r>
            <a:r>
              <a:rPr sz="2800" spc="9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emperor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0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300" spc="-120" dirty="0">
                <a:latin typeface="Arial"/>
                <a:cs typeface="Arial"/>
              </a:rPr>
              <a:t>1628–1658</a:t>
            </a:r>
            <a:endParaRPr sz="23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55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300" spc="-165" dirty="0">
                <a:latin typeface="Arial"/>
                <a:cs typeface="Arial"/>
              </a:rPr>
              <a:t>The </a:t>
            </a:r>
            <a:r>
              <a:rPr sz="2300" spc="-95" dirty="0">
                <a:latin typeface="Arial"/>
                <a:cs typeface="Arial"/>
              </a:rPr>
              <a:t>golden </a:t>
            </a:r>
            <a:r>
              <a:rPr sz="2300" spc="-180" dirty="0">
                <a:latin typeface="Arial"/>
                <a:cs typeface="Arial"/>
              </a:rPr>
              <a:t>age </a:t>
            </a:r>
            <a:r>
              <a:rPr sz="2300" spc="-5" dirty="0">
                <a:latin typeface="Arial"/>
                <a:cs typeface="Arial"/>
              </a:rPr>
              <a:t>of </a:t>
            </a:r>
            <a:r>
              <a:rPr sz="2300" spc="-75" dirty="0">
                <a:latin typeface="Arial"/>
                <a:cs typeface="Arial"/>
              </a:rPr>
              <a:t>Mughal</a:t>
            </a:r>
            <a:r>
              <a:rPr sz="2300" spc="-125" dirty="0">
                <a:latin typeface="Arial"/>
                <a:cs typeface="Arial"/>
              </a:rPr>
              <a:t> </a:t>
            </a:r>
            <a:r>
              <a:rPr sz="2300" spc="-60" dirty="0">
                <a:latin typeface="Arial"/>
                <a:cs typeface="Arial"/>
              </a:rPr>
              <a:t>architecture</a:t>
            </a:r>
            <a:endParaRPr sz="23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40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170" dirty="0">
                <a:latin typeface="Arial"/>
                <a:cs typeface="Arial"/>
              </a:rPr>
              <a:t>Aurangzeb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85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300" spc="-114" dirty="0">
                <a:latin typeface="Arial"/>
                <a:cs typeface="Arial"/>
              </a:rPr>
              <a:t>1658-1707</a:t>
            </a:r>
            <a:endParaRPr sz="23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55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300" spc="-120" dirty="0">
                <a:latin typeface="Arial"/>
                <a:cs typeface="Arial"/>
              </a:rPr>
              <a:t>Empire </a:t>
            </a:r>
            <a:r>
              <a:rPr sz="2300" spc="-110" dirty="0">
                <a:latin typeface="Arial"/>
                <a:cs typeface="Arial"/>
              </a:rPr>
              <a:t>reached </a:t>
            </a:r>
            <a:r>
              <a:rPr sz="2300" spc="-25" dirty="0">
                <a:latin typeface="Arial"/>
                <a:cs typeface="Arial"/>
              </a:rPr>
              <a:t>the </a:t>
            </a:r>
            <a:r>
              <a:rPr sz="2300" spc="-70" dirty="0">
                <a:latin typeface="Arial"/>
                <a:cs typeface="Arial"/>
              </a:rPr>
              <a:t>zenith </a:t>
            </a:r>
            <a:r>
              <a:rPr sz="2300" spc="-5" dirty="0">
                <a:latin typeface="Arial"/>
                <a:cs typeface="Arial"/>
              </a:rPr>
              <a:t>of </a:t>
            </a:r>
            <a:r>
              <a:rPr sz="2300" spc="-40" dirty="0">
                <a:latin typeface="Arial"/>
                <a:cs typeface="Arial"/>
              </a:rPr>
              <a:t>its </a:t>
            </a:r>
            <a:r>
              <a:rPr sz="2300" spc="-5" dirty="0">
                <a:latin typeface="Arial"/>
                <a:cs typeface="Arial"/>
              </a:rPr>
              <a:t>territorial</a:t>
            </a:r>
            <a:r>
              <a:rPr sz="2300" spc="-440" dirty="0">
                <a:latin typeface="Arial"/>
                <a:cs typeface="Arial"/>
              </a:rPr>
              <a:t> </a:t>
            </a:r>
            <a:r>
              <a:rPr sz="2300" spc="-150" dirty="0">
                <a:latin typeface="Arial"/>
                <a:cs typeface="Arial"/>
              </a:rPr>
              <a:t>expanse</a:t>
            </a:r>
            <a:endParaRPr sz="23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40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150" dirty="0">
                <a:latin typeface="Arial"/>
                <a:cs typeface="Arial"/>
              </a:rPr>
              <a:t>Bahadur </a:t>
            </a:r>
            <a:r>
              <a:rPr sz="2800" spc="-250" dirty="0">
                <a:latin typeface="Arial"/>
                <a:cs typeface="Arial"/>
              </a:rPr>
              <a:t>Shah </a:t>
            </a:r>
            <a:r>
              <a:rPr sz="2800" spc="-160" dirty="0">
                <a:latin typeface="Arial"/>
                <a:cs typeface="Arial"/>
              </a:rPr>
              <a:t>Zafar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II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85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300" spc="-114" dirty="0">
                <a:latin typeface="Arial"/>
                <a:cs typeface="Arial"/>
              </a:rPr>
              <a:t>1837-1857</a:t>
            </a:r>
            <a:endParaRPr sz="23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50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300" spc="-165" dirty="0">
                <a:latin typeface="Arial"/>
                <a:cs typeface="Arial"/>
              </a:rPr>
              <a:t>The </a:t>
            </a:r>
            <a:r>
              <a:rPr sz="2300" spc="-80" dirty="0">
                <a:latin typeface="Arial"/>
                <a:cs typeface="Arial"/>
              </a:rPr>
              <a:t>last </a:t>
            </a:r>
            <a:r>
              <a:rPr sz="2300" spc="-114" dirty="0">
                <a:latin typeface="Arial"/>
                <a:cs typeface="Arial"/>
              </a:rPr>
              <a:t>Ruler </a:t>
            </a:r>
            <a:r>
              <a:rPr sz="2300" spc="-5" dirty="0">
                <a:latin typeface="Arial"/>
                <a:cs typeface="Arial"/>
              </a:rPr>
              <a:t>of </a:t>
            </a:r>
            <a:r>
              <a:rPr sz="2300" spc="-75" dirty="0">
                <a:latin typeface="Arial"/>
                <a:cs typeface="Arial"/>
              </a:rPr>
              <a:t>Mughal</a:t>
            </a:r>
            <a:r>
              <a:rPr sz="2300" spc="-240" dirty="0">
                <a:latin typeface="Arial"/>
                <a:cs typeface="Arial"/>
              </a:rPr>
              <a:t> </a:t>
            </a:r>
            <a:r>
              <a:rPr sz="2300" spc="-114" dirty="0">
                <a:latin typeface="Arial"/>
                <a:cs typeface="Arial"/>
              </a:rPr>
              <a:t>Empire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6153" y="252730"/>
            <a:ext cx="831342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dirty="0"/>
              <a:t>Salient </a:t>
            </a:r>
            <a:r>
              <a:rPr sz="3800" spc="-10" dirty="0"/>
              <a:t>Features </a:t>
            </a:r>
            <a:r>
              <a:rPr sz="3800" dirty="0"/>
              <a:t>of Mughal</a:t>
            </a:r>
            <a:r>
              <a:rPr sz="3800" spc="-295" dirty="0"/>
              <a:t> </a:t>
            </a:r>
            <a:r>
              <a:rPr sz="3800" spc="-10" dirty="0"/>
              <a:t>Architecture</a:t>
            </a:r>
            <a:endParaRPr sz="3800"/>
          </a:p>
        </p:txBody>
      </p:sp>
      <p:sp>
        <p:nvSpPr>
          <p:cNvPr id="3" name="object 3"/>
          <p:cNvSpPr txBox="1"/>
          <p:nvPr/>
        </p:nvSpPr>
        <p:spPr>
          <a:xfrm>
            <a:off x="459740" y="923899"/>
            <a:ext cx="8063230" cy="566991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09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600" spc="-90" dirty="0">
                <a:latin typeface="Arial"/>
                <a:cs typeface="Arial"/>
              </a:rPr>
              <a:t>Building </a:t>
            </a:r>
            <a:r>
              <a:rPr sz="2600" spc="-85" dirty="0">
                <a:latin typeface="Arial"/>
                <a:cs typeface="Arial"/>
              </a:rPr>
              <a:t>style </a:t>
            </a:r>
            <a:r>
              <a:rPr sz="2600" spc="-25" dirty="0">
                <a:latin typeface="Arial"/>
                <a:cs typeface="Arial"/>
              </a:rPr>
              <a:t>from </a:t>
            </a:r>
            <a:r>
              <a:rPr sz="2600" spc="-55" dirty="0">
                <a:latin typeface="Arial"/>
                <a:cs typeface="Arial"/>
              </a:rPr>
              <a:t>mid </a:t>
            </a:r>
            <a:r>
              <a:rPr sz="2600" spc="-50" dirty="0">
                <a:latin typeface="Arial"/>
                <a:cs typeface="Arial"/>
              </a:rPr>
              <a:t>16</a:t>
            </a:r>
            <a:r>
              <a:rPr sz="2550" spc="-75" baseline="26143" dirty="0">
                <a:latin typeface="Arial"/>
                <a:cs typeface="Arial"/>
              </a:rPr>
              <a:t>th </a:t>
            </a:r>
            <a:r>
              <a:rPr sz="2600" spc="-150" dirty="0">
                <a:latin typeface="Arial"/>
                <a:cs typeface="Arial"/>
              </a:rPr>
              <a:t>– </a:t>
            </a:r>
            <a:r>
              <a:rPr sz="2600" spc="-60" dirty="0">
                <a:latin typeface="Arial"/>
                <a:cs typeface="Arial"/>
              </a:rPr>
              <a:t>late </a:t>
            </a:r>
            <a:r>
              <a:rPr sz="2600" spc="-50" dirty="0">
                <a:latin typeface="Arial"/>
                <a:cs typeface="Arial"/>
              </a:rPr>
              <a:t>17</a:t>
            </a:r>
            <a:r>
              <a:rPr sz="2550" spc="-75" baseline="26143" dirty="0">
                <a:latin typeface="Arial"/>
                <a:cs typeface="Arial"/>
              </a:rPr>
              <a:t>th</a:t>
            </a:r>
            <a:r>
              <a:rPr sz="2550" spc="-240" baseline="26143" dirty="0">
                <a:latin typeface="Arial"/>
                <a:cs typeface="Arial"/>
              </a:rPr>
              <a:t> </a:t>
            </a:r>
            <a:r>
              <a:rPr sz="2600" spc="-110" dirty="0">
                <a:latin typeface="Arial"/>
                <a:cs typeface="Arial"/>
              </a:rPr>
              <a:t>Century</a:t>
            </a:r>
            <a:endParaRPr sz="2600">
              <a:latin typeface="Arial"/>
              <a:cs typeface="Arial"/>
            </a:endParaRPr>
          </a:p>
          <a:p>
            <a:pPr marL="355600" marR="1513840" indent="-342900">
              <a:lnSpc>
                <a:spcPts val="2810"/>
              </a:lnSpc>
              <a:spcBef>
                <a:spcPts val="665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600" spc="-150" dirty="0">
                <a:latin typeface="Arial"/>
                <a:cs typeface="Arial"/>
              </a:rPr>
              <a:t>Amalgam </a:t>
            </a:r>
            <a:r>
              <a:rPr sz="2600" spc="-5" dirty="0">
                <a:latin typeface="Arial"/>
                <a:cs typeface="Arial"/>
              </a:rPr>
              <a:t>of </a:t>
            </a:r>
            <a:r>
              <a:rPr sz="2600" spc="-110" dirty="0">
                <a:latin typeface="Arial"/>
                <a:cs typeface="Arial"/>
              </a:rPr>
              <a:t>Islamic, </a:t>
            </a:r>
            <a:r>
              <a:rPr sz="2600" spc="-155" dirty="0">
                <a:latin typeface="Arial"/>
                <a:cs typeface="Arial"/>
              </a:rPr>
              <a:t>Persian, </a:t>
            </a:r>
            <a:r>
              <a:rPr sz="2600" spc="-140" dirty="0">
                <a:latin typeface="Arial"/>
                <a:cs typeface="Arial"/>
              </a:rPr>
              <a:t>Turkic </a:t>
            </a:r>
            <a:r>
              <a:rPr sz="2600" spc="-120" dirty="0">
                <a:latin typeface="Arial"/>
                <a:cs typeface="Arial"/>
              </a:rPr>
              <a:t>and</a:t>
            </a:r>
            <a:r>
              <a:rPr sz="2600" spc="-385" dirty="0">
                <a:latin typeface="Arial"/>
                <a:cs typeface="Arial"/>
              </a:rPr>
              <a:t> </a:t>
            </a:r>
            <a:r>
              <a:rPr sz="2600" spc="-80" dirty="0">
                <a:latin typeface="Arial"/>
                <a:cs typeface="Arial"/>
              </a:rPr>
              <a:t>Indian  </a:t>
            </a:r>
            <a:r>
              <a:rPr sz="2600" spc="-65" dirty="0">
                <a:latin typeface="Arial"/>
                <a:cs typeface="Arial"/>
              </a:rPr>
              <a:t>architecture</a:t>
            </a:r>
            <a:endParaRPr sz="2600">
              <a:latin typeface="Arial"/>
              <a:cs typeface="Arial"/>
            </a:endParaRPr>
          </a:p>
          <a:p>
            <a:pPr marL="429895" indent="-417195">
              <a:lnSpc>
                <a:spcPct val="100000"/>
              </a:lnSpc>
              <a:spcBef>
                <a:spcPts val="270"/>
              </a:spcBef>
              <a:buClr>
                <a:srgbClr val="4F81BC"/>
              </a:buClr>
              <a:buChar char="•"/>
              <a:tabLst>
                <a:tab pos="429895" algn="l"/>
                <a:tab pos="430530" algn="l"/>
              </a:tabLst>
            </a:pPr>
            <a:r>
              <a:rPr sz="2600" spc="-160" dirty="0">
                <a:latin typeface="Arial"/>
                <a:cs typeface="Arial"/>
              </a:rPr>
              <a:t>Revival </a:t>
            </a:r>
            <a:r>
              <a:rPr sz="2600" spc="-5" dirty="0">
                <a:latin typeface="Arial"/>
                <a:cs typeface="Arial"/>
              </a:rPr>
              <a:t>of </a:t>
            </a:r>
            <a:r>
              <a:rPr sz="2600" spc="-114" dirty="0">
                <a:latin typeface="Arial"/>
                <a:cs typeface="Arial"/>
              </a:rPr>
              <a:t>Islamic </a:t>
            </a:r>
            <a:r>
              <a:rPr sz="2600" spc="-65" dirty="0">
                <a:latin typeface="Arial"/>
                <a:cs typeface="Arial"/>
              </a:rPr>
              <a:t>architecture </a:t>
            </a:r>
            <a:r>
              <a:rPr sz="2600" spc="-30" dirty="0">
                <a:latin typeface="Arial"/>
                <a:cs typeface="Arial"/>
              </a:rPr>
              <a:t>in northern</a:t>
            </a:r>
            <a:r>
              <a:rPr sz="2600" spc="-550" dirty="0">
                <a:latin typeface="Arial"/>
                <a:cs typeface="Arial"/>
              </a:rPr>
              <a:t> </a:t>
            </a:r>
            <a:r>
              <a:rPr sz="2600" spc="-80" dirty="0">
                <a:latin typeface="Arial"/>
                <a:cs typeface="Arial"/>
              </a:rPr>
              <a:t>India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10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600" spc="-140" dirty="0">
                <a:latin typeface="Arial"/>
                <a:cs typeface="Arial"/>
              </a:rPr>
              <a:t>Costly </a:t>
            </a:r>
            <a:r>
              <a:rPr sz="2600" spc="-95" dirty="0">
                <a:latin typeface="Arial"/>
                <a:cs typeface="Arial"/>
              </a:rPr>
              <a:t>decorations </a:t>
            </a:r>
            <a:r>
              <a:rPr sz="2600" spc="40" dirty="0">
                <a:latin typeface="Arial"/>
                <a:cs typeface="Arial"/>
              </a:rPr>
              <a:t>&amp; </a:t>
            </a:r>
            <a:r>
              <a:rPr sz="2600" spc="-110" dirty="0">
                <a:latin typeface="Arial"/>
                <a:cs typeface="Arial"/>
              </a:rPr>
              <a:t>Delicate </a:t>
            </a:r>
            <a:r>
              <a:rPr sz="2600" spc="-80" dirty="0">
                <a:latin typeface="Arial"/>
                <a:cs typeface="Arial"/>
              </a:rPr>
              <a:t>Ornamentation </a:t>
            </a:r>
            <a:r>
              <a:rPr sz="2600" spc="-5" dirty="0">
                <a:latin typeface="Arial"/>
                <a:cs typeface="Arial"/>
              </a:rPr>
              <a:t>of</a:t>
            </a:r>
            <a:r>
              <a:rPr sz="2600" spc="-515" dirty="0">
                <a:latin typeface="Arial"/>
                <a:cs typeface="Arial"/>
              </a:rPr>
              <a:t> </a:t>
            </a:r>
            <a:r>
              <a:rPr sz="2600" spc="-110" dirty="0">
                <a:latin typeface="Arial"/>
                <a:cs typeface="Arial"/>
              </a:rPr>
              <a:t>Buildings</a:t>
            </a:r>
            <a:endParaRPr sz="2600">
              <a:latin typeface="Arial"/>
              <a:cs typeface="Arial"/>
            </a:endParaRPr>
          </a:p>
          <a:p>
            <a:pPr marL="355600" marR="1233805" indent="-342900">
              <a:lnSpc>
                <a:spcPts val="2810"/>
              </a:lnSpc>
              <a:spcBef>
                <a:spcPts val="665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600" spc="-114" dirty="0">
                <a:latin typeface="Arial"/>
                <a:cs typeface="Arial"/>
              </a:rPr>
              <a:t>Buildings </a:t>
            </a:r>
            <a:r>
              <a:rPr sz="2600" spc="-125" dirty="0">
                <a:latin typeface="Arial"/>
                <a:cs typeface="Arial"/>
              </a:rPr>
              <a:t>had </a:t>
            </a:r>
            <a:r>
              <a:rPr sz="2600" spc="-200" dirty="0">
                <a:latin typeface="Arial"/>
                <a:cs typeface="Arial"/>
              </a:rPr>
              <a:t>a </a:t>
            </a:r>
            <a:r>
              <a:rPr sz="2600" spc="-40" dirty="0">
                <a:latin typeface="Arial"/>
                <a:cs typeface="Arial"/>
              </a:rPr>
              <a:t>uniform pattern </a:t>
            </a:r>
            <a:r>
              <a:rPr sz="2600" spc="-5" dirty="0">
                <a:latin typeface="Arial"/>
                <a:cs typeface="Arial"/>
              </a:rPr>
              <a:t>of </a:t>
            </a:r>
            <a:r>
              <a:rPr sz="2600" spc="-55" dirty="0">
                <a:latin typeface="Arial"/>
                <a:cs typeface="Arial"/>
              </a:rPr>
              <a:t>structure</a:t>
            </a:r>
            <a:r>
              <a:rPr sz="2600" spc="-490" dirty="0">
                <a:latin typeface="Arial"/>
                <a:cs typeface="Arial"/>
              </a:rPr>
              <a:t> </a:t>
            </a:r>
            <a:r>
              <a:rPr sz="2600" spc="-120" dirty="0">
                <a:latin typeface="Arial"/>
                <a:cs typeface="Arial"/>
              </a:rPr>
              <a:t>and  </a:t>
            </a:r>
            <a:r>
              <a:rPr sz="2600" spc="-95" dirty="0">
                <a:latin typeface="Arial"/>
                <a:cs typeface="Arial"/>
              </a:rPr>
              <a:t>character</a:t>
            </a:r>
            <a:endParaRPr sz="2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5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300" spc="-170" dirty="0">
                <a:latin typeface="Arial"/>
                <a:cs typeface="Arial"/>
              </a:rPr>
              <a:t>Large </a:t>
            </a:r>
            <a:r>
              <a:rPr sz="2300" spc="-90" dirty="0">
                <a:latin typeface="Arial"/>
                <a:cs typeface="Arial"/>
              </a:rPr>
              <a:t>bulbous</a:t>
            </a:r>
            <a:r>
              <a:rPr sz="2300" spc="-70" dirty="0">
                <a:latin typeface="Arial"/>
                <a:cs typeface="Arial"/>
              </a:rPr>
              <a:t> </a:t>
            </a:r>
            <a:r>
              <a:rPr sz="2300" spc="-125" dirty="0">
                <a:latin typeface="Arial"/>
                <a:cs typeface="Arial"/>
              </a:rPr>
              <a:t>domes</a:t>
            </a:r>
            <a:endParaRPr sz="23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80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300" spc="-125" dirty="0">
                <a:latin typeface="Arial"/>
                <a:cs typeface="Arial"/>
              </a:rPr>
              <a:t>Slender </a:t>
            </a:r>
            <a:r>
              <a:rPr sz="2300" spc="-75" dirty="0">
                <a:latin typeface="Arial"/>
                <a:cs typeface="Arial"/>
              </a:rPr>
              <a:t>minarets </a:t>
            </a:r>
            <a:r>
              <a:rPr sz="2300" spc="-35" dirty="0">
                <a:latin typeface="Arial"/>
                <a:cs typeface="Arial"/>
              </a:rPr>
              <a:t>at </a:t>
            </a:r>
            <a:r>
              <a:rPr sz="2300" spc="-25" dirty="0">
                <a:latin typeface="Arial"/>
                <a:cs typeface="Arial"/>
              </a:rPr>
              <a:t>the</a:t>
            </a:r>
            <a:r>
              <a:rPr sz="2300" spc="-220" dirty="0">
                <a:latin typeface="Arial"/>
                <a:cs typeface="Arial"/>
              </a:rPr>
              <a:t> </a:t>
            </a:r>
            <a:r>
              <a:rPr sz="2300" spc="-105" dirty="0">
                <a:latin typeface="Arial"/>
                <a:cs typeface="Arial"/>
              </a:rPr>
              <a:t>corners</a:t>
            </a:r>
            <a:endParaRPr sz="23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75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300" spc="-125" dirty="0">
                <a:latin typeface="Arial"/>
                <a:cs typeface="Arial"/>
              </a:rPr>
              <a:t>Massive</a:t>
            </a:r>
            <a:r>
              <a:rPr sz="2300" spc="-135" dirty="0">
                <a:latin typeface="Arial"/>
                <a:cs typeface="Arial"/>
              </a:rPr>
              <a:t> </a:t>
            </a:r>
            <a:r>
              <a:rPr sz="2300" spc="-100" dirty="0">
                <a:latin typeface="Arial"/>
                <a:cs typeface="Arial"/>
              </a:rPr>
              <a:t>halls</a:t>
            </a:r>
            <a:endParaRPr sz="23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75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300" spc="-175" dirty="0">
                <a:latin typeface="Arial"/>
                <a:cs typeface="Arial"/>
              </a:rPr>
              <a:t>Large </a:t>
            </a:r>
            <a:r>
              <a:rPr sz="2300" spc="-70" dirty="0">
                <a:latin typeface="Arial"/>
                <a:cs typeface="Arial"/>
              </a:rPr>
              <a:t>vaulted</a:t>
            </a:r>
            <a:r>
              <a:rPr sz="2300" spc="-60" dirty="0">
                <a:latin typeface="Arial"/>
                <a:cs typeface="Arial"/>
              </a:rPr>
              <a:t> </a:t>
            </a:r>
            <a:r>
              <a:rPr sz="2300" spc="-145" dirty="0">
                <a:latin typeface="Arial"/>
                <a:cs typeface="Arial"/>
              </a:rPr>
              <a:t>gateways</a:t>
            </a:r>
            <a:endParaRPr sz="23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600" spc="-90" dirty="0">
                <a:latin typeface="Arial"/>
                <a:cs typeface="Arial"/>
              </a:rPr>
              <a:t>Building</a:t>
            </a:r>
            <a:r>
              <a:rPr sz="2600" spc="-160" dirty="0">
                <a:latin typeface="Arial"/>
                <a:cs typeface="Arial"/>
              </a:rPr>
              <a:t> </a:t>
            </a:r>
            <a:r>
              <a:rPr sz="2600" spc="-40" dirty="0">
                <a:latin typeface="Arial"/>
                <a:cs typeface="Arial"/>
              </a:rPr>
              <a:t>Material</a:t>
            </a:r>
            <a:endParaRPr sz="2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90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300" spc="-220" dirty="0">
                <a:latin typeface="Arial"/>
                <a:cs typeface="Arial"/>
              </a:rPr>
              <a:t>Red</a:t>
            </a:r>
            <a:r>
              <a:rPr sz="2300" spc="-120" dirty="0">
                <a:latin typeface="Arial"/>
                <a:cs typeface="Arial"/>
              </a:rPr>
              <a:t> </a:t>
            </a:r>
            <a:r>
              <a:rPr sz="2300" spc="-145" dirty="0">
                <a:latin typeface="Arial"/>
                <a:cs typeface="Arial"/>
              </a:rPr>
              <a:t>Sandstone</a:t>
            </a:r>
            <a:endParaRPr sz="23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75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300" spc="-40" dirty="0">
                <a:latin typeface="Arial"/>
                <a:cs typeface="Arial"/>
              </a:rPr>
              <a:t>White</a:t>
            </a:r>
            <a:r>
              <a:rPr sz="2300" spc="-114" dirty="0">
                <a:latin typeface="Arial"/>
                <a:cs typeface="Arial"/>
              </a:rPr>
              <a:t> </a:t>
            </a:r>
            <a:r>
              <a:rPr sz="2300" spc="-45" dirty="0">
                <a:latin typeface="Arial"/>
                <a:cs typeface="Arial"/>
              </a:rPr>
              <a:t>Marble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3645" y="356362"/>
            <a:ext cx="41567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Akbar The</a:t>
            </a:r>
            <a:r>
              <a:rPr spc="-235" dirty="0"/>
              <a:t> </a:t>
            </a:r>
            <a:r>
              <a:rPr spc="-20" dirty="0"/>
              <a:t>Great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76299"/>
            <a:ext cx="8033384" cy="537908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600" spc="-85" dirty="0">
                <a:latin typeface="Arial"/>
                <a:cs typeface="Arial"/>
              </a:rPr>
              <a:t>Mughal </a:t>
            </a:r>
            <a:r>
              <a:rPr sz="2600" spc="-65" dirty="0">
                <a:latin typeface="Arial"/>
                <a:cs typeface="Arial"/>
              </a:rPr>
              <a:t>Architecture </a:t>
            </a:r>
            <a:r>
              <a:rPr sz="2600" spc="-135" dirty="0">
                <a:latin typeface="Arial"/>
                <a:cs typeface="Arial"/>
              </a:rPr>
              <a:t>begins </a:t>
            </a:r>
            <a:r>
              <a:rPr sz="2600" spc="15" dirty="0">
                <a:latin typeface="Arial"/>
                <a:cs typeface="Arial"/>
              </a:rPr>
              <a:t>with</a:t>
            </a:r>
            <a:r>
              <a:rPr sz="2600" spc="-335" dirty="0">
                <a:latin typeface="Arial"/>
                <a:cs typeface="Arial"/>
              </a:rPr>
              <a:t> </a:t>
            </a:r>
            <a:r>
              <a:rPr sz="2600" spc="-120" dirty="0">
                <a:latin typeface="Arial"/>
                <a:cs typeface="Arial"/>
              </a:rPr>
              <a:t>Akbar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600" spc="-140" dirty="0">
                <a:latin typeface="Arial"/>
                <a:cs typeface="Arial"/>
              </a:rPr>
              <a:t>Planned </a:t>
            </a:r>
            <a:r>
              <a:rPr sz="2600" spc="40" dirty="0">
                <a:latin typeface="Arial"/>
                <a:cs typeface="Arial"/>
              </a:rPr>
              <a:t>&amp; </a:t>
            </a:r>
            <a:r>
              <a:rPr sz="2600" spc="-80" dirty="0">
                <a:latin typeface="Arial"/>
                <a:cs typeface="Arial"/>
              </a:rPr>
              <a:t>constructed </a:t>
            </a:r>
            <a:r>
              <a:rPr sz="2600" spc="-90" dirty="0">
                <a:latin typeface="Arial"/>
                <a:cs typeface="Arial"/>
              </a:rPr>
              <a:t>splendid</a:t>
            </a:r>
            <a:r>
              <a:rPr sz="2600" spc="-455" dirty="0">
                <a:latin typeface="Arial"/>
                <a:cs typeface="Arial"/>
              </a:rPr>
              <a:t> </a:t>
            </a:r>
            <a:r>
              <a:rPr sz="2600" spc="-95" dirty="0">
                <a:latin typeface="Arial"/>
                <a:cs typeface="Arial"/>
              </a:rPr>
              <a:t>edifices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30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600" spc="-100" dirty="0">
                <a:latin typeface="Arial"/>
                <a:cs typeface="Arial"/>
              </a:rPr>
              <a:t>During </a:t>
            </a:r>
            <a:r>
              <a:rPr sz="2600" spc="-120" dirty="0">
                <a:latin typeface="Arial"/>
                <a:cs typeface="Arial"/>
              </a:rPr>
              <a:t>his </a:t>
            </a:r>
            <a:r>
              <a:rPr sz="2600" spc="-85" dirty="0">
                <a:latin typeface="Arial"/>
                <a:cs typeface="Arial"/>
              </a:rPr>
              <a:t>reign, Mughal </a:t>
            </a:r>
            <a:r>
              <a:rPr sz="2600" spc="-65" dirty="0">
                <a:latin typeface="Arial"/>
                <a:cs typeface="Arial"/>
              </a:rPr>
              <a:t>Architecture </a:t>
            </a:r>
            <a:r>
              <a:rPr sz="2600" spc="-40" dirty="0">
                <a:latin typeface="Arial"/>
                <a:cs typeface="Arial"/>
              </a:rPr>
              <a:t>took</a:t>
            </a:r>
            <a:r>
              <a:rPr sz="2600" spc="-515" dirty="0">
                <a:latin typeface="Arial"/>
                <a:cs typeface="Arial"/>
              </a:rPr>
              <a:t> </a:t>
            </a:r>
            <a:r>
              <a:rPr sz="2600" spc="-85" dirty="0">
                <a:latin typeface="Arial"/>
                <a:cs typeface="Arial"/>
              </a:rPr>
              <a:t>new </a:t>
            </a:r>
            <a:r>
              <a:rPr sz="2600" spc="-35" dirty="0">
                <a:latin typeface="Arial"/>
                <a:cs typeface="Arial"/>
              </a:rPr>
              <a:t>form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0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600" spc="-85" dirty="0">
                <a:latin typeface="Arial"/>
                <a:cs typeface="Arial"/>
              </a:rPr>
              <a:t>Construction </a:t>
            </a:r>
            <a:r>
              <a:rPr sz="2600" spc="-5" dirty="0">
                <a:latin typeface="Arial"/>
                <a:cs typeface="Arial"/>
              </a:rPr>
              <a:t>of </a:t>
            </a:r>
            <a:r>
              <a:rPr sz="2600" spc="-110" dirty="0">
                <a:latin typeface="Arial"/>
                <a:cs typeface="Arial"/>
              </a:rPr>
              <a:t>Buildings </a:t>
            </a:r>
            <a:r>
              <a:rPr sz="2600" spc="-10" dirty="0">
                <a:latin typeface="Arial"/>
                <a:cs typeface="Arial"/>
              </a:rPr>
              <a:t>for </a:t>
            </a:r>
            <a:r>
              <a:rPr sz="2600" spc="-65" dirty="0">
                <a:latin typeface="Arial"/>
                <a:cs typeface="Arial"/>
              </a:rPr>
              <a:t>civilian</a:t>
            </a:r>
            <a:r>
              <a:rPr sz="2600" spc="-520" dirty="0">
                <a:latin typeface="Arial"/>
                <a:cs typeface="Arial"/>
              </a:rPr>
              <a:t> </a:t>
            </a:r>
            <a:r>
              <a:rPr sz="2600" spc="-165" dirty="0">
                <a:latin typeface="Arial"/>
                <a:cs typeface="Arial"/>
              </a:rPr>
              <a:t>Purposes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600" spc="-65" dirty="0">
                <a:latin typeface="Arial"/>
                <a:cs typeface="Arial"/>
              </a:rPr>
              <a:t>Architecture</a:t>
            </a:r>
            <a:endParaRPr sz="2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65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300" spc="-135" dirty="0">
                <a:latin typeface="Arial"/>
                <a:cs typeface="Arial"/>
              </a:rPr>
              <a:t>Elegant </a:t>
            </a:r>
            <a:r>
              <a:rPr sz="2300" spc="-105" dirty="0">
                <a:latin typeface="Arial"/>
                <a:cs typeface="Arial"/>
              </a:rPr>
              <a:t>and </a:t>
            </a:r>
            <a:r>
              <a:rPr sz="2300" spc="-90" dirty="0">
                <a:latin typeface="Arial"/>
                <a:cs typeface="Arial"/>
              </a:rPr>
              <a:t>graceful </a:t>
            </a:r>
            <a:r>
              <a:rPr sz="2300" spc="-95" dirty="0">
                <a:latin typeface="Arial"/>
                <a:cs typeface="Arial"/>
              </a:rPr>
              <a:t>by </a:t>
            </a:r>
            <a:r>
              <a:rPr sz="2300" spc="-40" dirty="0">
                <a:latin typeface="Arial"/>
                <a:cs typeface="Arial"/>
              </a:rPr>
              <a:t>its </a:t>
            </a:r>
            <a:r>
              <a:rPr sz="2300" spc="-50" dirty="0">
                <a:latin typeface="Arial"/>
                <a:cs typeface="Arial"/>
              </a:rPr>
              <a:t>rich </a:t>
            </a:r>
            <a:r>
              <a:rPr sz="2300" spc="-85" dirty="0">
                <a:latin typeface="Arial"/>
                <a:cs typeface="Arial"/>
              </a:rPr>
              <a:t>decorative</a:t>
            </a:r>
            <a:r>
              <a:rPr sz="2300" spc="-310" dirty="0">
                <a:latin typeface="Arial"/>
                <a:cs typeface="Arial"/>
              </a:rPr>
              <a:t> </a:t>
            </a:r>
            <a:r>
              <a:rPr sz="2300" spc="-50" dirty="0">
                <a:latin typeface="Arial"/>
                <a:cs typeface="Arial"/>
              </a:rPr>
              <a:t>work</a:t>
            </a:r>
            <a:endParaRPr sz="23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55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300" spc="-120" dirty="0">
                <a:latin typeface="Arial"/>
                <a:cs typeface="Arial"/>
              </a:rPr>
              <a:t>Reflects </a:t>
            </a:r>
            <a:r>
              <a:rPr sz="2300" spc="-125" dirty="0">
                <a:latin typeface="Arial"/>
                <a:cs typeface="Arial"/>
              </a:rPr>
              <a:t>many </a:t>
            </a:r>
            <a:r>
              <a:rPr sz="2300" spc="-25" dirty="0">
                <a:latin typeface="Arial"/>
                <a:cs typeface="Arial"/>
              </a:rPr>
              <a:t>traditional </a:t>
            </a:r>
            <a:r>
              <a:rPr sz="2300" spc="-90" dirty="0">
                <a:latin typeface="Arial"/>
                <a:cs typeface="Arial"/>
              </a:rPr>
              <a:t>Hindu</a:t>
            </a:r>
            <a:r>
              <a:rPr sz="2300" spc="-210" dirty="0">
                <a:latin typeface="Arial"/>
                <a:cs typeface="Arial"/>
              </a:rPr>
              <a:t> </a:t>
            </a:r>
            <a:r>
              <a:rPr sz="2300" spc="-85" dirty="0">
                <a:latin typeface="Arial"/>
                <a:cs typeface="Arial"/>
              </a:rPr>
              <a:t>elements</a:t>
            </a:r>
            <a:endParaRPr sz="23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50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300" spc="-85" dirty="0">
                <a:latin typeface="Arial"/>
                <a:cs typeface="Arial"/>
              </a:rPr>
              <a:t>Made </a:t>
            </a:r>
            <a:r>
              <a:rPr sz="2300" spc="-55" dirty="0">
                <a:latin typeface="Arial"/>
                <a:cs typeface="Arial"/>
              </a:rPr>
              <a:t>free </a:t>
            </a:r>
            <a:r>
              <a:rPr sz="2300" spc="-155" dirty="0">
                <a:latin typeface="Arial"/>
                <a:cs typeface="Arial"/>
              </a:rPr>
              <a:t>use </a:t>
            </a:r>
            <a:r>
              <a:rPr sz="2300" spc="-5" dirty="0">
                <a:latin typeface="Arial"/>
                <a:cs typeface="Arial"/>
              </a:rPr>
              <a:t>of </a:t>
            </a:r>
            <a:r>
              <a:rPr sz="2300" spc="-90" dirty="0">
                <a:latin typeface="Arial"/>
                <a:cs typeface="Arial"/>
              </a:rPr>
              <a:t>Hindu </a:t>
            </a:r>
            <a:r>
              <a:rPr sz="2300" spc="35" dirty="0">
                <a:latin typeface="Arial"/>
                <a:cs typeface="Arial"/>
              </a:rPr>
              <a:t>&amp;</a:t>
            </a:r>
            <a:r>
              <a:rPr sz="2300" spc="-335" dirty="0">
                <a:latin typeface="Arial"/>
                <a:cs typeface="Arial"/>
              </a:rPr>
              <a:t> </a:t>
            </a:r>
            <a:r>
              <a:rPr sz="2300" spc="-145" dirty="0">
                <a:latin typeface="Arial"/>
                <a:cs typeface="Arial"/>
              </a:rPr>
              <a:t>Persian </a:t>
            </a:r>
            <a:r>
              <a:rPr sz="2300" spc="-105" dirty="0">
                <a:latin typeface="Arial"/>
                <a:cs typeface="Arial"/>
              </a:rPr>
              <a:t>styles</a:t>
            </a:r>
            <a:endParaRPr sz="23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55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300" spc="-190" dirty="0">
                <a:latin typeface="Arial"/>
                <a:cs typeface="Arial"/>
              </a:rPr>
              <a:t>Use </a:t>
            </a:r>
            <a:r>
              <a:rPr sz="2300" spc="-5" dirty="0">
                <a:latin typeface="Arial"/>
                <a:cs typeface="Arial"/>
              </a:rPr>
              <a:t>of </a:t>
            </a:r>
            <a:r>
              <a:rPr sz="2300" spc="-65" dirty="0">
                <a:latin typeface="Arial"/>
                <a:cs typeface="Arial"/>
              </a:rPr>
              <a:t>red </a:t>
            </a:r>
            <a:r>
              <a:rPr sz="2300" spc="-114" dirty="0">
                <a:latin typeface="Arial"/>
                <a:cs typeface="Arial"/>
              </a:rPr>
              <a:t>sandstone </a:t>
            </a:r>
            <a:r>
              <a:rPr sz="2300" spc="10" dirty="0">
                <a:latin typeface="Arial"/>
                <a:cs typeface="Arial"/>
              </a:rPr>
              <a:t>with </a:t>
            </a:r>
            <a:r>
              <a:rPr sz="2300" spc="-20" dirty="0">
                <a:latin typeface="Arial"/>
                <a:cs typeface="Arial"/>
              </a:rPr>
              <a:t>white</a:t>
            </a:r>
            <a:r>
              <a:rPr sz="2300" spc="-365" dirty="0">
                <a:latin typeface="Arial"/>
                <a:cs typeface="Arial"/>
              </a:rPr>
              <a:t> </a:t>
            </a:r>
            <a:r>
              <a:rPr sz="2300" spc="-70" dirty="0">
                <a:latin typeface="Arial"/>
                <a:cs typeface="Arial"/>
              </a:rPr>
              <a:t>marble</a:t>
            </a:r>
            <a:endParaRPr sz="23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55"/>
              </a:spcBef>
              <a:buClr>
                <a:srgbClr val="4F81BC"/>
              </a:buClr>
              <a:buFont typeface="Wingdings"/>
              <a:buChar char=""/>
              <a:tabLst>
                <a:tab pos="756920" algn="l"/>
              </a:tabLst>
            </a:pPr>
            <a:r>
              <a:rPr sz="2300" spc="-110" dirty="0">
                <a:latin typeface="Arial"/>
                <a:cs typeface="Arial"/>
              </a:rPr>
              <a:t>Painted </a:t>
            </a:r>
            <a:r>
              <a:rPr sz="2300" spc="-140" dirty="0">
                <a:latin typeface="Arial"/>
                <a:cs typeface="Arial"/>
              </a:rPr>
              <a:t>designs </a:t>
            </a:r>
            <a:r>
              <a:rPr sz="2300" spc="-70" dirty="0">
                <a:latin typeface="Arial"/>
                <a:cs typeface="Arial"/>
              </a:rPr>
              <a:t>on </a:t>
            </a:r>
            <a:r>
              <a:rPr sz="2300" spc="-90" dirty="0">
                <a:latin typeface="Arial"/>
                <a:cs typeface="Arial"/>
              </a:rPr>
              <a:t>walls </a:t>
            </a:r>
            <a:r>
              <a:rPr sz="2300" spc="-105" dirty="0">
                <a:latin typeface="Arial"/>
                <a:cs typeface="Arial"/>
              </a:rPr>
              <a:t>and</a:t>
            </a:r>
            <a:r>
              <a:rPr sz="2300" spc="-190" dirty="0">
                <a:latin typeface="Arial"/>
                <a:cs typeface="Arial"/>
              </a:rPr>
              <a:t> </a:t>
            </a:r>
            <a:r>
              <a:rPr sz="2300" spc="-100" dirty="0">
                <a:latin typeface="Arial"/>
                <a:cs typeface="Arial"/>
              </a:rPr>
              <a:t>ceilings</a:t>
            </a:r>
            <a:endParaRPr sz="23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10"/>
              </a:spcBef>
              <a:buClr>
                <a:srgbClr val="4F81BC"/>
              </a:buClr>
              <a:buChar char="•"/>
              <a:tabLst>
                <a:tab pos="354965" algn="l"/>
                <a:tab pos="355600" algn="l"/>
              </a:tabLst>
            </a:pPr>
            <a:r>
              <a:rPr sz="2600" spc="-165" dirty="0">
                <a:latin typeface="Arial"/>
                <a:cs typeface="Arial"/>
              </a:rPr>
              <a:t>Agra </a:t>
            </a:r>
            <a:r>
              <a:rPr sz="2600" spc="-80" dirty="0">
                <a:latin typeface="Arial"/>
                <a:cs typeface="Arial"/>
              </a:rPr>
              <a:t>Fort, </a:t>
            </a:r>
            <a:r>
              <a:rPr sz="2600" spc="-145" dirty="0">
                <a:latin typeface="Arial"/>
                <a:cs typeface="Arial"/>
              </a:rPr>
              <a:t>Lahore </a:t>
            </a:r>
            <a:r>
              <a:rPr sz="2600" spc="-180" dirty="0">
                <a:latin typeface="Arial"/>
                <a:cs typeface="Arial"/>
              </a:rPr>
              <a:t>Palace, </a:t>
            </a:r>
            <a:r>
              <a:rPr sz="2600" spc="-114" dirty="0">
                <a:latin typeface="Arial"/>
                <a:cs typeface="Arial"/>
              </a:rPr>
              <a:t>Fatehpur </a:t>
            </a:r>
            <a:r>
              <a:rPr sz="2600" spc="-110" dirty="0">
                <a:latin typeface="Arial"/>
                <a:cs typeface="Arial"/>
              </a:rPr>
              <a:t>Sikri, </a:t>
            </a:r>
            <a:r>
              <a:rPr sz="2600" spc="-125" dirty="0">
                <a:latin typeface="Arial"/>
                <a:cs typeface="Arial"/>
              </a:rPr>
              <a:t>Buland </a:t>
            </a:r>
            <a:r>
              <a:rPr sz="2600" spc="-160" dirty="0">
                <a:latin typeface="Arial"/>
                <a:cs typeface="Arial"/>
              </a:rPr>
              <a:t>Darwaza,  </a:t>
            </a:r>
            <a:r>
              <a:rPr sz="2600" spc="-105" dirty="0">
                <a:latin typeface="Arial"/>
                <a:cs typeface="Arial"/>
              </a:rPr>
              <a:t>Allabad </a:t>
            </a:r>
            <a:r>
              <a:rPr sz="2600" spc="-80" dirty="0">
                <a:latin typeface="Arial"/>
                <a:cs typeface="Arial"/>
              </a:rPr>
              <a:t>Fort, </a:t>
            </a:r>
            <a:r>
              <a:rPr sz="2600" spc="-150" dirty="0">
                <a:latin typeface="Arial"/>
                <a:cs typeface="Arial"/>
              </a:rPr>
              <a:t>Humayun’s</a:t>
            </a:r>
            <a:r>
              <a:rPr sz="2600" spc="-270" dirty="0">
                <a:latin typeface="Arial"/>
                <a:cs typeface="Arial"/>
              </a:rPr>
              <a:t> </a:t>
            </a:r>
            <a:r>
              <a:rPr sz="2600" spc="-200" dirty="0">
                <a:latin typeface="Arial"/>
                <a:cs typeface="Arial"/>
              </a:rPr>
              <a:t>Tomb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3417" y="17475"/>
            <a:ext cx="32194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Fortress </a:t>
            </a:r>
            <a:r>
              <a:rPr sz="3600" dirty="0"/>
              <a:t>of</a:t>
            </a:r>
            <a:r>
              <a:rPr sz="3600" spc="-265" dirty="0"/>
              <a:t> </a:t>
            </a:r>
            <a:r>
              <a:rPr sz="3600" dirty="0"/>
              <a:t>Agra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17349" y="574546"/>
            <a:ext cx="8964168" cy="6220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609600"/>
            <a:ext cx="8839200" cy="609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828" y="605027"/>
            <a:ext cx="8848725" cy="6105525"/>
          </a:xfrm>
          <a:custGeom>
            <a:avLst/>
            <a:gdLst/>
            <a:ahLst/>
            <a:cxnLst/>
            <a:rect l="l" t="t" r="r" b="b"/>
            <a:pathLst>
              <a:path w="8848725" h="6105525">
                <a:moveTo>
                  <a:pt x="0" y="6105144"/>
                </a:moveTo>
                <a:lnTo>
                  <a:pt x="8848344" y="6105144"/>
                </a:lnTo>
                <a:lnTo>
                  <a:pt x="8848344" y="0"/>
                </a:lnTo>
                <a:lnTo>
                  <a:pt x="0" y="0"/>
                </a:lnTo>
                <a:lnTo>
                  <a:pt x="0" y="6105144"/>
                </a:lnTo>
                <a:close/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</TotalTime>
  <Words>1370</Words>
  <Application>Microsoft Office PowerPoint</Application>
  <PresentationFormat>On-screen Show (4:3)</PresentationFormat>
  <Paragraphs>236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Times New Roman</vt:lpstr>
      <vt:lpstr>Trebuchet MS</vt:lpstr>
      <vt:lpstr>Wingdings</vt:lpstr>
      <vt:lpstr>Office Theme</vt:lpstr>
      <vt:lpstr>Mughal Architecture</vt:lpstr>
      <vt:lpstr>Mughal Empire</vt:lpstr>
      <vt:lpstr>Mughal Empire</vt:lpstr>
      <vt:lpstr>PowerPoint Presentation</vt:lpstr>
      <vt:lpstr>Mughal Emperors</vt:lpstr>
      <vt:lpstr>Mughal Emperors</vt:lpstr>
      <vt:lpstr>Salient Features of Mughal Architecture</vt:lpstr>
      <vt:lpstr>Akbar The Great</vt:lpstr>
      <vt:lpstr>Fortress of Agra</vt:lpstr>
      <vt:lpstr>Fortress Of Agra</vt:lpstr>
      <vt:lpstr>PowerPoint Presentation</vt:lpstr>
      <vt:lpstr>PowerPoint Presentation</vt:lpstr>
      <vt:lpstr>Aerial View Of Agra Fort</vt:lpstr>
      <vt:lpstr>Sites &amp; Structures In Agra Fort</vt:lpstr>
      <vt:lpstr>PowerPoint Presentation</vt:lpstr>
      <vt:lpstr>PowerPoint Presentation</vt:lpstr>
      <vt:lpstr>PowerPoint Presentation</vt:lpstr>
      <vt:lpstr>Shah Jahan</vt:lpstr>
      <vt:lpstr>Taj Mahal</vt:lpstr>
      <vt:lpstr>PowerPoint Presentation</vt:lpstr>
      <vt:lpstr>PowerPoint Presentation</vt:lpstr>
      <vt:lpstr>Taj Mahal Site Plan</vt:lpstr>
      <vt:lpstr>PowerPoint Presentation</vt:lpstr>
      <vt:lpstr>PowerPoint Presentation</vt:lpstr>
      <vt:lpstr>The Dome</vt:lpstr>
      <vt:lpstr>Exterior Decorations</vt:lpstr>
      <vt:lpstr>PowerPoint Presentation</vt:lpstr>
      <vt:lpstr>Marble Jail Lattice</vt:lpstr>
      <vt:lpstr>Interior Decorations</vt:lpstr>
      <vt:lpstr>The main chamber houses the false sarcophagi of Mumtaz Mahal and Shah Jahan; the actual graves are at a lower level</vt:lpstr>
      <vt:lpstr>Delicacy of intricate pierce work</vt:lpstr>
      <vt:lpstr>PowerPoint Presentation</vt:lpstr>
      <vt:lpstr>PowerPoint Presentation</vt:lpstr>
      <vt:lpstr>PowerPoint Presentation</vt:lpstr>
      <vt:lpstr>Aurangzeb &amp; Later Mughal Archi.</vt:lpstr>
      <vt:lpstr>PowerPoint Presentation</vt:lpstr>
      <vt:lpstr>PowerPoint Presentation</vt:lpstr>
      <vt:lpstr>PowerPoint Presentation</vt:lpstr>
      <vt:lpstr>Mughal Gardens</vt:lpstr>
      <vt:lpstr>History</vt:lpstr>
      <vt:lpstr>Classification</vt:lpstr>
      <vt:lpstr>PowerPoint Presentation</vt:lpstr>
      <vt:lpstr>Meeting point of all the  Channels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Mughal Architecture</dc:title>
  <cp:lastModifiedBy>HISTRY</cp:lastModifiedBy>
  <cp:revision>4</cp:revision>
  <dcterms:created xsi:type="dcterms:W3CDTF">2019-03-13T06:40:42Z</dcterms:created>
  <dcterms:modified xsi:type="dcterms:W3CDTF">2024-06-21T05:40:19Z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2016-12-26T00:00:00Z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2019-03-13T00:00:00Z</vt:filetime>
  </property>
</Properties>
</file>