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7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6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4466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08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94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48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7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6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6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0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2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8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5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5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2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4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Poet_Laureate_of_the_United_Kingdom" TargetMode="External" /><Relationship Id="rId13" Type="http://schemas.openxmlformats.org/officeDocument/2006/relationships/hyperlink" Target="https://www.britannica.com/topic/Ode-Intimations-of-Immortality" TargetMode="External" /><Relationship Id="rId18" Type="http://schemas.openxmlformats.org/officeDocument/2006/relationships/hyperlink" Target="https://www.britannica.com/topic/The-Ruined-Cottage" TargetMode="External" /><Relationship Id="rId3" Type="http://schemas.openxmlformats.org/officeDocument/2006/relationships/hyperlink" Target="https://www.britannica.com/place/England" TargetMode="External" /><Relationship Id="rId7" Type="http://schemas.openxmlformats.org/officeDocument/2006/relationships/hyperlink" Target="https://en.m.wikipedia.org/wiki/Lyrical_Ballads" TargetMode="External" /><Relationship Id="rId12" Type="http://schemas.openxmlformats.org/officeDocument/2006/relationships/hyperlink" Target="https://www.britannica.com/topic/The-World-Is-Too-Much-with-Us" TargetMode="External" /><Relationship Id="rId17" Type="http://schemas.openxmlformats.org/officeDocument/2006/relationships/hyperlink" Target="https://www.britannica.com/topic/The-Recluse" TargetMode="External" /><Relationship Id="rId2" Type="http://schemas.openxmlformats.org/officeDocument/2006/relationships/hyperlink" Target="https://www.britannica.com/place/Lake-District-region-and-national-park-England" TargetMode="External" /><Relationship Id="rId16" Type="http://schemas.openxmlformats.org/officeDocument/2006/relationships/hyperlink" Target="https://www.britannica.com/topic/Lines-Composed-a-Few-Miles-Above-Tintern-Abbey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English_literature" TargetMode="External" /><Relationship Id="rId11" Type="http://schemas.openxmlformats.org/officeDocument/2006/relationships/hyperlink" Target="https://www.britannica.com/topic/Lyrical-Ballads" TargetMode="External" /><Relationship Id="rId5" Type="http://schemas.openxmlformats.org/officeDocument/2006/relationships/hyperlink" Target="https://en.m.wikipedia.org/wiki/Romanticism" TargetMode="External" /><Relationship Id="rId15" Type="http://schemas.openxmlformats.org/officeDocument/2006/relationships/hyperlink" Target="https://www.britannica.com/topic/Peter-Bell" TargetMode="External" /><Relationship Id="rId10" Type="http://schemas.openxmlformats.org/officeDocument/2006/relationships/hyperlink" Target="https://www.britannica.com/topic/The-Prelude" TargetMode="External" /><Relationship Id="rId4" Type="http://schemas.openxmlformats.org/officeDocument/2006/relationships/hyperlink" Target="https://en.m.wikipedia.org/wiki/Samuel_Taylor_Coleridge" TargetMode="External" /><Relationship Id="rId9" Type="http://schemas.openxmlformats.org/officeDocument/2006/relationships/hyperlink" Target="https://www.britannica.com/topic/The-Solitary-Reaper" TargetMode="External" /><Relationship Id="rId14" Type="http://schemas.openxmlformats.org/officeDocument/2006/relationships/hyperlink" Target="https://www.britannica.com/topic/Michael-poem-by-Wordsworth" TargetMode="Externa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4938-554A-9A45-85B7-75CFF3A35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0547" y="-1408211"/>
            <a:ext cx="9144000" cy="2308324"/>
          </a:xfrm>
        </p:spPr>
        <p:txBody>
          <a:bodyPr/>
          <a:lstStyle/>
          <a:p>
            <a:r>
              <a:rPr lang="en-US" b="1"/>
              <a:t>MY HEART LEAPS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722E2-DDB5-E64D-92C0-51FE94EEC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3243" y="1439465"/>
            <a:ext cx="9144000" cy="2248495"/>
          </a:xfrm>
        </p:spPr>
        <p:txBody>
          <a:bodyPr>
            <a:normAutofit/>
          </a:bodyPr>
          <a:lstStyle/>
          <a:p>
            <a:r>
              <a:rPr lang="en-US" sz="4000" b="1"/>
              <a:t>William Wordsworth (1770-1850)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70C514-2D24-3C4D-9533-04D342083FF7}"/>
              </a:ext>
            </a:extLst>
          </p:cNvPr>
          <p:cNvSpPr txBox="1"/>
          <p:nvPr/>
        </p:nvSpPr>
        <p:spPr>
          <a:xfrm>
            <a:off x="8331995" y="3886646"/>
            <a:ext cx="37087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/>
              <a:t>Mr: J.B.Khot</a:t>
            </a:r>
          </a:p>
          <a:p>
            <a:pPr algn="l"/>
            <a:r>
              <a:rPr lang="en-US" b="1"/>
              <a:t>Assistant Professor</a:t>
            </a:r>
          </a:p>
          <a:p>
            <a:pPr algn="l"/>
            <a:r>
              <a:rPr lang="en-US" b="1"/>
              <a:t>Kisan Veer Mahavidyalaya, Wai</a:t>
            </a:r>
          </a:p>
          <a:p>
            <a:pPr algn="l"/>
            <a:r>
              <a:rPr lang="en-US" b="1"/>
              <a:t>Dist: Satara MAHARASHTRA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1BA63F7-198C-2F4B-8DF6-3BC715264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85" y="1664840"/>
            <a:ext cx="5298281" cy="5193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368238-187E-F547-9988-4FF0382490CB}"/>
              </a:ext>
            </a:extLst>
          </p:cNvPr>
          <p:cNvSpPr txBox="1"/>
          <p:nvPr/>
        </p:nvSpPr>
        <p:spPr>
          <a:xfrm>
            <a:off x="5675709" y="181808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0FB23E-9650-C64C-9ADC-02F478BA811D}"/>
              </a:ext>
            </a:extLst>
          </p:cNvPr>
          <p:cNvSpPr txBox="1"/>
          <p:nvPr/>
        </p:nvSpPr>
        <p:spPr>
          <a:xfrm>
            <a:off x="6503195" y="88136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A2CD0-B0CF-9447-B235-5CFDBCD5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0" y="244524"/>
            <a:ext cx="10515600" cy="1325563"/>
          </a:xfrm>
        </p:spPr>
        <p:txBody>
          <a:bodyPr/>
          <a:lstStyle/>
          <a:p>
            <a:r>
              <a:rPr lang="en-US" b="1"/>
              <a:t>About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5053B-2F17-5341-ACD4-6F7F0D52D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1570087"/>
            <a:ext cx="10515600" cy="4351338"/>
          </a:xfrm>
        </p:spPr>
        <p:txBody>
          <a:bodyPr>
            <a:normAutofit fontScale="40000" lnSpcReduction="20000"/>
          </a:bodyPr>
          <a:lstStyle/>
          <a:p>
            <a:r>
              <a:rPr lang="en-US" sz="3400" b="1" i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Wordsworth was born in the </a:t>
            </a:r>
            <a:r>
              <a:rPr lang="en-US" sz="34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Lake District</a:t>
            </a:r>
            <a:r>
              <a:rPr lang="en-US" sz="3400" b="1" i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 of northern </a:t>
            </a:r>
            <a:r>
              <a:rPr lang="en-US" sz="3400" b="1">
                <a:solidFill>
                  <a:schemeClr val="tx1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E</a:t>
            </a:r>
            <a:r>
              <a:rPr lang="en-US" sz="34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ngland</a:t>
            </a:r>
            <a:endParaRPr lang="en-US" sz="3400" b="1" i="0" u="none" strike="noStrike">
              <a:solidFill>
                <a:schemeClr val="tx1">
                  <a:lumMod val="90000"/>
                  <a:lumOff val="10000"/>
                </a:schemeClr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3400" b="1">
                <a:solidFill>
                  <a:srgbClr val="202122"/>
                </a:solidFill>
                <a:latin typeface="-apple-system"/>
              </a:rPr>
              <a:t>W</a:t>
            </a:r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ith </a:t>
            </a:r>
            <a:r>
              <a:rPr lang="en-US" sz="34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4" tooltip="Samuel Taylor Colerid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Samuel Taylor Coleridge</a:t>
            </a:r>
            <a:r>
              <a:rPr lang="en-US" sz="3400" b="1" i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</a:rPr>
              <a:t>,</a:t>
            </a:r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 Wordsworth helped to launch the </a:t>
            </a:r>
            <a:r>
              <a:rPr lang="en-US" sz="34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5" tooltip="Romantic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Romantic Age</a:t>
            </a:r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 in </a:t>
            </a:r>
            <a:r>
              <a:rPr lang="en-US" sz="34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6" tooltip="English literatu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English literature</a:t>
            </a:r>
            <a:r>
              <a:rPr lang="en-US" sz="3400" b="1" i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</a:rPr>
              <a:t> </a:t>
            </a:r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with their joint publication </a:t>
            </a:r>
            <a:r>
              <a:rPr lang="en-US" sz="3400" b="1" i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  <a:hlinkClick r:id="rId7" tooltip="Lyrical Balla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Lyrical</a:t>
            </a:r>
            <a:r>
              <a:rPr lang="en-US" sz="3400" b="1" i="1" u="none" strike="noStrike">
                <a:solidFill>
                  <a:srgbClr val="0563C1"/>
                </a:solidFill>
                <a:effectLst/>
                <a:latin typeface="inherit"/>
                <a:hlinkClick r:id="rId7" tooltip="Lyrical Balla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400" b="1" i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  <a:hlinkClick r:id="rId7" tooltip="Lyrical Balla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Ballads</a:t>
            </a:r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 (1798).</a:t>
            </a:r>
          </a:p>
          <a:p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Wordsworth was </a:t>
            </a:r>
            <a:r>
              <a:rPr lang="en-US" sz="3400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8" tooltip="Poet Laureate of the United Kingd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Poet Laureate</a:t>
            </a:r>
            <a:r>
              <a:rPr lang="en-US" sz="3400" b="1" i="0">
                <a:solidFill>
                  <a:srgbClr val="202122"/>
                </a:solidFill>
                <a:effectLst/>
                <a:latin typeface="-apple-system"/>
              </a:rPr>
              <a:t> from 1843 until his death.</a:t>
            </a:r>
          </a:p>
          <a:p>
            <a:r>
              <a:rPr lang="en-US" sz="3400" b="1"/>
              <a:t>NOTABLE WORKS</a:t>
            </a: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Solitary Reaper”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Prelude”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“Lyrical Ballads”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World Is Too Much with Us”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“Ode: Intimations of Immortality”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“Michael”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“Peter Bell”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“Lines Composed a Few Miles Above Tintern Abbey”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Recluse”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r>
              <a:rPr lang="en-US" sz="3400" b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Ruined Cottage”</a:t>
            </a:r>
            <a:endParaRPr lang="en-US" sz="3400" b="1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EFA1AA-FCF8-0943-A623-E5C84CC24828}"/>
              </a:ext>
            </a:extLst>
          </p:cNvPr>
          <p:cNvSpPr txBox="1"/>
          <p:nvPr/>
        </p:nvSpPr>
        <p:spPr>
          <a:xfrm>
            <a:off x="639008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3FBCD8-9C96-1740-BC6B-EC9D2331C29B}"/>
              </a:ext>
            </a:extLst>
          </p:cNvPr>
          <p:cNvSpPr txBox="1"/>
          <p:nvPr/>
        </p:nvSpPr>
        <p:spPr>
          <a:xfrm>
            <a:off x="639008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8697-58B5-724E-88AD-49896B3C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657" y="435470"/>
            <a:ext cx="8710612" cy="1244204"/>
          </a:xfrm>
        </p:spPr>
        <p:txBody>
          <a:bodyPr/>
          <a:lstStyle/>
          <a:p>
            <a:r>
              <a:rPr lang="en-US" b="1"/>
              <a:t>About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CD809-E4D3-B14E-9669-117A78CE2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“My Heart Leaps Up</a:t>
            </a:r>
            <a:r>
              <a:rPr lang="en-US" b="1">
                <a:solidFill>
                  <a:srgbClr val="202122"/>
                </a:solidFill>
                <a:latin typeface="-apple-system"/>
              </a:rPr>
              <a:t>”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is also known as “The Rainbow”.</a:t>
            </a:r>
          </a:p>
          <a:p>
            <a:r>
              <a:rPr lang="en-US" b="1">
                <a:solidFill>
                  <a:srgbClr val="202122"/>
                </a:solidFill>
                <a:latin typeface="-apple-system"/>
              </a:rPr>
              <a:t>I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t describes the joy that the poet feels when he sees a rainbow 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He concludes the poem by noting how his childhood has shaped his current views and stating that "the child is father of the man“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The last three lines from "My Heart Leaps Up" are used as an epigraph to "Intimations of Immortality". 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3AA242-9206-3E47-8BA3-D2C75BCAFDAF}"/>
              </a:ext>
            </a:extLst>
          </p:cNvPr>
          <p:cNvSpPr txBox="1"/>
          <p:nvPr/>
        </p:nvSpPr>
        <p:spPr>
          <a:xfrm>
            <a:off x="5184576" y="246995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0ED7-0BF6-154B-8AE4-3293DBF6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485" y="267890"/>
            <a:ext cx="7567612" cy="821531"/>
          </a:xfrm>
        </p:spPr>
        <p:txBody>
          <a:bodyPr>
            <a:normAutofit/>
          </a:bodyPr>
          <a:lstStyle/>
          <a:p>
            <a:r>
              <a:rPr lang="en-US" b="1"/>
              <a:t>The Poem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ED72CC0-BC9A-5D42-9783-E413B1638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80366"/>
            <a:ext cx="12186046" cy="6697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2F437F-086C-E34F-A8D2-57627E52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497" y="261382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My heart leaps up when I behold 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   A rainbow in the sky: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So was it when my life began; 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So is it now I am a man; 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So be it when I shall grow old, 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   Or let me die!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The Child is father of the Man;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And I could wish my days to be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Bound each to each by natural piety.</a:t>
            </a:r>
            <a:br>
              <a:rPr lang="en-US" sz="2400" b="1">
                <a:solidFill>
                  <a:srgbClr val="FFFF00"/>
                </a:solidFill>
              </a:rPr>
            </a:br>
            <a:r>
              <a:rPr lang="en-US" sz="2400" b="1" i="0">
                <a:solidFill>
                  <a:srgbClr val="FFFF00"/>
                </a:solidFill>
                <a:effectLst/>
                <a:latin typeface="Poets Electra"/>
              </a:rPr>
              <a:t> 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BF3F35-C594-0B4A-A59C-060DFDCD525F}"/>
              </a:ext>
            </a:extLst>
          </p:cNvPr>
          <p:cNvSpPr txBox="1"/>
          <p:nvPr/>
        </p:nvSpPr>
        <p:spPr>
          <a:xfrm>
            <a:off x="5398889" y="1928813"/>
            <a:ext cx="4405908" cy="4977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1AB04-D52D-5846-8B05-1AAB4F693197}"/>
              </a:ext>
            </a:extLst>
          </p:cNvPr>
          <p:cNvSpPr txBox="1"/>
          <p:nvPr/>
        </p:nvSpPr>
        <p:spPr>
          <a:xfrm>
            <a:off x="5291733" y="584537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D6599-B8D7-3A4F-B6E3-C5D98029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156" y="1678781"/>
            <a:ext cx="8853488" cy="3855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>
                <a:latin typeface="+mj-lt"/>
              </a:rPr>
              <a:t>Thank</a:t>
            </a:r>
          </a:p>
          <a:p>
            <a:pPr marL="0" indent="0">
              <a:buNone/>
            </a:pPr>
            <a:r>
              <a:rPr lang="en-US" sz="7200" b="1">
                <a:latin typeface="+mj-lt"/>
              </a:rPr>
              <a:t>       You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E9F30-093A-7443-AE09-E3340D53D80D}"/>
              </a:ext>
            </a:extLst>
          </p:cNvPr>
          <p:cNvSpPr txBox="1"/>
          <p:nvPr/>
        </p:nvSpPr>
        <p:spPr>
          <a:xfrm>
            <a:off x="5282803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5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MY HEART LEAPS UP</vt:lpstr>
      <vt:lpstr>About the Poet</vt:lpstr>
      <vt:lpstr>About the Poem</vt:lpstr>
      <vt:lpstr>The Poem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HEART LEAPS UP</dc:title>
  <dc:creator>Unknown User</dc:creator>
  <cp:lastModifiedBy>919834381898</cp:lastModifiedBy>
  <cp:revision>7</cp:revision>
  <dcterms:created xsi:type="dcterms:W3CDTF">2020-10-29T13:53:13Z</dcterms:created>
  <dcterms:modified xsi:type="dcterms:W3CDTF">2022-02-06T07:16:04Z</dcterms:modified>
</cp:coreProperties>
</file>