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16T03:57:13.43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850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982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7399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7453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261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115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5461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3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897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611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48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924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234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301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354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71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00B0F0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95267-B681-471A-85DB-8AE95A03498D}" type="datetimeFigureOut">
              <a:rPr lang="en-IN" smtClean="0"/>
              <a:t>24-06-2024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47A03F-E89A-450D-8E0C-AE7F90DF4DAC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214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6CB90A-6201-F9CA-7504-B2A7C6AF1963}"/>
              </a:ext>
            </a:extLst>
          </p:cNvPr>
          <p:cNvSpPr txBox="1"/>
          <p:nvPr/>
        </p:nvSpPr>
        <p:spPr>
          <a:xfrm>
            <a:off x="2701383" y="2497873"/>
            <a:ext cx="60941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9600" dirty="0">
                <a:latin typeface="Algerian" panose="04020705040A02060702" pitchFamily="82" charset="0"/>
              </a:rPr>
              <a:t>WELCOME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90478B7-B35F-C55E-F42D-2E2BDA016D97}"/>
                  </a:ext>
                </a:extLst>
              </p14:cNvPr>
              <p14:cNvContentPartPr/>
              <p14:nvPr/>
            </p14:nvContentPartPr>
            <p14:xfrm>
              <a:off x="878484" y="617559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90478B7-B35F-C55E-F42D-2E2BDA016D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2364" y="611439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7841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009B26-AEA2-33E1-9D1B-9E557ACC250A}"/>
              </a:ext>
            </a:extLst>
          </p:cNvPr>
          <p:cNvSpPr txBox="1"/>
          <p:nvPr/>
        </p:nvSpPr>
        <p:spPr>
          <a:xfrm>
            <a:off x="1717288" y="2474893"/>
            <a:ext cx="82630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/>
              <a:t>Name – </a:t>
            </a:r>
            <a:r>
              <a:rPr lang="en-IN" sz="3200" b="1" dirty="0" err="1"/>
              <a:t>Rushikesh</a:t>
            </a:r>
            <a:r>
              <a:rPr lang="en-IN" sz="3200" b="1" dirty="0"/>
              <a:t> Anil </a:t>
            </a:r>
            <a:r>
              <a:rPr lang="en-IN" sz="3200" b="1" dirty="0" err="1"/>
              <a:t>Shirke</a:t>
            </a:r>
            <a:endParaRPr lang="en-IN" sz="3200" b="1" dirty="0"/>
          </a:p>
          <a:p>
            <a:r>
              <a:rPr lang="en-IN" sz="3200" b="1" dirty="0"/>
              <a:t>Roll No-164</a:t>
            </a:r>
          </a:p>
          <a:p>
            <a:r>
              <a:rPr lang="en-IN" sz="3200" b="1" dirty="0"/>
              <a:t>Name – </a:t>
            </a:r>
            <a:r>
              <a:rPr lang="en-IN" sz="3200" b="1" dirty="0" err="1"/>
              <a:t>Rushikesh</a:t>
            </a:r>
            <a:r>
              <a:rPr lang="en-IN" sz="3200" b="1" dirty="0"/>
              <a:t> </a:t>
            </a:r>
            <a:r>
              <a:rPr lang="en-IN" sz="3200" b="1" dirty="0" err="1"/>
              <a:t>Kantilal</a:t>
            </a:r>
            <a:r>
              <a:rPr lang="en-IN" sz="3200" b="1" dirty="0"/>
              <a:t> </a:t>
            </a:r>
            <a:r>
              <a:rPr lang="en-IN" sz="3200" b="1" dirty="0" err="1"/>
              <a:t>Wagh</a:t>
            </a:r>
            <a:endParaRPr lang="en-IN" sz="3200" b="1" dirty="0"/>
          </a:p>
          <a:p>
            <a:r>
              <a:rPr lang="en-IN" sz="3200" b="1" dirty="0"/>
              <a:t>Roll No-166</a:t>
            </a:r>
          </a:p>
          <a:p>
            <a:r>
              <a:rPr lang="en-IN" sz="3200" b="1" dirty="0"/>
              <a:t>Guide- Mr. Jaywant Pawar</a:t>
            </a:r>
          </a:p>
          <a:p>
            <a:r>
              <a:rPr lang="en-IN" sz="3200" b="1" dirty="0"/>
              <a:t>Assistant Professor, </a:t>
            </a:r>
            <a:r>
              <a:rPr lang="en-IN" sz="3200" b="1" dirty="0" err="1"/>
              <a:t>Dept.of</a:t>
            </a:r>
            <a:r>
              <a:rPr lang="en-IN" sz="3200" b="1" dirty="0"/>
              <a:t> commerce and Management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59547147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806205-4A90-EBCA-80F2-38995DC86B53}"/>
              </a:ext>
            </a:extLst>
          </p:cNvPr>
          <p:cNvSpPr txBox="1"/>
          <p:nvPr/>
        </p:nvSpPr>
        <p:spPr>
          <a:xfrm>
            <a:off x="2446317" y="2036788"/>
            <a:ext cx="61039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>
                <a:latin typeface="Arial Black" panose="020B0A04020102020204" pitchFamily="34" charset="0"/>
              </a:rPr>
              <a:t>Subject-</a:t>
            </a:r>
          </a:p>
          <a:p>
            <a:r>
              <a:rPr lang="en-IN" sz="3200" dirty="0">
                <a:latin typeface="Algerian" panose="04020705040A02060702" pitchFamily="82" charset="0"/>
              </a:rPr>
              <a:t>            </a:t>
            </a:r>
            <a:r>
              <a:rPr lang="en-IN" sz="3200" dirty="0">
                <a:latin typeface="Arial Black" panose="020B0A04020102020204" pitchFamily="34" charset="0"/>
              </a:rPr>
              <a:t>kinds of negotiable instrument</a:t>
            </a:r>
          </a:p>
        </p:txBody>
      </p:sp>
    </p:spTree>
    <p:extLst>
      <p:ext uri="{BB962C8B-B14F-4D97-AF65-F5344CB8AC3E}">
        <p14:creationId xmlns:p14="http://schemas.microsoft.com/office/powerpoint/2010/main" val="214201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FA0AF5-B251-06B5-EB32-FC67F451587E}"/>
              </a:ext>
            </a:extLst>
          </p:cNvPr>
          <p:cNvSpPr txBox="1"/>
          <p:nvPr/>
        </p:nvSpPr>
        <p:spPr>
          <a:xfrm>
            <a:off x="557560" y="1862254"/>
            <a:ext cx="827420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Introduction-</a:t>
            </a:r>
          </a:p>
          <a:p>
            <a:r>
              <a:rPr lang="en-IN" sz="2400" dirty="0"/>
              <a:t>                </a:t>
            </a:r>
            <a:r>
              <a:rPr lang="en-IN" sz="2000" dirty="0">
                <a:latin typeface="Aptos" panose="020B0004020202020204" pitchFamily="34" charset="0"/>
              </a:rPr>
              <a:t>According to negotiable instrument act- section 13 of the negotiable instruments act defines it by specifying three kinds of negotiable instatement accounting to this section a negotiable instruments means promissory note bill of exchanges and a cheque payable either to order or to bearer whether the world order or bearer apar on the instrument or not</a:t>
            </a:r>
            <a:endParaRPr lang="en-IN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1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7C97B5-508B-0D43-5A22-404F2B01518C}"/>
              </a:ext>
            </a:extLst>
          </p:cNvPr>
          <p:cNvSpPr txBox="1"/>
          <p:nvPr/>
        </p:nvSpPr>
        <p:spPr>
          <a:xfrm>
            <a:off x="3383918" y="1104405"/>
            <a:ext cx="51921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dirty="0">
                <a:latin typeface="Arial Rounded MT Bold" panose="020F0704030504030204" pitchFamily="34" charset="0"/>
              </a:rPr>
              <a:t>Points to Remember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46400C-9C90-FFD3-D363-37979FDCE5B9}"/>
              </a:ext>
            </a:extLst>
          </p:cNvPr>
          <p:cNvSpPr txBox="1"/>
          <p:nvPr/>
        </p:nvSpPr>
        <p:spPr>
          <a:xfrm>
            <a:off x="2060369" y="2452254"/>
            <a:ext cx="7986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1. </a:t>
            </a:r>
            <a:r>
              <a:rPr lang="en-IN" b="1" dirty="0"/>
              <a:t>According to negotiable Instruments act</a:t>
            </a:r>
            <a:r>
              <a:rPr lang="en-IN" b="1" dirty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en-IN" dirty="0">
                <a:sym typeface="Wingdings" panose="05000000000000000000" pitchFamily="2" charset="2"/>
              </a:rPr>
              <a:t>							 </a:t>
            </a:r>
            <a:r>
              <a:rPr lang="en-IN" dirty="0" err="1">
                <a:sym typeface="Wingdings" panose="05000000000000000000" pitchFamily="2" charset="2"/>
              </a:rPr>
              <a:t>Promssory</a:t>
            </a:r>
            <a:r>
              <a:rPr lang="en-IN" dirty="0">
                <a:sym typeface="Wingdings" panose="05000000000000000000" pitchFamily="2" charset="2"/>
              </a:rPr>
              <a:t> note : It is a negotiable instrument in writing which contains an unconditional promise by one person to pay a certain sum of money to a specified person.</a:t>
            </a:r>
          </a:p>
          <a:p>
            <a:r>
              <a:rPr lang="en-IN" dirty="0">
                <a:sym typeface="Wingdings" panose="05000000000000000000" pitchFamily="2" charset="2"/>
              </a:rPr>
              <a:t>2</a:t>
            </a:r>
            <a:r>
              <a:rPr lang="en-IN" b="1" dirty="0">
                <a:sym typeface="Wingdings" panose="05000000000000000000" pitchFamily="2" charset="2"/>
              </a:rPr>
              <a:t>. According to customary practice : </a:t>
            </a:r>
          </a:p>
          <a:p>
            <a:r>
              <a:rPr lang="en-IN" dirty="0">
                <a:sym typeface="Wingdings" panose="05000000000000000000" pitchFamily="2" charset="2"/>
              </a:rPr>
              <a:t>								Share warrants, port trust or 	improvement trust debentures, treasury bills, railway bonds payable to 	bearer or railway </a:t>
            </a:r>
            <a:r>
              <a:rPr lang="en-IN" dirty="0" err="1">
                <a:sym typeface="Wingdings" panose="05000000000000000000" pitchFamily="2" charset="2"/>
              </a:rPr>
              <a:t>recipts</a:t>
            </a:r>
            <a:r>
              <a:rPr lang="en-IN" dirty="0">
                <a:sym typeface="Wingdings" panose="05000000000000000000" pitchFamily="2" charset="2"/>
              </a:rPr>
              <a:t> are considered equivalent to negotiable 	instruments either by mercantile custom or by other enactment like 	the companies Act.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134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B311DB-EE23-1060-2AB4-7B7133F2446E}"/>
              </a:ext>
            </a:extLst>
          </p:cNvPr>
          <p:cNvSpPr txBox="1"/>
          <p:nvPr/>
        </p:nvSpPr>
        <p:spPr>
          <a:xfrm>
            <a:off x="950027" y="676893"/>
            <a:ext cx="9037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3. </a:t>
            </a:r>
            <a:r>
              <a:rPr lang="en-IN" b="1" dirty="0"/>
              <a:t>Inchoate instrument </a:t>
            </a:r>
            <a:r>
              <a:rPr lang="en-IN" dirty="0"/>
              <a:t>:</a:t>
            </a:r>
          </a:p>
          <a:p>
            <a:r>
              <a:rPr lang="en-IN" dirty="0"/>
              <a:t>					 the term inchoate instrument means an incomplete 	instrument. Either it is wholly blank or incomplete in the sense of stamping or 	wrong amount etc.</a:t>
            </a:r>
          </a:p>
          <a:p>
            <a:r>
              <a:rPr lang="en-IN" dirty="0"/>
              <a:t>4. </a:t>
            </a:r>
            <a:r>
              <a:rPr lang="en-IN" b="1" dirty="0"/>
              <a:t>Instruments payable on demand </a:t>
            </a:r>
            <a:r>
              <a:rPr lang="en-IN" dirty="0"/>
              <a:t>:</a:t>
            </a:r>
          </a:p>
          <a:p>
            <a:r>
              <a:rPr lang="en-IN" dirty="0"/>
              <a:t>								 a promissory note or bill of exchange in which no 	time for payment is specified and a cheque, are payable on demand.</a:t>
            </a:r>
          </a:p>
          <a:p>
            <a:r>
              <a:rPr lang="en-IN" dirty="0"/>
              <a:t>5. </a:t>
            </a:r>
            <a:r>
              <a:rPr lang="en-IN" b="1" dirty="0"/>
              <a:t>Time instruments </a:t>
            </a:r>
            <a:r>
              <a:rPr lang="en-IN" dirty="0"/>
              <a:t>: </a:t>
            </a:r>
          </a:p>
          <a:p>
            <a:r>
              <a:rPr lang="en-IN" dirty="0"/>
              <a:t>					the  term time instrument may be defined as the instrument 	which is some time in future.</a:t>
            </a:r>
          </a:p>
          <a:p>
            <a:r>
              <a:rPr lang="en-IN" dirty="0"/>
              <a:t>6. </a:t>
            </a:r>
            <a:r>
              <a:rPr lang="en-IN" b="1" dirty="0"/>
              <a:t>Inland instruments </a:t>
            </a:r>
            <a:r>
              <a:rPr lang="en-IN" dirty="0"/>
              <a:t>: </a:t>
            </a:r>
          </a:p>
          <a:p>
            <a:r>
              <a:rPr lang="en-IN" dirty="0"/>
              <a:t>					section 11 provides the term of inland instrument as a 	promissory note bill of exchange or cheque drawn or made in </a:t>
            </a:r>
            <a:r>
              <a:rPr lang="en-IN" dirty="0" err="1"/>
              <a:t>india</a:t>
            </a:r>
            <a:r>
              <a:rPr lang="en-IN" dirty="0"/>
              <a:t>, and made 	payable in , or drawn upon any person resident in India, shall be deemed to be 	an inland instrument.</a:t>
            </a:r>
          </a:p>
        </p:txBody>
      </p:sp>
    </p:spTree>
    <p:extLst>
      <p:ext uri="{BB962C8B-B14F-4D97-AF65-F5344CB8AC3E}">
        <p14:creationId xmlns:p14="http://schemas.microsoft.com/office/powerpoint/2010/main" val="196082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6AFD4-EC42-6A74-48D2-3E71B5EB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31" y="1116280"/>
            <a:ext cx="8847117" cy="3241964"/>
          </a:xfrm>
        </p:spPr>
        <p:txBody>
          <a:bodyPr>
            <a:normAutofit/>
          </a:bodyPr>
          <a:lstStyle/>
          <a:p>
            <a:pPr algn="ctr"/>
            <a:r>
              <a:rPr lang="en-IN" sz="8000" dirty="0">
                <a:solidFill>
                  <a:schemeClr val="accent6">
                    <a:lumMod val="50000"/>
                  </a:schemeClr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539967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370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Algerian</vt:lpstr>
      <vt:lpstr>Aptos</vt:lpstr>
      <vt:lpstr>Arial</vt:lpstr>
      <vt:lpstr>Arial Black</vt:lpstr>
      <vt:lpstr>Arial Rounded MT Bold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shubhangi p</dc:creator>
  <cp:lastModifiedBy>Bhalchandra Deshpande</cp:lastModifiedBy>
  <cp:revision>3</cp:revision>
  <dcterms:created xsi:type="dcterms:W3CDTF">2024-03-16T03:33:28Z</dcterms:created>
  <dcterms:modified xsi:type="dcterms:W3CDTF">2024-06-24T09:18:10Z</dcterms:modified>
</cp:coreProperties>
</file>