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47"/>
  </p:notesMasterIdLst>
  <p:sldIdLst>
    <p:sldId id="345" r:id="rId4"/>
    <p:sldId id="277"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6"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FF"/>
    <a:srgbClr val="8000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87" d="100"/>
          <a:sy n="87" d="100"/>
        </p:scale>
        <p:origin x="-876" y="3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325C45-668F-4BC3-A9B7-25168A94D259}" type="datetimeFigureOut">
              <a:rPr lang="en-US" smtClean="0"/>
              <a:pPr/>
              <a:t>05/13/2020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F58D9C-4D43-4E39-AE1A-5C4D44E2577B}" type="slidenum">
              <a:rPr lang="en-US" smtClean="0"/>
              <a:pPr/>
              <a:t>‹#›</a:t>
            </a:fld>
            <a:endParaRPr lang="en-US"/>
          </a:p>
        </p:txBody>
      </p:sp>
    </p:spTree>
    <p:extLst>
      <p:ext uri="{BB962C8B-B14F-4D97-AF65-F5344CB8AC3E}">
        <p14:creationId xmlns:p14="http://schemas.microsoft.com/office/powerpoint/2010/main" val="209014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F58D9C-4D43-4E39-AE1A-5C4D44E2577B}" type="slidenum">
              <a:rPr lang="en-US" smtClean="0"/>
              <a:pPr/>
              <a:t>41</a:t>
            </a:fld>
            <a:endParaRPr lang="en-US"/>
          </a:p>
        </p:txBody>
      </p:sp>
    </p:spTree>
    <p:extLst>
      <p:ext uri="{BB962C8B-B14F-4D97-AF65-F5344CB8AC3E}">
        <p14:creationId xmlns:p14="http://schemas.microsoft.com/office/powerpoint/2010/main" val="2592769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FD00D0-6F5D-4662-AA06-37064B13351C}" type="datetimeFigureOut">
              <a:rPr lang="en-US" smtClean="0"/>
              <a:pPr/>
              <a:t>05/13/2020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05AD2-9001-4D09-9A3B-D198D6078E6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FD00D0-6F5D-4662-AA06-37064B13351C}" type="datetimeFigureOut">
              <a:rPr lang="en-US" smtClean="0"/>
              <a:pPr/>
              <a:t>05/13/2020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05AD2-9001-4D09-9A3B-D198D6078E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FD00D0-6F5D-4662-AA06-37064B13351C}" type="datetimeFigureOut">
              <a:rPr lang="en-US" smtClean="0"/>
              <a:pPr/>
              <a:t>05/13/2020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05AD2-9001-4D09-9A3B-D198D6078E6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44F3DB8-ED2D-4F9D-93B3-0080632C020B}" type="datetimeFigureOut">
              <a:rPr lang="en-US" smtClean="0">
                <a:solidFill>
                  <a:srgbClr val="DBF5F9">
                    <a:shade val="90000"/>
                  </a:srgbClr>
                </a:solidFill>
              </a:rPr>
              <a:pPr/>
              <a:t>05/13/2020</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64C2ECB4-B99C-4A3F-A2AD-087ADAF28DE9}"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12058822"/>
      </p:ext>
    </p:extLst>
  </p:cSld>
  <p:clrMapOvr>
    <a:overrideClrMapping bg1="dk1" tx1="lt1" bg2="dk2" tx2="lt2" accent1="accent1" accent2="accent2" accent3="accent3" accent4="accent4" accent5="accent5" accent6="accent6" hlink="hlink" folHlink="folHlink"/>
  </p:clrMapOvr>
  <p:transition spd="slow">
    <p:dissolv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4F3DB8-ED2D-4F9D-93B3-0080632C020B}" type="datetimeFigureOut">
              <a:rPr lang="en-US" smtClean="0">
                <a:solidFill>
                  <a:srgbClr val="04617B">
                    <a:shade val="90000"/>
                  </a:srgbClr>
                </a:solidFill>
              </a:rPr>
              <a:pPr/>
              <a:t>05/13/2020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64C2ECB4-B99C-4A3F-A2AD-087ADAF28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76768209"/>
      </p:ext>
    </p:extLst>
  </p:cSld>
  <p:clrMapOvr>
    <a:masterClrMapping/>
  </p:clrMapOvr>
  <p:transition spd="slow">
    <p:dissolv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44F3DB8-ED2D-4F9D-93B3-0080632C020B}" type="datetimeFigureOut">
              <a:rPr lang="en-US" smtClean="0">
                <a:solidFill>
                  <a:srgbClr val="DBF5F9">
                    <a:shade val="90000"/>
                  </a:srgbClr>
                </a:solidFill>
              </a:rPr>
              <a:pPr/>
              <a:t>05/13/2020</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64C2ECB4-B99C-4A3F-A2AD-087ADAF28DE9}"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969104659"/>
      </p:ext>
    </p:extLst>
  </p:cSld>
  <p:clrMapOvr>
    <a:overrideClrMapping bg1="dk1" tx1="lt1" bg2="dk2" tx2="lt2" accent1="accent1" accent2="accent2" accent3="accent3" accent4="accent4" accent5="accent5" accent6="accent6" hlink="hlink" folHlink="folHlink"/>
  </p:clrMapOvr>
  <p:transition spd="slow">
    <p:dissolv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44F3DB8-ED2D-4F9D-93B3-0080632C020B}" type="datetimeFigureOut">
              <a:rPr lang="en-US" smtClean="0">
                <a:solidFill>
                  <a:srgbClr val="04617B">
                    <a:shade val="90000"/>
                  </a:srgbClr>
                </a:solidFill>
              </a:rPr>
              <a:pPr/>
              <a:t>05/13/2020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64C2ECB4-B99C-4A3F-A2AD-087ADAF28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13626266"/>
      </p:ext>
    </p:extLst>
  </p:cSld>
  <p:clrMapOvr>
    <a:masterClrMapping/>
  </p:clrMapOvr>
  <p:transition spd="slow">
    <p:dissolv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44F3DB8-ED2D-4F9D-93B3-0080632C020B}" type="datetimeFigureOut">
              <a:rPr lang="en-US" smtClean="0">
                <a:solidFill>
                  <a:srgbClr val="04617B">
                    <a:shade val="90000"/>
                  </a:srgbClr>
                </a:solidFill>
              </a:rPr>
              <a:pPr/>
              <a:t>05/13/2020</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64C2ECB4-B99C-4A3F-A2AD-087ADAF28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66419501"/>
      </p:ext>
    </p:extLst>
  </p:cSld>
  <p:clrMapOvr>
    <a:masterClrMapping/>
  </p:clrMapOvr>
  <p:transition spd="slow">
    <p:dissolv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44F3DB8-ED2D-4F9D-93B3-0080632C020B}" type="datetimeFigureOut">
              <a:rPr lang="en-US" smtClean="0">
                <a:solidFill>
                  <a:srgbClr val="04617B">
                    <a:shade val="90000"/>
                  </a:srgbClr>
                </a:solidFill>
              </a:rPr>
              <a:pPr/>
              <a:t>05/13/2020</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64C2ECB4-B99C-4A3F-A2AD-087ADAF28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596861958"/>
      </p:ext>
    </p:extLst>
  </p:cSld>
  <p:clrMapOvr>
    <a:masterClrMapping/>
  </p:clrMapOvr>
  <p:transition spd="slow">
    <p:dissolv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4F3DB8-ED2D-4F9D-93B3-0080632C020B}" type="datetimeFigureOut">
              <a:rPr lang="en-US" smtClean="0">
                <a:solidFill>
                  <a:srgbClr val="04617B">
                    <a:shade val="90000"/>
                  </a:srgbClr>
                </a:solidFill>
              </a:rPr>
              <a:pPr/>
              <a:t>05/13/2020</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64C2ECB4-B99C-4A3F-A2AD-087ADAF28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51608384"/>
      </p:ext>
    </p:extLst>
  </p:cSld>
  <p:clrMapOvr>
    <a:masterClrMapping/>
  </p:clrMapOvr>
  <p:transition spd="slow">
    <p:dissolv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44F3DB8-ED2D-4F9D-93B3-0080632C020B}" type="datetimeFigureOut">
              <a:rPr lang="en-US" smtClean="0">
                <a:solidFill>
                  <a:srgbClr val="04617B">
                    <a:shade val="90000"/>
                  </a:srgbClr>
                </a:solidFill>
              </a:rPr>
              <a:pPr/>
              <a:t>05/13/2020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64C2ECB4-B99C-4A3F-A2AD-087ADAF28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95242366"/>
      </p:ext>
    </p:extLst>
  </p:cSld>
  <p:clrMapOvr>
    <a:masterClrMapping/>
  </p:clrMapOvr>
  <p:transition spd="slow">
    <p:dissolv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FD00D0-6F5D-4662-AA06-37064B13351C}" type="datetimeFigureOut">
              <a:rPr lang="en-US" smtClean="0"/>
              <a:pPr/>
              <a:t>05/13/2020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05AD2-9001-4D09-9A3B-D198D6078E6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44F3DB8-ED2D-4F9D-93B3-0080632C020B}" type="datetimeFigureOut">
              <a:rPr lang="en-US" smtClean="0">
                <a:solidFill>
                  <a:srgbClr val="04617B">
                    <a:shade val="90000"/>
                  </a:srgbClr>
                </a:solidFill>
              </a:rPr>
              <a:pPr/>
              <a:t>05/13/2020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64C2ECB4-B99C-4A3F-A2AD-087ADAF28DE9}"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30588325"/>
      </p:ext>
    </p:extLst>
  </p:cSld>
  <p:clrMapOvr>
    <a:masterClrMapping/>
  </p:clrMapOvr>
  <p:transition spd="slow">
    <p:dissolv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4F3DB8-ED2D-4F9D-93B3-0080632C020B}" type="datetimeFigureOut">
              <a:rPr lang="en-US" smtClean="0">
                <a:solidFill>
                  <a:srgbClr val="04617B">
                    <a:shade val="90000"/>
                  </a:srgbClr>
                </a:solidFill>
              </a:rPr>
              <a:pPr/>
              <a:t>05/13/2020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64C2ECB4-B99C-4A3F-A2AD-087ADAF28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244123295"/>
      </p:ext>
    </p:extLst>
  </p:cSld>
  <p:clrMapOvr>
    <a:masterClrMapping/>
  </p:clrMapOvr>
  <p:transition spd="slow">
    <p:dissolv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4F3DB8-ED2D-4F9D-93B3-0080632C020B}" type="datetimeFigureOut">
              <a:rPr lang="en-US" smtClean="0">
                <a:solidFill>
                  <a:srgbClr val="04617B">
                    <a:shade val="90000"/>
                  </a:srgbClr>
                </a:solidFill>
              </a:rPr>
              <a:pPr/>
              <a:t>05/13/2020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64C2ECB4-B99C-4A3F-A2AD-087ADAF28DE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94952449"/>
      </p:ext>
    </p:extLst>
  </p:cSld>
  <p:clrMapOvr>
    <a:masterClrMapping/>
  </p:clrMapOvr>
  <p:transition spd="slow">
    <p:dissolv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649A1585-814E-40BF-92B6-5B4B2EE97EE9}" type="datetimeFigureOut">
              <a:rPr lang="en-US" smtClean="0">
                <a:solidFill>
                  <a:srgbClr val="D2D2D2">
                    <a:shade val="90000"/>
                  </a:srgbClr>
                </a:solidFill>
              </a:rPr>
              <a:pPr/>
              <a:t>05/13/2020</a:t>
            </a:fld>
            <a:endParaRPr lang="en-US">
              <a:solidFill>
                <a:srgbClr val="D2D2D2">
                  <a:shade val="90000"/>
                </a:srgbClr>
              </a:solidFill>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solidFill>
                <a:srgbClr val="D2D2D2">
                  <a:shade val="90000"/>
                </a:srgbClr>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5A9872A6-959E-4930-8A0D-9A1F67DF571A}" type="slidenum">
              <a:rPr lang="en-US" smtClean="0">
                <a:solidFill>
                  <a:srgbClr val="D2D2D2">
                    <a:shade val="90000"/>
                  </a:srgbClr>
                </a:solidFill>
              </a:rPr>
              <a:pPr/>
              <a:t>‹#›</a:t>
            </a:fld>
            <a:endParaRPr lang="en-US">
              <a:solidFill>
                <a:srgbClr val="D2D2D2">
                  <a:shade val="90000"/>
                </a:srgbClr>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dissolv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9A1585-814E-40BF-92B6-5B4B2EE97EE9}" type="datetimeFigureOut">
              <a:rPr lang="en-US" smtClean="0">
                <a:solidFill>
                  <a:srgbClr val="666666">
                    <a:shade val="90000"/>
                  </a:srgbClr>
                </a:solidFill>
              </a:rPr>
              <a:pPr/>
              <a:t>05/13/2020</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5A9872A6-959E-4930-8A0D-9A1F67DF571A}" type="slidenum">
              <a:rPr lang="en-US" smtClean="0">
                <a:solidFill>
                  <a:srgbClr val="666666">
                    <a:shade val="90000"/>
                  </a:srgbClr>
                </a:solidFill>
              </a:rPr>
              <a:pPr/>
              <a:t>‹#›</a:t>
            </a:fld>
            <a:endParaRPr lang="en-US">
              <a:solidFill>
                <a:srgbClr val="666666">
                  <a:shade val="90000"/>
                </a:srgbClr>
              </a:solidFill>
            </a:endParaRPr>
          </a:p>
        </p:txBody>
      </p:sp>
    </p:spTree>
  </p:cSld>
  <p:clrMapOvr>
    <a:masterClrMapping/>
  </p:clrMapOvr>
  <p:transition>
    <p:dissolv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9A1585-814E-40BF-92B6-5B4B2EE97EE9}" type="datetimeFigureOut">
              <a:rPr lang="en-US" smtClean="0">
                <a:solidFill>
                  <a:srgbClr val="D2D2D2">
                    <a:shade val="90000"/>
                  </a:srgbClr>
                </a:solidFill>
              </a:rPr>
              <a:pPr/>
              <a:t>05/13/2020</a:t>
            </a:fld>
            <a:endParaRPr lang="en-US">
              <a:solidFill>
                <a:srgbClr val="D2D2D2">
                  <a:shade val="90000"/>
                </a:srgbClr>
              </a:solidFill>
            </a:endParaRPr>
          </a:p>
        </p:txBody>
      </p:sp>
      <p:sp>
        <p:nvSpPr>
          <p:cNvPr id="5" name="Footer Placeholder 4"/>
          <p:cNvSpPr>
            <a:spLocks noGrp="1"/>
          </p:cNvSpPr>
          <p:nvPr>
            <p:ph type="ftr" sz="quarter" idx="11"/>
          </p:nvPr>
        </p:nvSpPr>
        <p:spPr/>
        <p:txBody>
          <a:bodyPr/>
          <a:lstStyle/>
          <a:p>
            <a:endParaRPr lang="en-US">
              <a:solidFill>
                <a:srgbClr val="D2D2D2">
                  <a:shade val="90000"/>
                </a:srgbClr>
              </a:solidFill>
            </a:endParaRPr>
          </a:p>
        </p:txBody>
      </p:sp>
      <p:sp>
        <p:nvSpPr>
          <p:cNvPr id="6" name="Slide Number Placeholder 5"/>
          <p:cNvSpPr>
            <a:spLocks noGrp="1"/>
          </p:cNvSpPr>
          <p:nvPr>
            <p:ph type="sldNum" sz="quarter" idx="12"/>
          </p:nvPr>
        </p:nvSpPr>
        <p:spPr/>
        <p:txBody>
          <a:bodyPr/>
          <a:lstStyle/>
          <a:p>
            <a:fld id="{5A9872A6-959E-4930-8A0D-9A1F67DF571A}" type="slidenum">
              <a:rPr lang="en-US" smtClean="0">
                <a:solidFill>
                  <a:srgbClr val="D2D2D2">
                    <a:shade val="90000"/>
                  </a:srgbClr>
                </a:solidFill>
              </a:rPr>
              <a:pPr/>
              <a:t>‹#›</a:t>
            </a:fld>
            <a:endParaRPr lang="en-US">
              <a:solidFill>
                <a:srgbClr val="D2D2D2">
                  <a:shade val="90000"/>
                </a:srgbClr>
              </a:solidFill>
            </a:endParaRPr>
          </a:p>
        </p:txBody>
      </p:sp>
    </p:spTree>
  </p:cSld>
  <p:clrMapOvr>
    <a:masterClrMapping/>
  </p:clrMapOvr>
  <p:transition>
    <p:dissolv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649A1585-814E-40BF-92B6-5B4B2EE97EE9}" type="datetimeFigureOut">
              <a:rPr lang="en-US" smtClean="0">
                <a:solidFill>
                  <a:srgbClr val="666666">
                    <a:shade val="90000"/>
                  </a:srgbClr>
                </a:solidFill>
              </a:rPr>
              <a:pPr/>
              <a:t>05/13/2020</a:t>
            </a:fld>
            <a:endParaRPr lang="en-US">
              <a:solidFill>
                <a:srgbClr val="666666">
                  <a:shade val="90000"/>
                </a:srgbClr>
              </a:solidFill>
            </a:endParaRPr>
          </a:p>
        </p:txBody>
      </p:sp>
      <p:sp>
        <p:nvSpPr>
          <p:cNvPr id="6" name="Footer Placeholder 5"/>
          <p:cNvSpPr>
            <a:spLocks noGrp="1"/>
          </p:cNvSpPr>
          <p:nvPr>
            <p:ph type="ftr" sz="quarter" idx="11"/>
          </p:nvPr>
        </p:nvSpPr>
        <p:spPr/>
        <p:txBody>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5A9872A6-959E-4930-8A0D-9A1F67DF571A}" type="slidenum">
              <a:rPr lang="en-US" smtClean="0">
                <a:solidFill>
                  <a:srgbClr val="666666">
                    <a:shade val="90000"/>
                  </a:srgbClr>
                </a:solidFill>
              </a:rPr>
              <a:pPr/>
              <a:t>‹#›</a:t>
            </a:fld>
            <a:endParaRPr lang="en-US">
              <a:solidFill>
                <a:srgbClr val="666666">
                  <a:shade val="90000"/>
                </a:srgbClr>
              </a:solidFill>
            </a:endParaRP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9A1585-814E-40BF-92B6-5B4B2EE97EE9}" type="datetimeFigureOut">
              <a:rPr lang="en-US" smtClean="0">
                <a:solidFill>
                  <a:srgbClr val="666666">
                    <a:shade val="90000"/>
                  </a:srgbClr>
                </a:solidFill>
              </a:rPr>
              <a:pPr/>
              <a:t>05/13/2020</a:t>
            </a:fld>
            <a:endParaRPr lang="en-US">
              <a:solidFill>
                <a:srgbClr val="666666">
                  <a:shade val="90000"/>
                </a:srgbClr>
              </a:solidFill>
            </a:endParaRPr>
          </a:p>
        </p:txBody>
      </p:sp>
      <p:sp>
        <p:nvSpPr>
          <p:cNvPr id="8" name="Footer Placeholder 7"/>
          <p:cNvSpPr>
            <a:spLocks noGrp="1"/>
          </p:cNvSpPr>
          <p:nvPr>
            <p:ph type="ftr" sz="quarter" idx="11"/>
          </p:nvPr>
        </p:nvSpPr>
        <p:spPr/>
        <p:txBody>
          <a:bodyPr/>
          <a:lstStyle/>
          <a:p>
            <a:endParaRPr lang="en-US">
              <a:solidFill>
                <a:srgbClr val="666666">
                  <a:shade val="90000"/>
                </a:srgbClr>
              </a:solidFill>
            </a:endParaRPr>
          </a:p>
        </p:txBody>
      </p:sp>
      <p:sp>
        <p:nvSpPr>
          <p:cNvPr id="9" name="Slide Number Placeholder 8"/>
          <p:cNvSpPr>
            <a:spLocks noGrp="1"/>
          </p:cNvSpPr>
          <p:nvPr>
            <p:ph type="sldNum" sz="quarter" idx="12"/>
          </p:nvPr>
        </p:nvSpPr>
        <p:spPr/>
        <p:txBody>
          <a:bodyPr/>
          <a:lstStyle/>
          <a:p>
            <a:fld id="{5A9872A6-959E-4930-8A0D-9A1F67DF571A}" type="slidenum">
              <a:rPr lang="en-US" smtClean="0">
                <a:solidFill>
                  <a:srgbClr val="666666">
                    <a:shade val="90000"/>
                  </a:srgbClr>
                </a:solidFill>
              </a:rPr>
              <a:pPr/>
              <a:t>‹#›</a:t>
            </a:fld>
            <a:endParaRPr lang="en-US">
              <a:solidFill>
                <a:srgbClr val="666666">
                  <a:shade val="90000"/>
                </a:srgbClr>
              </a:solidFill>
            </a:endParaRPr>
          </a:p>
        </p:txBody>
      </p:sp>
    </p:spTree>
  </p:cSld>
  <p:clrMapOvr>
    <a:masterClrMapping/>
  </p:clrMapOvr>
  <p:transition>
    <p:dissolv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9A1585-814E-40BF-92B6-5B4B2EE97EE9}" type="datetimeFigureOut">
              <a:rPr lang="en-US" smtClean="0">
                <a:solidFill>
                  <a:srgbClr val="666666">
                    <a:shade val="90000"/>
                  </a:srgbClr>
                </a:solidFill>
              </a:rPr>
              <a:pPr/>
              <a:t>05/13/2020</a:t>
            </a:fld>
            <a:endParaRPr lang="en-US">
              <a:solidFill>
                <a:srgbClr val="666666">
                  <a:shade val="90000"/>
                </a:srgbClr>
              </a:solidFill>
            </a:endParaRPr>
          </a:p>
        </p:txBody>
      </p:sp>
      <p:sp>
        <p:nvSpPr>
          <p:cNvPr id="4" name="Footer Placeholder 3"/>
          <p:cNvSpPr>
            <a:spLocks noGrp="1"/>
          </p:cNvSpPr>
          <p:nvPr>
            <p:ph type="ftr" sz="quarter" idx="11"/>
          </p:nvPr>
        </p:nvSpPr>
        <p:spPr/>
        <p:txBody>
          <a:bodyPr/>
          <a:lstStyle/>
          <a:p>
            <a:endParaRPr lang="en-US">
              <a:solidFill>
                <a:srgbClr val="666666">
                  <a:shade val="90000"/>
                </a:srgbClr>
              </a:solidFill>
            </a:endParaRPr>
          </a:p>
        </p:txBody>
      </p:sp>
      <p:sp>
        <p:nvSpPr>
          <p:cNvPr id="5" name="Slide Number Placeholder 4"/>
          <p:cNvSpPr>
            <a:spLocks noGrp="1"/>
          </p:cNvSpPr>
          <p:nvPr>
            <p:ph type="sldNum" sz="quarter" idx="12"/>
          </p:nvPr>
        </p:nvSpPr>
        <p:spPr/>
        <p:txBody>
          <a:bodyPr/>
          <a:lstStyle/>
          <a:p>
            <a:fld id="{5A9872A6-959E-4930-8A0D-9A1F67DF571A}" type="slidenum">
              <a:rPr lang="en-US" smtClean="0">
                <a:solidFill>
                  <a:srgbClr val="666666">
                    <a:shade val="90000"/>
                  </a:srgbClr>
                </a:solidFill>
              </a:rPr>
              <a:pPr/>
              <a:t>‹#›</a:t>
            </a:fld>
            <a:endParaRPr lang="en-US">
              <a:solidFill>
                <a:srgbClr val="666666">
                  <a:shade val="90000"/>
                </a:srgbClr>
              </a:solidFill>
            </a:endParaRPr>
          </a:p>
        </p:txBody>
      </p:sp>
    </p:spTree>
  </p:cSld>
  <p:clrMapOvr>
    <a:masterClrMapping/>
  </p:clrMapOvr>
  <p:transition>
    <p:dissolv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A1585-814E-40BF-92B6-5B4B2EE97EE9}" type="datetimeFigureOut">
              <a:rPr lang="en-US" smtClean="0">
                <a:solidFill>
                  <a:srgbClr val="666666">
                    <a:shade val="90000"/>
                  </a:srgbClr>
                </a:solidFill>
              </a:rPr>
              <a:pPr/>
              <a:t>05/13/2020</a:t>
            </a:fld>
            <a:endParaRPr lang="en-US">
              <a:solidFill>
                <a:srgbClr val="666666">
                  <a:shade val="90000"/>
                </a:srgbClr>
              </a:solidFill>
            </a:endParaRPr>
          </a:p>
        </p:txBody>
      </p:sp>
      <p:sp>
        <p:nvSpPr>
          <p:cNvPr id="3" name="Footer Placeholder 2"/>
          <p:cNvSpPr>
            <a:spLocks noGrp="1"/>
          </p:cNvSpPr>
          <p:nvPr>
            <p:ph type="ftr" sz="quarter" idx="11"/>
          </p:nvPr>
        </p:nvSpPr>
        <p:spPr/>
        <p:txBody>
          <a:bodyPr/>
          <a:lstStyle/>
          <a:p>
            <a:endParaRPr lang="en-US">
              <a:solidFill>
                <a:srgbClr val="666666">
                  <a:shade val="90000"/>
                </a:srgbClr>
              </a:solidFill>
            </a:endParaRPr>
          </a:p>
        </p:txBody>
      </p:sp>
      <p:sp>
        <p:nvSpPr>
          <p:cNvPr id="4" name="Slide Number Placeholder 3"/>
          <p:cNvSpPr>
            <a:spLocks noGrp="1"/>
          </p:cNvSpPr>
          <p:nvPr>
            <p:ph type="sldNum" sz="quarter" idx="12"/>
          </p:nvPr>
        </p:nvSpPr>
        <p:spPr/>
        <p:txBody>
          <a:bodyPr/>
          <a:lstStyle/>
          <a:p>
            <a:fld id="{5A9872A6-959E-4930-8A0D-9A1F67DF571A}" type="slidenum">
              <a:rPr lang="en-US" smtClean="0">
                <a:solidFill>
                  <a:srgbClr val="666666">
                    <a:shade val="90000"/>
                  </a:srgbClr>
                </a:solidFill>
              </a:rPr>
              <a:pPr/>
              <a:t>‹#›</a:t>
            </a:fld>
            <a:endParaRPr lang="en-US">
              <a:solidFill>
                <a:srgbClr val="666666">
                  <a:shade val="90000"/>
                </a:srgbClr>
              </a:solidFill>
            </a:endParaRPr>
          </a:p>
        </p:txBody>
      </p:sp>
    </p:spTree>
  </p:cSld>
  <p:clrMapOvr>
    <a:masterClrMapping/>
  </p:clrMapOvr>
  <p:transition>
    <p:dissolv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FD00D0-6F5D-4662-AA06-37064B13351C}" type="datetimeFigureOut">
              <a:rPr lang="en-US" smtClean="0"/>
              <a:pPr/>
              <a:t>05/13/2020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05AD2-9001-4D09-9A3B-D198D6078E6D}"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649A1585-814E-40BF-92B6-5B4B2EE97EE9}" type="datetimeFigureOut">
              <a:rPr lang="en-US" smtClean="0">
                <a:solidFill>
                  <a:srgbClr val="666666">
                    <a:shade val="90000"/>
                  </a:srgbClr>
                </a:solidFill>
              </a:rPr>
              <a:pPr/>
              <a:t>05/13/2020</a:t>
            </a:fld>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5A9872A6-959E-4930-8A0D-9A1F67DF571A}" type="slidenum">
              <a:rPr lang="en-US" smtClean="0">
                <a:solidFill>
                  <a:srgbClr val="666666">
                    <a:shade val="90000"/>
                  </a:srgbClr>
                </a:solidFill>
              </a:rPr>
              <a:pPr/>
              <a:t>‹#›</a:t>
            </a:fld>
            <a:endParaRPr lang="en-US">
              <a:solidFill>
                <a:srgbClr val="666666">
                  <a:shade val="90000"/>
                </a:srgbClr>
              </a:solidFill>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solidFill>
                <a:srgbClr val="666666">
                  <a:shade val="90000"/>
                </a:srgbClr>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dissolv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9A1585-814E-40BF-92B6-5B4B2EE97EE9}" type="datetimeFigureOut">
              <a:rPr lang="en-US" smtClean="0">
                <a:solidFill>
                  <a:srgbClr val="666666">
                    <a:shade val="90000"/>
                  </a:srgbClr>
                </a:solidFill>
              </a:rPr>
              <a:pPr/>
              <a:t>05/13/2020</a:t>
            </a:fld>
            <a:endParaRPr lang="en-US">
              <a:solidFill>
                <a:srgbClr val="666666">
                  <a:shade val="90000"/>
                </a:srgbClr>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solidFill>
                <a:srgbClr val="666666">
                  <a:shade val="90000"/>
                </a:srgbClr>
              </a:solidFill>
            </a:endParaRPr>
          </a:p>
        </p:txBody>
      </p:sp>
      <p:sp>
        <p:nvSpPr>
          <p:cNvPr id="7" name="Slide Number Placeholder 6"/>
          <p:cNvSpPr>
            <a:spLocks noGrp="1"/>
          </p:cNvSpPr>
          <p:nvPr>
            <p:ph type="sldNum" sz="quarter" idx="12"/>
          </p:nvPr>
        </p:nvSpPr>
        <p:spPr/>
        <p:txBody>
          <a:bodyPr/>
          <a:lstStyle/>
          <a:p>
            <a:fld id="{5A9872A6-959E-4930-8A0D-9A1F67DF571A}" type="slidenum">
              <a:rPr lang="en-US" smtClean="0">
                <a:solidFill>
                  <a:srgbClr val="666666">
                    <a:shade val="90000"/>
                  </a:srgbClr>
                </a:solidFill>
              </a:rPr>
              <a:pPr/>
              <a:t>‹#›</a:t>
            </a:fld>
            <a:endParaRPr lang="en-US">
              <a:solidFill>
                <a:srgbClr val="666666">
                  <a:shade val="90000"/>
                </a:srgbClr>
              </a:solidFill>
            </a:endParaRPr>
          </a:p>
        </p:txBody>
      </p:sp>
    </p:spTree>
  </p:cSld>
  <p:clrMapOvr>
    <a:masterClrMapping/>
  </p:clrMapOvr>
  <p:transition>
    <p:dissolv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A1585-814E-40BF-92B6-5B4B2EE97EE9}" type="datetimeFigureOut">
              <a:rPr lang="en-US" smtClean="0">
                <a:solidFill>
                  <a:srgbClr val="666666">
                    <a:shade val="90000"/>
                  </a:srgbClr>
                </a:solidFill>
              </a:rPr>
              <a:pPr/>
              <a:t>05/13/2020</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5A9872A6-959E-4930-8A0D-9A1F67DF571A}" type="slidenum">
              <a:rPr lang="en-US" smtClean="0">
                <a:solidFill>
                  <a:srgbClr val="666666">
                    <a:shade val="90000"/>
                  </a:srgbClr>
                </a:solidFill>
              </a:rPr>
              <a:pPr/>
              <a:t>‹#›</a:t>
            </a:fld>
            <a:endParaRPr lang="en-US">
              <a:solidFill>
                <a:srgbClr val="666666">
                  <a:shade val="90000"/>
                </a:srgbClr>
              </a:solidFill>
            </a:endParaRPr>
          </a:p>
        </p:txBody>
      </p:sp>
    </p:spTree>
  </p:cSld>
  <p:clrMapOvr>
    <a:masterClrMapping/>
  </p:clrMapOvr>
  <p:transition>
    <p:dissolv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A1585-814E-40BF-92B6-5B4B2EE97EE9}" type="datetimeFigureOut">
              <a:rPr lang="en-US" smtClean="0">
                <a:solidFill>
                  <a:srgbClr val="666666">
                    <a:shade val="90000"/>
                  </a:srgbClr>
                </a:solidFill>
              </a:rPr>
              <a:pPr/>
              <a:t>05/13/2020</a:t>
            </a:fld>
            <a:endParaRPr lang="en-US">
              <a:solidFill>
                <a:srgbClr val="666666">
                  <a:shade val="90000"/>
                </a:srgbClr>
              </a:solidFill>
            </a:endParaRPr>
          </a:p>
        </p:txBody>
      </p:sp>
      <p:sp>
        <p:nvSpPr>
          <p:cNvPr id="5" name="Footer Placeholder 4"/>
          <p:cNvSpPr>
            <a:spLocks noGrp="1"/>
          </p:cNvSpPr>
          <p:nvPr>
            <p:ph type="ftr" sz="quarter" idx="11"/>
          </p:nvPr>
        </p:nvSpPr>
        <p:spPr/>
        <p:txBody>
          <a:bodyPr/>
          <a:lstStyle/>
          <a:p>
            <a:endParaRPr lang="en-US">
              <a:solidFill>
                <a:srgbClr val="666666">
                  <a:shade val="90000"/>
                </a:srgbClr>
              </a:solidFill>
            </a:endParaRPr>
          </a:p>
        </p:txBody>
      </p:sp>
      <p:sp>
        <p:nvSpPr>
          <p:cNvPr id="6" name="Slide Number Placeholder 5"/>
          <p:cNvSpPr>
            <a:spLocks noGrp="1"/>
          </p:cNvSpPr>
          <p:nvPr>
            <p:ph type="sldNum" sz="quarter" idx="12"/>
          </p:nvPr>
        </p:nvSpPr>
        <p:spPr/>
        <p:txBody>
          <a:bodyPr/>
          <a:lstStyle/>
          <a:p>
            <a:fld id="{5A9872A6-959E-4930-8A0D-9A1F67DF571A}" type="slidenum">
              <a:rPr lang="en-US" smtClean="0">
                <a:solidFill>
                  <a:srgbClr val="666666">
                    <a:shade val="90000"/>
                  </a:srgbClr>
                </a:solidFill>
              </a:rPr>
              <a:pPr/>
              <a:t>‹#›</a:t>
            </a:fld>
            <a:endParaRPr lang="en-US">
              <a:solidFill>
                <a:srgbClr val="666666">
                  <a:shade val="90000"/>
                </a:srgbClr>
              </a:solidFill>
            </a:endParaRPr>
          </a:p>
        </p:txBody>
      </p:sp>
    </p:spTree>
  </p:cSld>
  <p:clrMapOvr>
    <a:masterClrMapping/>
  </p:clrMapOvr>
  <p:transition>
    <p:dissolv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FD00D0-6F5D-4662-AA06-37064B13351C}" type="datetimeFigureOut">
              <a:rPr lang="en-US" smtClean="0"/>
              <a:pPr/>
              <a:t>05/13/2020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05AD2-9001-4D09-9A3B-D198D6078E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FD00D0-6F5D-4662-AA06-37064B13351C}" type="datetimeFigureOut">
              <a:rPr lang="en-US" smtClean="0"/>
              <a:pPr/>
              <a:t>05/13/2020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F05AD2-9001-4D09-9A3B-D198D6078E6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FD00D0-6F5D-4662-AA06-37064B13351C}" type="datetimeFigureOut">
              <a:rPr lang="en-US" smtClean="0"/>
              <a:pPr/>
              <a:t>05/13/2020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F05AD2-9001-4D09-9A3B-D198D6078E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FD00D0-6F5D-4662-AA06-37064B13351C}" type="datetimeFigureOut">
              <a:rPr lang="en-US" smtClean="0"/>
              <a:pPr/>
              <a:t>05/13/2020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F05AD2-9001-4D09-9A3B-D198D6078E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FD00D0-6F5D-4662-AA06-37064B13351C}" type="datetimeFigureOut">
              <a:rPr lang="en-US" smtClean="0"/>
              <a:pPr/>
              <a:t>05/13/2020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05AD2-9001-4D09-9A3B-D198D6078E6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FD00D0-6F5D-4662-AA06-37064B13351C}" type="datetimeFigureOut">
              <a:rPr lang="en-US" smtClean="0"/>
              <a:pPr/>
              <a:t>05/13/2020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05AD2-9001-4D09-9A3B-D198D6078E6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FD00D0-6F5D-4662-AA06-37064B13351C}" type="datetimeFigureOut">
              <a:rPr lang="en-US" smtClean="0"/>
              <a:pPr/>
              <a:t>05/13/2020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F05AD2-9001-4D09-9A3B-D198D6078E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44F3DB8-ED2D-4F9D-93B3-0080632C020B}" type="datetimeFigureOut">
              <a:rPr lang="en-US" smtClean="0">
                <a:solidFill>
                  <a:srgbClr val="04617B">
                    <a:shade val="90000"/>
                  </a:srgbClr>
                </a:solidFill>
              </a:rPr>
              <a:pPr/>
              <a:t>05/13/2020</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4C2ECB4-B99C-4A3F-A2AD-087ADAF28DE9}"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41775321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dissolve/>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81FD00D0-6F5D-4662-AA06-37064B13351C}" type="datetimeFigureOut">
              <a:rPr lang="en-US" smtClean="0"/>
              <a:pPr/>
              <a:t>05/13/2020</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52F05AD2-9001-4D09-9A3B-D198D6078E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dissolve/>
  </p:transition>
  <p:timing>
    <p:tnLst>
      <p:par>
        <p:cTn id="1" dur="indefinite" restart="never" nodeType="tmRoot"/>
      </p:par>
    </p:tnLst>
  </p:timing>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1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000577"/>
            <a:ext cx="8375718" cy="1458861"/>
          </a:xfrm>
          <a:prstGeom prst="rect">
            <a:avLst/>
          </a:prstGeom>
          <a:solidFill>
            <a:schemeClr val="accent1">
              <a:lumMod val="20000"/>
              <a:lumOff val="80000"/>
              <a:alpha val="94000"/>
            </a:schemeClr>
          </a:solidFill>
          <a:ln w="3175">
            <a:solidFill>
              <a:schemeClr val="tx1"/>
            </a:solidFill>
          </a:ln>
        </p:spPr>
        <p:txBody>
          <a:bodyPr wrap="square" lIns="91440" tIns="45720" rIns="91440" bIns="45720" anchor="ctr">
            <a:spAutoFit/>
          </a:bodyPr>
          <a:lstStyle/>
          <a:p>
            <a:pPr marL="274320" indent="-274320">
              <a:spcBef>
                <a:spcPct val="20000"/>
              </a:spcBef>
              <a:buClr>
                <a:srgbClr val="9C007F"/>
              </a:buClr>
              <a:buSzPct val="95000"/>
            </a:pPr>
            <a:r>
              <a:rPr lang="en-US" sz="3600" dirty="0" smtClean="0">
                <a:solidFill>
                  <a:srgbClr val="00349E"/>
                </a:solidFill>
                <a:latin typeface="BernhardMod BT" pitchFamily="18" charset="0"/>
              </a:rPr>
              <a:t>Prof.</a:t>
            </a:r>
            <a:r>
              <a:rPr lang="en-US" sz="3600" dirty="0" smtClean="0">
                <a:solidFill>
                  <a:srgbClr val="9C007F">
                    <a:lumMod val="60000"/>
                    <a:lumOff val="40000"/>
                  </a:srgbClr>
                </a:solidFill>
                <a:latin typeface="BernhardMod BT" pitchFamily="18" charset="0"/>
              </a:rPr>
              <a:t> </a:t>
            </a:r>
            <a:r>
              <a:rPr lang="en-US" sz="3600" b="1" dirty="0" smtClean="0">
                <a:ln w="31550" cmpd="sng">
                  <a:gradFill>
                    <a:gsLst>
                      <a:gs pos="70000">
                        <a:srgbClr val="00349E">
                          <a:shade val="50000"/>
                          <a:satMod val="190000"/>
                        </a:srgbClr>
                      </a:gs>
                      <a:gs pos="0">
                        <a:srgbClr val="00349E">
                          <a:tint val="77000"/>
                          <a:satMod val="180000"/>
                        </a:srgbClr>
                      </a:gs>
                    </a:gsLst>
                    <a:lin ang="5400000"/>
                  </a:gradFill>
                  <a:prstDash val="solid"/>
                </a:ln>
                <a:solidFill>
                  <a:srgbClr val="9C007F">
                    <a:lumMod val="60000"/>
                    <a:lumOff val="40000"/>
                  </a:srgbClr>
                </a:solidFill>
                <a:effectLst>
                  <a:outerShdw blurRad="50800" dist="40000" dir="5400000" algn="tl" rotWithShape="0">
                    <a:srgbClr val="000000">
                      <a:shade val="5000"/>
                      <a:satMod val="120000"/>
                      <a:alpha val="33000"/>
                    </a:srgbClr>
                  </a:outerShdw>
                </a:effectLst>
              </a:rPr>
              <a:t>Dr. Dnyandev. N. Zambare</a:t>
            </a:r>
            <a:br>
              <a:rPr lang="en-US" sz="3600" b="1" dirty="0" smtClean="0">
                <a:ln w="31550" cmpd="sng">
                  <a:gradFill>
                    <a:gsLst>
                      <a:gs pos="70000">
                        <a:srgbClr val="00349E">
                          <a:shade val="50000"/>
                          <a:satMod val="190000"/>
                        </a:srgbClr>
                      </a:gs>
                      <a:gs pos="0">
                        <a:srgbClr val="00349E">
                          <a:tint val="77000"/>
                          <a:satMod val="180000"/>
                        </a:srgbClr>
                      </a:gs>
                    </a:gsLst>
                    <a:lin ang="5400000"/>
                  </a:gradFill>
                  <a:prstDash val="solid"/>
                </a:ln>
                <a:solidFill>
                  <a:srgbClr val="9C007F">
                    <a:lumMod val="60000"/>
                    <a:lumOff val="40000"/>
                  </a:srgbClr>
                </a:solidFill>
                <a:effectLst>
                  <a:outerShdw blurRad="50800" dist="40000" dir="5400000" algn="tl" rotWithShape="0">
                    <a:srgbClr val="000000">
                      <a:shade val="5000"/>
                      <a:satMod val="120000"/>
                      <a:alpha val="33000"/>
                    </a:srgbClr>
                  </a:outerShdw>
                </a:effectLst>
              </a:rPr>
            </a:br>
            <a:r>
              <a:rPr lang="en-US" sz="2400" b="1" dirty="0" smtClean="0">
                <a:ln w="31550" cmpd="sng">
                  <a:gradFill>
                    <a:gsLst>
                      <a:gs pos="70000">
                        <a:srgbClr val="00349E">
                          <a:shade val="50000"/>
                          <a:satMod val="190000"/>
                        </a:srgbClr>
                      </a:gs>
                      <a:gs pos="0">
                        <a:srgbClr val="00349E">
                          <a:tint val="77000"/>
                          <a:satMod val="180000"/>
                        </a:srgbClr>
                      </a:gs>
                    </a:gsLst>
                    <a:lin ang="5400000"/>
                  </a:gradFill>
                  <a:prstDash val="solid"/>
                </a:ln>
                <a:solidFill>
                  <a:srgbClr val="7030A0"/>
                </a:solidFill>
                <a:effectLst>
                  <a:outerShdw blurRad="50800" dist="40000" dir="5400000" algn="tl" rotWithShape="0">
                    <a:srgbClr val="000000">
                      <a:shade val="5000"/>
                      <a:satMod val="120000"/>
                      <a:alpha val="33000"/>
                    </a:srgbClr>
                  </a:outerShdw>
                </a:effectLst>
              </a:rPr>
              <a:t>                                                            (M. Sc. Ph. D)</a:t>
            </a:r>
          </a:p>
          <a:p>
            <a:pPr marL="274320" indent="-274320">
              <a:spcBef>
                <a:spcPct val="20000"/>
              </a:spcBef>
              <a:buClr>
                <a:srgbClr val="9C007F"/>
              </a:buClr>
              <a:buSzPct val="95000"/>
            </a:pPr>
            <a:endParaRPr lang="en-US" sz="2400" b="1" dirty="0">
              <a:ln w="31550" cmpd="sng">
                <a:gradFill>
                  <a:gsLst>
                    <a:gs pos="70000">
                      <a:srgbClr val="00349E">
                        <a:shade val="50000"/>
                        <a:satMod val="190000"/>
                      </a:srgbClr>
                    </a:gs>
                    <a:gs pos="0">
                      <a:srgbClr val="00349E">
                        <a:tint val="77000"/>
                        <a:satMod val="180000"/>
                      </a:srgbClr>
                    </a:gs>
                  </a:gsLst>
                  <a:lin ang="5400000"/>
                </a:gradFill>
                <a:prstDash val="solid"/>
              </a:ln>
              <a:solidFill>
                <a:srgbClr val="7030A0"/>
              </a:solidFill>
              <a:effectLst>
                <a:outerShdw blurRad="50800" dist="40000" dir="5400000" algn="tl" rotWithShape="0">
                  <a:srgbClr val="000000">
                    <a:shade val="5000"/>
                    <a:satMod val="120000"/>
                    <a:alpha val="33000"/>
                  </a:srgbClr>
                </a:outerShdw>
              </a:effectLst>
            </a:endParaRPr>
          </a:p>
        </p:txBody>
      </p:sp>
      <p:sp>
        <p:nvSpPr>
          <p:cNvPr id="5" name="Content Placeholder 4"/>
          <p:cNvSpPr>
            <a:spLocks noGrp="1"/>
          </p:cNvSpPr>
          <p:nvPr>
            <p:ph idx="1"/>
          </p:nvPr>
        </p:nvSpPr>
        <p:spPr>
          <a:xfrm>
            <a:off x="9144000" y="2743200"/>
            <a:ext cx="228600" cy="3276600"/>
          </a:xfrm>
        </p:spPr>
        <p:txBody>
          <a:bodyPr>
            <a:normAutofit fontScale="85000" lnSpcReduction="20000"/>
          </a:bodyPr>
          <a:lstStyle/>
          <a:p>
            <a:pPr>
              <a:buNone/>
            </a:pPr>
            <a:r>
              <a:rPr lang="en-US" dirty="0" smtClean="0">
                <a:solidFill>
                  <a:srgbClr val="FF0000"/>
                </a:solidFill>
                <a:latin typeface="BernhardMod BT" pitchFamily="18" charset="0"/>
              </a:rPr>
              <a:t>            </a:t>
            </a:r>
            <a:endParaRPr lang="en-US" dirty="0"/>
          </a:p>
        </p:txBody>
      </p:sp>
      <p:pic>
        <p:nvPicPr>
          <p:cNvPr id="7" name="Picture 6" descr="000_0809.JPG"/>
          <p:cNvPicPr>
            <a:picLocks noChangeAspect="1"/>
          </p:cNvPicPr>
          <p:nvPr/>
        </p:nvPicPr>
        <p:blipFill>
          <a:blip r:embed="rId2"/>
          <a:stretch>
            <a:fillRect/>
          </a:stretch>
        </p:blipFill>
        <p:spPr>
          <a:xfrm>
            <a:off x="228600" y="2389792"/>
            <a:ext cx="8375718" cy="4446437"/>
          </a:xfrm>
          <a:prstGeom prst="rect">
            <a:avLst/>
          </a:prstGeom>
          <a:ln w="3175">
            <a:solidFill>
              <a:schemeClr val="tx1"/>
            </a:solidFill>
          </a:ln>
        </p:spPr>
      </p:pic>
      <p:sp>
        <p:nvSpPr>
          <p:cNvPr id="2" name="Rectangle 1"/>
          <p:cNvSpPr/>
          <p:nvPr/>
        </p:nvSpPr>
        <p:spPr>
          <a:xfrm>
            <a:off x="1371600" y="5331761"/>
            <a:ext cx="3886200" cy="1366528"/>
          </a:xfrm>
          <a:prstGeom prst="rect">
            <a:avLst/>
          </a:prstGeom>
        </p:spPr>
        <p:txBody>
          <a:bodyPr wrap="square">
            <a:spAutoFit/>
          </a:bodyPr>
          <a:lstStyle/>
          <a:p>
            <a:pPr marL="274320" indent="-274320" algn="ctr">
              <a:spcBef>
                <a:spcPct val="20000"/>
              </a:spcBef>
              <a:buClr>
                <a:srgbClr val="9C007F"/>
              </a:buClr>
              <a:buSzPct val="95000"/>
            </a:pPr>
            <a:r>
              <a:rPr lang="en-US" dirty="0" smtClean="0">
                <a:solidFill>
                  <a:srgbClr val="FF388C">
                    <a:lumMod val="50000"/>
                  </a:srgbClr>
                </a:solidFill>
              </a:rPr>
              <a:t>           Department </a:t>
            </a:r>
            <a:r>
              <a:rPr lang="en-US" dirty="0">
                <a:solidFill>
                  <a:srgbClr val="FF388C">
                    <a:lumMod val="50000"/>
                  </a:srgbClr>
                </a:solidFill>
              </a:rPr>
              <a:t>of chemistry</a:t>
            </a:r>
          </a:p>
          <a:p>
            <a:pPr marL="274320" indent="-274320" algn="ctr">
              <a:spcBef>
                <a:spcPct val="20000"/>
              </a:spcBef>
              <a:buClr>
                <a:srgbClr val="9C007F"/>
              </a:buClr>
              <a:buSzPct val="95000"/>
            </a:pPr>
            <a:r>
              <a:rPr lang="en-US" b="1" dirty="0">
                <a:solidFill>
                  <a:srgbClr val="FF388C">
                    <a:lumMod val="50000"/>
                  </a:srgbClr>
                </a:solidFill>
                <a:latin typeface="Baskerville Old Face" pitchFamily="18" charset="0"/>
              </a:rPr>
              <a:t>        </a:t>
            </a:r>
            <a:r>
              <a:rPr lang="en-US" b="1" dirty="0" err="1">
                <a:solidFill>
                  <a:srgbClr val="FF388C">
                    <a:lumMod val="50000"/>
                  </a:srgbClr>
                </a:solidFill>
                <a:latin typeface="Baskerville Old Face" pitchFamily="18" charset="0"/>
              </a:rPr>
              <a:t>Kisan</a:t>
            </a:r>
            <a:r>
              <a:rPr lang="en-US" b="1" dirty="0">
                <a:solidFill>
                  <a:srgbClr val="FF388C">
                    <a:lumMod val="50000"/>
                  </a:srgbClr>
                </a:solidFill>
                <a:latin typeface="Baskerville Old Face" pitchFamily="18" charset="0"/>
              </a:rPr>
              <a:t> Veer Mahavidyalaya, Wai.</a:t>
            </a:r>
          </a:p>
          <a:p>
            <a:pPr marL="274320" indent="-274320" algn="ctr">
              <a:spcBef>
                <a:spcPct val="20000"/>
              </a:spcBef>
              <a:buClr>
                <a:srgbClr val="9C007F"/>
              </a:buClr>
              <a:buSzPct val="95000"/>
            </a:pPr>
            <a:r>
              <a:rPr lang="en-US" dirty="0">
                <a:solidFill>
                  <a:srgbClr val="FF388C">
                    <a:lumMod val="50000"/>
                  </a:srgbClr>
                </a:solidFill>
              </a:rPr>
              <a:t>          </a:t>
            </a:r>
            <a:r>
              <a:rPr lang="en-US" dirty="0" err="1">
                <a:solidFill>
                  <a:srgbClr val="FF388C">
                    <a:lumMod val="50000"/>
                  </a:srgbClr>
                </a:solidFill>
              </a:rPr>
              <a:t>Dist</a:t>
            </a:r>
            <a:r>
              <a:rPr lang="en-US" dirty="0">
                <a:solidFill>
                  <a:srgbClr val="FF388C">
                    <a:lumMod val="50000"/>
                  </a:srgbClr>
                </a:solidFill>
              </a:rPr>
              <a:t>- </a:t>
            </a:r>
            <a:r>
              <a:rPr lang="en-US" dirty="0" err="1">
                <a:solidFill>
                  <a:srgbClr val="FF388C">
                    <a:lumMod val="50000"/>
                  </a:srgbClr>
                </a:solidFill>
              </a:rPr>
              <a:t>Satara</a:t>
            </a:r>
            <a:r>
              <a:rPr lang="en-US" dirty="0">
                <a:solidFill>
                  <a:srgbClr val="FF388C">
                    <a:lumMod val="50000"/>
                  </a:srgbClr>
                </a:solidFill>
              </a:rPr>
              <a:t> pin- 412803</a:t>
            </a:r>
          </a:p>
          <a:p>
            <a:pPr marL="274320" indent="-274320" algn="ctr">
              <a:spcBef>
                <a:spcPct val="20000"/>
              </a:spcBef>
              <a:buClr>
                <a:srgbClr val="9C007F"/>
              </a:buClr>
              <a:buSzPct val="95000"/>
            </a:pPr>
            <a:r>
              <a:rPr lang="en-US" dirty="0">
                <a:solidFill>
                  <a:srgbClr val="FF388C">
                    <a:lumMod val="50000"/>
                  </a:srgbClr>
                </a:solidFill>
              </a:rPr>
              <a:t>            Mob. no.-9890891947</a:t>
            </a:r>
          </a:p>
        </p:txBody>
      </p:sp>
    </p:spTree>
    <p:extLst>
      <p:ext uri="{BB962C8B-B14F-4D97-AF65-F5344CB8AC3E}">
        <p14:creationId xmlns:p14="http://schemas.microsoft.com/office/powerpoint/2010/main" val="315508488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xit" presetSubtype="16" fill="hold" grpId="0" nodeType="clickEffect">
                                  <p:stCondLst>
                                    <p:cond delay="0"/>
                                  </p:stCondLst>
                                  <p:childTnLst>
                                    <p:animEffect transition="out" filter="diamond(in)">
                                      <p:cBhvr>
                                        <p:cTn id="17" dur="2000"/>
                                        <p:tgtEl>
                                          <p:spTgt spid="4"/>
                                        </p:tgtEl>
                                      </p:cBhvr>
                                    </p:animEffect>
                                    <p:set>
                                      <p:cBhvr>
                                        <p:cTn id="18"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686800" cy="2684838"/>
          </a:xfrm>
          <a:prstGeom prst="rect">
            <a:avLst/>
          </a:prstGeom>
        </p:spPr>
        <p:txBody>
          <a:bodyPr wrap="square">
            <a:spAutoFit/>
          </a:bodyPr>
          <a:lstStyle/>
          <a:p>
            <a:pPr indent="457200">
              <a:lnSpc>
                <a:spcPct val="115000"/>
              </a:lnSpc>
              <a:spcAft>
                <a:spcPts val="1000"/>
              </a:spcAft>
            </a:pPr>
            <a:r>
              <a:rPr lang="en-US" b="1" dirty="0">
                <a:solidFill>
                  <a:srgbClr val="FF0000"/>
                </a:solidFill>
                <a:latin typeface="Segoe UI"/>
                <a:ea typeface="Calibri"/>
                <a:cs typeface="Times New Roman"/>
              </a:rPr>
              <a:t>Some important non aqueous solvents are described </a:t>
            </a:r>
            <a:r>
              <a:rPr lang="en-US" b="1" dirty="0" smtClean="0">
                <a:solidFill>
                  <a:srgbClr val="FF0000"/>
                </a:solidFill>
                <a:latin typeface="Segoe UI"/>
                <a:ea typeface="Calibri"/>
                <a:cs typeface="Times New Roman"/>
              </a:rPr>
              <a:t>below:</a:t>
            </a:r>
            <a:endParaRPr lang="en-US" sz="1600" b="1" dirty="0">
              <a:solidFill>
                <a:srgbClr val="FF0000"/>
              </a:solidFill>
              <a:ea typeface="Calibri"/>
              <a:cs typeface="Times New Roman"/>
            </a:endParaRPr>
          </a:p>
          <a:p>
            <a:pPr>
              <a:lnSpc>
                <a:spcPct val="115000"/>
              </a:lnSpc>
              <a:spcAft>
                <a:spcPts val="1000"/>
              </a:spcAft>
            </a:pPr>
            <a:r>
              <a:rPr lang="en-US" b="1" dirty="0">
                <a:solidFill>
                  <a:srgbClr val="C00000"/>
                </a:solidFill>
                <a:latin typeface="Segoe UI"/>
                <a:ea typeface="Calibri"/>
                <a:cs typeface="Times New Roman"/>
              </a:rPr>
              <a:t>Liquid ammonia</a:t>
            </a:r>
            <a:endParaRPr lang="en-US" sz="1600" dirty="0">
              <a:solidFill>
                <a:srgbClr val="C00000"/>
              </a:solidFill>
              <a:ea typeface="Calibri"/>
              <a:cs typeface="Times New Roman"/>
            </a:endParaRPr>
          </a:p>
          <a:p>
            <a:pPr indent="457200">
              <a:lnSpc>
                <a:spcPct val="115000"/>
              </a:lnSpc>
              <a:spcAft>
                <a:spcPts val="1000"/>
              </a:spcAft>
            </a:pPr>
            <a:r>
              <a:rPr lang="en-US" sz="1600" dirty="0">
                <a:latin typeface="Segoe UI"/>
                <a:ea typeface="Calibri"/>
                <a:cs typeface="Times New Roman"/>
              </a:rPr>
              <a:t>Liquid ammonia is one of the most extensively studied non aqueous solvents. It is a protonic solvent and its water like properties have made it is highly useful solvent </a:t>
            </a:r>
            <a:r>
              <a:rPr lang="en-US" sz="1600" dirty="0" smtClean="0">
                <a:latin typeface="Segoe UI"/>
                <a:ea typeface="Calibri"/>
                <a:cs typeface="Times New Roman"/>
              </a:rPr>
              <a:t>The </a:t>
            </a:r>
            <a:r>
              <a:rPr lang="en-US" sz="1600" dirty="0">
                <a:latin typeface="Segoe UI"/>
                <a:ea typeface="Calibri"/>
                <a:cs typeface="Times New Roman"/>
              </a:rPr>
              <a:t>freezing and boiling points of liquid ammonia are lower than those of water. Another similarity with water is the polarity of the ammonia molecule. It has a pyramidal structure which makes it polar. A third similarity is </a:t>
            </a:r>
            <a:r>
              <a:rPr lang="en-US" sz="1600" dirty="0" err="1">
                <a:latin typeface="Segoe UI"/>
                <a:ea typeface="Calibri"/>
                <a:cs typeface="Times New Roman"/>
              </a:rPr>
              <a:t>autoionisation</a:t>
            </a:r>
            <a:r>
              <a:rPr lang="en-US" sz="1600" dirty="0">
                <a:latin typeface="Segoe UI"/>
                <a:ea typeface="Calibri"/>
                <a:cs typeface="Times New Roman"/>
              </a:rPr>
              <a:t> of liquid ammonia. similar to the </a:t>
            </a:r>
            <a:r>
              <a:rPr lang="en-US" sz="1600" dirty="0" err="1">
                <a:latin typeface="Segoe UI"/>
                <a:ea typeface="Calibri"/>
                <a:cs typeface="Times New Roman"/>
              </a:rPr>
              <a:t>autoionization</a:t>
            </a:r>
            <a:r>
              <a:rPr lang="en-US" sz="1600" dirty="0">
                <a:latin typeface="Segoe UI"/>
                <a:ea typeface="Calibri"/>
                <a:cs typeface="Times New Roman"/>
              </a:rPr>
              <a:t> of water. Both liquid ammonia and water show comparable </a:t>
            </a:r>
            <a:r>
              <a:rPr lang="en-US" sz="1600" dirty="0" err="1">
                <a:latin typeface="Segoe UI"/>
                <a:ea typeface="Calibri"/>
                <a:cs typeface="Times New Roman"/>
              </a:rPr>
              <a:t>autoionization</a:t>
            </a:r>
            <a:r>
              <a:rPr lang="en-US" sz="1600" dirty="0">
                <a:latin typeface="Segoe UI"/>
                <a:ea typeface="Calibri"/>
                <a:cs typeface="Times New Roman"/>
              </a:rPr>
              <a:t>, represented as below:</a:t>
            </a:r>
            <a:endParaRPr lang="en-US" sz="1600" dirty="0">
              <a:ea typeface="Calibri"/>
              <a:cs typeface="Times New Roman"/>
            </a:endParaRPr>
          </a:p>
        </p:txBody>
      </p:sp>
      <p:pic>
        <p:nvPicPr>
          <p:cNvPr id="3" name="Picture 2"/>
          <p:cNvPicPr/>
          <p:nvPr/>
        </p:nvPicPr>
        <p:blipFill>
          <a:blip r:embed="rId2"/>
          <a:stretch>
            <a:fillRect/>
          </a:stretch>
        </p:blipFill>
        <p:spPr>
          <a:xfrm>
            <a:off x="914400" y="2913438"/>
            <a:ext cx="5029199" cy="2743200"/>
          </a:xfrm>
          <a:prstGeom prst="rect">
            <a:avLst/>
          </a:prstGeom>
        </p:spPr>
      </p:pic>
      <p:sp>
        <p:nvSpPr>
          <p:cNvPr id="4" name="Rectangle 3"/>
          <p:cNvSpPr/>
          <p:nvPr/>
        </p:nvSpPr>
        <p:spPr>
          <a:xfrm>
            <a:off x="5715000" y="3006022"/>
            <a:ext cx="3276600" cy="1477328"/>
          </a:xfrm>
          <a:prstGeom prst="rect">
            <a:avLst/>
          </a:prstGeom>
        </p:spPr>
        <p:txBody>
          <a:bodyPr wrap="square">
            <a:spAutoFit/>
          </a:bodyPr>
          <a:lstStyle/>
          <a:p>
            <a:r>
              <a:rPr lang="en-US" dirty="0">
                <a:latin typeface="Segoe UI"/>
                <a:ea typeface="Calibri"/>
              </a:rPr>
              <a:t>However the extent of </a:t>
            </a:r>
            <a:r>
              <a:rPr lang="en-US" dirty="0" err="1">
                <a:latin typeface="Segoe UI"/>
                <a:ea typeface="Calibri"/>
              </a:rPr>
              <a:t>autoionization</a:t>
            </a:r>
            <a:r>
              <a:rPr lang="en-US" dirty="0">
                <a:latin typeface="Segoe UI"/>
                <a:ea typeface="Calibri"/>
              </a:rPr>
              <a:t> of liquid ammonia is much less than that of water ( compare the values of K</a:t>
            </a:r>
            <a:r>
              <a:rPr lang="en-US" baseline="-25000" dirty="0">
                <a:latin typeface="Segoe UI"/>
                <a:ea typeface="Calibri"/>
              </a:rPr>
              <a:t>W</a:t>
            </a:r>
            <a:r>
              <a:rPr lang="en-US" dirty="0">
                <a:latin typeface="Segoe UI"/>
                <a:ea typeface="Calibri"/>
              </a:rPr>
              <a:t> and K</a:t>
            </a:r>
            <a:r>
              <a:rPr lang="en-US" baseline="-25000" dirty="0">
                <a:latin typeface="Segoe UI"/>
                <a:ea typeface="Calibri"/>
              </a:rPr>
              <a:t>B</a:t>
            </a:r>
            <a:r>
              <a:rPr lang="en-US" dirty="0">
                <a:latin typeface="Segoe UI"/>
                <a:ea typeface="Calibri"/>
              </a:rPr>
              <a:t>)</a:t>
            </a:r>
            <a:endParaRPr lang="en-US" dirty="0"/>
          </a:p>
        </p:txBody>
      </p:sp>
    </p:spTree>
    <p:extLst>
      <p:ext uri="{BB962C8B-B14F-4D97-AF65-F5344CB8AC3E}">
        <p14:creationId xmlns:p14="http://schemas.microsoft.com/office/powerpoint/2010/main" val="4130023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381000" y="914400"/>
            <a:ext cx="8077200" cy="4267199"/>
          </a:xfrm>
          <a:prstGeom prst="rect">
            <a:avLst/>
          </a:prstGeom>
        </p:spPr>
      </p:pic>
      <p:sp>
        <p:nvSpPr>
          <p:cNvPr id="3" name="Rectangle 2"/>
          <p:cNvSpPr/>
          <p:nvPr/>
        </p:nvSpPr>
        <p:spPr>
          <a:xfrm>
            <a:off x="533400" y="304801"/>
            <a:ext cx="8077200" cy="369332"/>
          </a:xfrm>
          <a:prstGeom prst="rect">
            <a:avLst/>
          </a:prstGeom>
        </p:spPr>
        <p:txBody>
          <a:bodyPr wrap="square">
            <a:spAutoFit/>
          </a:bodyPr>
          <a:lstStyle/>
          <a:p>
            <a:r>
              <a:rPr lang="en-US" dirty="0">
                <a:solidFill>
                  <a:srgbClr val="FF0066"/>
                </a:solidFill>
                <a:latin typeface="Segoe UI"/>
                <a:ea typeface="Calibri"/>
              </a:rPr>
              <a:t>The physical properties of water and liquid ammonia are given in Table 4</a:t>
            </a:r>
            <a:endParaRPr lang="en-US" dirty="0">
              <a:solidFill>
                <a:srgbClr val="FF0066"/>
              </a:solidFill>
            </a:endParaRPr>
          </a:p>
        </p:txBody>
      </p:sp>
    </p:spTree>
    <p:extLst>
      <p:ext uri="{BB962C8B-B14F-4D97-AF65-F5344CB8AC3E}">
        <p14:creationId xmlns:p14="http://schemas.microsoft.com/office/powerpoint/2010/main" val="37025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47800"/>
            <a:ext cx="8382000" cy="2724015"/>
          </a:xfrm>
          <a:prstGeom prst="rect">
            <a:avLst/>
          </a:prstGeom>
        </p:spPr>
        <p:txBody>
          <a:bodyPr wrap="square">
            <a:spAutoFit/>
          </a:bodyPr>
          <a:lstStyle/>
          <a:p>
            <a:pPr>
              <a:lnSpc>
                <a:spcPct val="115000"/>
              </a:lnSpc>
              <a:spcAft>
                <a:spcPts val="1000"/>
              </a:spcAft>
            </a:pPr>
            <a:r>
              <a:rPr lang="en-US" sz="1600" b="1" dirty="0">
                <a:latin typeface="Segoe UI"/>
                <a:ea typeface="Calibri"/>
                <a:cs typeface="Times New Roman"/>
              </a:rPr>
              <a:t>Chemical reactions in liquid ammonia:</a:t>
            </a:r>
            <a:endParaRPr lang="en-US" sz="1600" dirty="0">
              <a:ea typeface="Calibri"/>
              <a:cs typeface="Times New Roman"/>
            </a:endParaRPr>
          </a:p>
          <a:p>
            <a:pPr indent="457200">
              <a:lnSpc>
                <a:spcPct val="115000"/>
              </a:lnSpc>
              <a:spcAft>
                <a:spcPts val="1000"/>
              </a:spcAft>
            </a:pPr>
            <a:r>
              <a:rPr lang="en-US" sz="1600" dirty="0">
                <a:latin typeface="Segoe UI"/>
                <a:ea typeface="Calibri"/>
                <a:cs typeface="Times New Roman"/>
              </a:rPr>
              <a:t>As mentioned above, liquid Ammonia has water like properties and hence the reactions which takes place in liquid ammonia are of the following types</a:t>
            </a:r>
            <a:endParaRPr lang="en-US" sz="1600" dirty="0">
              <a:ea typeface="Calibri"/>
              <a:cs typeface="Times New Roman"/>
            </a:endParaRPr>
          </a:p>
          <a:p>
            <a:pPr>
              <a:lnSpc>
                <a:spcPct val="115000"/>
              </a:lnSpc>
              <a:spcAft>
                <a:spcPts val="1000"/>
              </a:spcAft>
            </a:pPr>
            <a:r>
              <a:rPr lang="en-US" sz="1600" b="1" dirty="0">
                <a:latin typeface="Segoe UI"/>
                <a:ea typeface="Calibri"/>
                <a:cs typeface="Times New Roman"/>
              </a:rPr>
              <a:t>1. Precipitation reaction:</a:t>
            </a:r>
            <a:endParaRPr lang="en-US" sz="1600" dirty="0">
              <a:ea typeface="Calibri"/>
              <a:cs typeface="Times New Roman"/>
            </a:endParaRPr>
          </a:p>
          <a:p>
            <a:pPr>
              <a:lnSpc>
                <a:spcPct val="115000"/>
              </a:lnSpc>
              <a:spcAft>
                <a:spcPts val="1000"/>
              </a:spcAft>
            </a:pPr>
            <a:r>
              <a:rPr lang="en-US" sz="1600" b="1" dirty="0">
                <a:latin typeface="Segoe UI"/>
                <a:ea typeface="Calibri"/>
                <a:cs typeface="Times New Roman"/>
              </a:rPr>
              <a:t> </a:t>
            </a:r>
            <a:r>
              <a:rPr lang="en-US" sz="1600" dirty="0">
                <a:latin typeface="Segoe UI"/>
                <a:ea typeface="Calibri"/>
                <a:cs typeface="Times New Roman"/>
              </a:rPr>
              <a:t>The precipitation reactions normally involve double decomposition. The solubility of various substances in liquid Ammonia and water are different and hence many reactions which are normally possible in water have been reported to occur liquid ammonia. Some of these reactions are discussed below</a:t>
            </a:r>
            <a:endParaRPr lang="en-US" sz="1600" dirty="0">
              <a:ea typeface="Calibri"/>
              <a:cs typeface="Times New Roman"/>
            </a:endParaRPr>
          </a:p>
        </p:txBody>
      </p:sp>
      <p:pic>
        <p:nvPicPr>
          <p:cNvPr id="3" name="Picture 2"/>
          <p:cNvPicPr/>
          <p:nvPr/>
        </p:nvPicPr>
        <p:blipFill>
          <a:blip r:embed="rId2"/>
          <a:stretch>
            <a:fillRect/>
          </a:stretch>
        </p:blipFill>
        <p:spPr>
          <a:xfrm>
            <a:off x="1517196" y="4191000"/>
            <a:ext cx="6153150" cy="2162175"/>
          </a:xfrm>
          <a:prstGeom prst="rect">
            <a:avLst/>
          </a:prstGeom>
        </p:spPr>
      </p:pic>
    </p:spTree>
    <p:extLst>
      <p:ext uri="{BB962C8B-B14F-4D97-AF65-F5344CB8AC3E}">
        <p14:creationId xmlns:p14="http://schemas.microsoft.com/office/powerpoint/2010/main" val="212850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447800"/>
            <a:ext cx="9067800" cy="675762"/>
          </a:xfrm>
          <a:prstGeom prst="rect">
            <a:avLst/>
          </a:prstGeom>
        </p:spPr>
        <p:txBody>
          <a:bodyPr wrap="square">
            <a:spAutoFit/>
          </a:bodyPr>
          <a:lstStyle/>
          <a:p>
            <a:pPr>
              <a:lnSpc>
                <a:spcPct val="115000"/>
              </a:lnSpc>
              <a:spcAft>
                <a:spcPts val="1000"/>
              </a:spcAft>
            </a:pPr>
            <a:r>
              <a:rPr lang="en-US" dirty="0">
                <a:latin typeface="Segoe UI"/>
                <a:ea typeface="Calibri"/>
                <a:cs typeface="Times New Roman"/>
              </a:rPr>
              <a:t>b. </a:t>
            </a:r>
            <a:r>
              <a:rPr lang="en-US" sz="1600" dirty="0">
                <a:latin typeface="Segoe UI"/>
                <a:ea typeface="Calibri"/>
                <a:cs typeface="Times New Roman"/>
              </a:rPr>
              <a:t>Iodides and bromides get precipitated when solutions of various metal nitrates and ammonium halides in liquid ammonia are mixed together</a:t>
            </a:r>
            <a:endParaRPr lang="en-US" sz="1600" dirty="0">
              <a:ea typeface="Calibri"/>
              <a:cs typeface="Times New Roman"/>
            </a:endParaRPr>
          </a:p>
        </p:txBody>
      </p:sp>
      <p:pic>
        <p:nvPicPr>
          <p:cNvPr id="3" name="Picture 2"/>
          <p:cNvPicPr/>
          <p:nvPr/>
        </p:nvPicPr>
        <p:blipFill>
          <a:blip r:embed="rId2"/>
          <a:stretch>
            <a:fillRect/>
          </a:stretch>
        </p:blipFill>
        <p:spPr>
          <a:xfrm>
            <a:off x="838200" y="2266950"/>
            <a:ext cx="7391400" cy="2324100"/>
          </a:xfrm>
          <a:prstGeom prst="rect">
            <a:avLst/>
          </a:prstGeom>
        </p:spPr>
      </p:pic>
      <p:sp>
        <p:nvSpPr>
          <p:cNvPr id="4" name="Rectangle 3"/>
          <p:cNvSpPr/>
          <p:nvPr/>
        </p:nvSpPr>
        <p:spPr>
          <a:xfrm>
            <a:off x="304800" y="4953000"/>
            <a:ext cx="4876800" cy="1530162"/>
          </a:xfrm>
          <a:prstGeom prst="rect">
            <a:avLst/>
          </a:prstGeom>
        </p:spPr>
        <p:txBody>
          <a:bodyPr wrap="square">
            <a:spAutoFit/>
          </a:bodyPr>
          <a:lstStyle/>
          <a:p>
            <a:pPr>
              <a:lnSpc>
                <a:spcPct val="115000"/>
              </a:lnSpc>
              <a:spcAft>
                <a:spcPts val="1000"/>
              </a:spcAft>
            </a:pPr>
            <a:r>
              <a:rPr lang="en-US" b="1" dirty="0">
                <a:solidFill>
                  <a:srgbClr val="FF0066"/>
                </a:solidFill>
                <a:latin typeface="Segoe UI"/>
                <a:ea typeface="Calibri"/>
                <a:cs typeface="Times New Roman"/>
              </a:rPr>
              <a:t>2. Acid base reactions in liquid ammonia</a:t>
            </a:r>
            <a:r>
              <a:rPr lang="en-US" dirty="0">
                <a:solidFill>
                  <a:srgbClr val="FF0066"/>
                </a:solidFill>
                <a:latin typeface="Segoe UI"/>
                <a:ea typeface="Calibri"/>
                <a:cs typeface="Times New Roman"/>
              </a:rPr>
              <a:t> </a:t>
            </a:r>
            <a:endParaRPr lang="en-US" sz="1600" dirty="0">
              <a:solidFill>
                <a:srgbClr val="FF0066"/>
              </a:solidFill>
              <a:ea typeface="Calibri"/>
              <a:cs typeface="Times New Roman"/>
            </a:endParaRPr>
          </a:p>
          <a:p>
            <a:pPr>
              <a:lnSpc>
                <a:spcPct val="115000"/>
              </a:lnSpc>
              <a:spcAft>
                <a:spcPts val="1000"/>
              </a:spcAft>
            </a:pPr>
            <a:r>
              <a:rPr lang="en-US" sz="1400" dirty="0" smtClean="0">
                <a:latin typeface="Segoe UI"/>
                <a:ea typeface="Calibri"/>
                <a:cs typeface="Times New Roman"/>
              </a:rPr>
              <a:t>	There </a:t>
            </a:r>
            <a:r>
              <a:rPr lang="en-US" sz="1400" dirty="0">
                <a:latin typeface="Segoe UI"/>
                <a:ea typeface="Calibri"/>
                <a:cs typeface="Times New Roman"/>
              </a:rPr>
              <a:t>is an interesting comparison between neutralization reaction in aqueous solution and in liquid ammonia solution. Hydrochloric acid gas dissolves in liquid ammonia giving NH</a:t>
            </a:r>
            <a:r>
              <a:rPr lang="en-US" sz="1400" baseline="-25000" dirty="0">
                <a:latin typeface="Segoe UI"/>
                <a:ea typeface="Calibri"/>
                <a:cs typeface="Times New Roman"/>
              </a:rPr>
              <a:t>4</a:t>
            </a:r>
            <a:r>
              <a:rPr lang="en-US" sz="1400" baseline="30000" dirty="0">
                <a:latin typeface="Segoe UI"/>
                <a:ea typeface="Calibri"/>
                <a:cs typeface="Times New Roman"/>
              </a:rPr>
              <a:t>+</a:t>
            </a:r>
            <a:r>
              <a:rPr lang="en-US" sz="1400" dirty="0">
                <a:latin typeface="Segoe UI"/>
                <a:ea typeface="Calibri"/>
                <a:cs typeface="Times New Roman"/>
              </a:rPr>
              <a:t>  ions </a:t>
            </a:r>
            <a:r>
              <a:rPr lang="en-US" sz="1400" dirty="0" err="1">
                <a:latin typeface="Segoe UI"/>
                <a:ea typeface="Calibri"/>
                <a:cs typeface="Times New Roman"/>
              </a:rPr>
              <a:t>Cl</a:t>
            </a:r>
            <a:r>
              <a:rPr lang="en-US" sz="1400" baseline="30000" dirty="0">
                <a:latin typeface="Segoe UI"/>
                <a:ea typeface="Calibri"/>
                <a:cs typeface="Times New Roman"/>
              </a:rPr>
              <a:t>-</a:t>
            </a:r>
            <a:r>
              <a:rPr lang="en-US" sz="1400" dirty="0">
                <a:latin typeface="Segoe UI"/>
                <a:ea typeface="Calibri"/>
                <a:cs typeface="Times New Roman"/>
              </a:rPr>
              <a:t> ions.</a:t>
            </a:r>
            <a:endParaRPr lang="en-US" sz="1400" dirty="0">
              <a:ea typeface="Calibri"/>
              <a:cs typeface="Times New Roman"/>
            </a:endParaRPr>
          </a:p>
        </p:txBody>
      </p:sp>
      <p:pic>
        <p:nvPicPr>
          <p:cNvPr id="5" name="Picture 4"/>
          <p:cNvPicPr/>
          <p:nvPr/>
        </p:nvPicPr>
        <p:blipFill>
          <a:blip r:embed="rId3"/>
          <a:stretch>
            <a:fillRect/>
          </a:stretch>
        </p:blipFill>
        <p:spPr>
          <a:xfrm>
            <a:off x="4800600" y="5410200"/>
            <a:ext cx="4343400" cy="1066800"/>
          </a:xfrm>
          <a:prstGeom prst="rect">
            <a:avLst/>
          </a:prstGeom>
        </p:spPr>
      </p:pic>
    </p:spTree>
    <p:extLst>
      <p:ext uri="{BB962C8B-B14F-4D97-AF65-F5344CB8AC3E}">
        <p14:creationId xmlns:p14="http://schemas.microsoft.com/office/powerpoint/2010/main" val="3866379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0"/>
            <a:ext cx="5181600" cy="1578894"/>
          </a:xfrm>
          <a:prstGeom prst="rect">
            <a:avLst/>
          </a:prstGeom>
        </p:spPr>
        <p:txBody>
          <a:bodyPr wrap="square">
            <a:spAutoFit/>
          </a:bodyPr>
          <a:lstStyle/>
          <a:p>
            <a:pPr indent="457200">
              <a:lnSpc>
                <a:spcPct val="115000"/>
              </a:lnSpc>
              <a:spcAft>
                <a:spcPts val="1000"/>
              </a:spcAft>
            </a:pPr>
            <a:r>
              <a:rPr lang="en-US" sz="1400" dirty="0">
                <a:solidFill>
                  <a:srgbClr val="00B0F0"/>
                </a:solidFill>
                <a:latin typeface="Segoe UI"/>
                <a:ea typeface="Calibri"/>
                <a:cs typeface="Times New Roman"/>
              </a:rPr>
              <a:t>In aqueous solution the process of neutralization of strong acid by strong base involves the combination of H</a:t>
            </a:r>
            <a:r>
              <a:rPr lang="en-US" sz="1400" baseline="-25000" dirty="0">
                <a:solidFill>
                  <a:srgbClr val="00B0F0"/>
                </a:solidFill>
                <a:latin typeface="Segoe UI"/>
                <a:ea typeface="Calibri"/>
                <a:cs typeface="Times New Roman"/>
              </a:rPr>
              <a:t>3</a:t>
            </a:r>
            <a:r>
              <a:rPr lang="en-US" sz="1400" dirty="0">
                <a:solidFill>
                  <a:srgbClr val="00B0F0"/>
                </a:solidFill>
                <a:latin typeface="Segoe UI"/>
                <a:ea typeface="Calibri"/>
                <a:cs typeface="Times New Roman"/>
              </a:rPr>
              <a:t>O</a:t>
            </a:r>
            <a:r>
              <a:rPr lang="en-US" sz="1400" baseline="30000" dirty="0">
                <a:solidFill>
                  <a:srgbClr val="00B0F0"/>
                </a:solidFill>
                <a:latin typeface="Segoe UI"/>
                <a:ea typeface="Calibri"/>
                <a:cs typeface="Times New Roman"/>
              </a:rPr>
              <a:t>+</a:t>
            </a:r>
            <a:r>
              <a:rPr lang="en-US" sz="1400" dirty="0">
                <a:solidFill>
                  <a:srgbClr val="00B0F0"/>
                </a:solidFill>
                <a:latin typeface="Segoe UI"/>
                <a:ea typeface="Calibri"/>
                <a:cs typeface="Times New Roman"/>
              </a:rPr>
              <a:t> and OH</a:t>
            </a:r>
            <a:r>
              <a:rPr lang="en-US" sz="1400" baseline="30000" dirty="0">
                <a:solidFill>
                  <a:srgbClr val="00B0F0"/>
                </a:solidFill>
                <a:latin typeface="Segoe UI"/>
                <a:ea typeface="Calibri"/>
                <a:cs typeface="Times New Roman"/>
              </a:rPr>
              <a:t>-</a:t>
            </a:r>
            <a:r>
              <a:rPr lang="en-US" sz="1400" dirty="0">
                <a:solidFill>
                  <a:srgbClr val="00B0F0"/>
                </a:solidFill>
                <a:latin typeface="Segoe UI"/>
                <a:ea typeface="Calibri"/>
                <a:cs typeface="Times New Roman"/>
              </a:rPr>
              <a:t> ions to form practically un-ionized H</a:t>
            </a:r>
            <a:r>
              <a:rPr lang="en-US" sz="1400" baseline="-25000" dirty="0">
                <a:solidFill>
                  <a:srgbClr val="00B0F0"/>
                </a:solidFill>
                <a:latin typeface="Segoe UI"/>
                <a:ea typeface="Calibri"/>
                <a:cs typeface="Times New Roman"/>
              </a:rPr>
              <a:t>2</a:t>
            </a:r>
            <a:r>
              <a:rPr lang="en-US" sz="1400" dirty="0">
                <a:solidFill>
                  <a:srgbClr val="00B0F0"/>
                </a:solidFill>
                <a:latin typeface="Segoe UI"/>
                <a:ea typeface="Calibri"/>
                <a:cs typeface="Times New Roman"/>
              </a:rPr>
              <a:t>O the anion of the acid and the cations of the base remaining unchanged. For instance, the neutralization of hydrochloric acid with potassium hydroxide may be represented as,</a:t>
            </a:r>
            <a:endParaRPr lang="en-US" sz="1400" dirty="0">
              <a:solidFill>
                <a:srgbClr val="00B0F0"/>
              </a:solidFill>
              <a:ea typeface="Calibri"/>
              <a:cs typeface="Times New Roman"/>
            </a:endParaRP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5029201" y="1524001"/>
            <a:ext cx="3733800" cy="1143000"/>
          </a:xfrm>
          <a:prstGeom prst="rect">
            <a:avLst/>
          </a:prstGeom>
        </p:spPr>
      </p:pic>
      <p:sp>
        <p:nvSpPr>
          <p:cNvPr id="4" name="Rectangle 3"/>
          <p:cNvSpPr/>
          <p:nvPr/>
        </p:nvSpPr>
        <p:spPr>
          <a:xfrm>
            <a:off x="304800" y="3505200"/>
            <a:ext cx="4572000" cy="1578894"/>
          </a:xfrm>
          <a:prstGeom prst="rect">
            <a:avLst/>
          </a:prstGeom>
        </p:spPr>
        <p:txBody>
          <a:bodyPr>
            <a:spAutoFit/>
          </a:bodyPr>
          <a:lstStyle/>
          <a:p>
            <a:pPr indent="457200">
              <a:lnSpc>
                <a:spcPct val="115000"/>
              </a:lnSpc>
              <a:spcAft>
                <a:spcPts val="1000"/>
              </a:spcAft>
            </a:pPr>
            <a:r>
              <a:rPr lang="en-US" sz="1400" dirty="0">
                <a:solidFill>
                  <a:srgbClr val="00B050"/>
                </a:solidFill>
                <a:latin typeface="Segoe UI"/>
                <a:ea typeface="Calibri"/>
                <a:cs typeface="Times New Roman"/>
              </a:rPr>
              <a:t>Similar thing Happens in the case of liquid ammonia solution. The process of </a:t>
            </a:r>
            <a:r>
              <a:rPr lang="en-US" sz="1400" dirty="0" err="1">
                <a:solidFill>
                  <a:srgbClr val="00B050"/>
                </a:solidFill>
                <a:latin typeface="Segoe UI"/>
                <a:ea typeface="Calibri"/>
                <a:cs typeface="Times New Roman"/>
              </a:rPr>
              <a:t>neutralisation</a:t>
            </a:r>
            <a:r>
              <a:rPr lang="en-US" sz="1400" dirty="0">
                <a:solidFill>
                  <a:srgbClr val="00B050"/>
                </a:solidFill>
                <a:latin typeface="Segoe UI"/>
                <a:ea typeface="Calibri"/>
                <a:cs typeface="Times New Roman"/>
              </a:rPr>
              <a:t> involves combination of NH</a:t>
            </a:r>
            <a:r>
              <a:rPr lang="en-US" sz="1400" baseline="-25000" dirty="0">
                <a:solidFill>
                  <a:srgbClr val="00B050"/>
                </a:solidFill>
                <a:latin typeface="Segoe UI"/>
                <a:ea typeface="Calibri"/>
                <a:cs typeface="Times New Roman"/>
              </a:rPr>
              <a:t>4</a:t>
            </a:r>
            <a:r>
              <a:rPr lang="en-US" sz="1400" baseline="30000" dirty="0">
                <a:solidFill>
                  <a:srgbClr val="00B050"/>
                </a:solidFill>
                <a:latin typeface="Segoe UI"/>
                <a:ea typeface="Calibri"/>
                <a:cs typeface="Times New Roman"/>
              </a:rPr>
              <a:t>+</a:t>
            </a:r>
            <a:r>
              <a:rPr lang="en-US" sz="1400" dirty="0">
                <a:solidFill>
                  <a:srgbClr val="00B050"/>
                </a:solidFill>
                <a:latin typeface="Segoe UI"/>
                <a:ea typeface="Calibri"/>
                <a:cs typeface="Times New Roman"/>
              </a:rPr>
              <a:t>  and NH</a:t>
            </a:r>
            <a:r>
              <a:rPr lang="en-US" sz="1400" baseline="-25000" dirty="0">
                <a:solidFill>
                  <a:srgbClr val="00B050"/>
                </a:solidFill>
                <a:latin typeface="Segoe UI"/>
                <a:ea typeface="Calibri"/>
                <a:cs typeface="Times New Roman"/>
              </a:rPr>
              <a:t>2</a:t>
            </a:r>
            <a:r>
              <a:rPr lang="en-US" sz="1400" baseline="30000" dirty="0">
                <a:solidFill>
                  <a:srgbClr val="00B050"/>
                </a:solidFill>
                <a:latin typeface="Segoe UI"/>
                <a:ea typeface="Calibri"/>
                <a:cs typeface="Times New Roman"/>
              </a:rPr>
              <a:t>-</a:t>
            </a:r>
            <a:r>
              <a:rPr lang="en-US" sz="1400" dirty="0">
                <a:solidFill>
                  <a:srgbClr val="00B050"/>
                </a:solidFill>
                <a:latin typeface="Segoe UI"/>
                <a:ea typeface="Calibri"/>
                <a:cs typeface="Times New Roman"/>
              </a:rPr>
              <a:t> ions to from un-ionized NH</a:t>
            </a:r>
            <a:r>
              <a:rPr lang="en-US" sz="1400" baseline="-25000" dirty="0">
                <a:solidFill>
                  <a:srgbClr val="00B050"/>
                </a:solidFill>
                <a:latin typeface="Segoe UI"/>
                <a:ea typeface="Calibri"/>
                <a:cs typeface="Times New Roman"/>
              </a:rPr>
              <a:t>3</a:t>
            </a:r>
            <a:r>
              <a:rPr lang="en-US" sz="1400" dirty="0">
                <a:solidFill>
                  <a:srgbClr val="00B050"/>
                </a:solidFill>
                <a:latin typeface="Segoe UI"/>
                <a:ea typeface="Calibri"/>
                <a:cs typeface="Times New Roman"/>
              </a:rPr>
              <a:t> for instance ,the neutralization of ammonium Chloride with potassium amide may be represented as,</a:t>
            </a:r>
            <a:endParaRPr lang="en-US" sz="1400" dirty="0">
              <a:solidFill>
                <a:srgbClr val="00B050"/>
              </a:solidFill>
              <a:ea typeface="Calibri"/>
              <a:cs typeface="Times New Roman"/>
            </a:endParaRPr>
          </a:p>
        </p:txBody>
      </p:sp>
      <p:pic>
        <p:nvPicPr>
          <p:cNvPr id="5" name="Picture 4" descr="C:\Users\ADMIN\Desktop\M.Sc. I ,Sem - II\Non Aquous solvent diagram\New folder\New Doc 2020-05-03 15.50.54\New Doc 2020-05-03 15.50.54_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9456" y="3200400"/>
            <a:ext cx="3701143" cy="1330416"/>
          </a:xfrm>
          <a:prstGeom prst="rect">
            <a:avLst/>
          </a:prstGeom>
          <a:noFill/>
          <a:ln>
            <a:noFill/>
          </a:ln>
        </p:spPr>
      </p:pic>
    </p:spTree>
    <p:extLst>
      <p:ext uri="{BB962C8B-B14F-4D97-AF65-F5344CB8AC3E}">
        <p14:creationId xmlns:p14="http://schemas.microsoft.com/office/powerpoint/2010/main" val="2597497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295400"/>
            <a:ext cx="8382000" cy="3326039"/>
          </a:xfrm>
          <a:prstGeom prst="rect">
            <a:avLst/>
          </a:prstGeom>
        </p:spPr>
        <p:txBody>
          <a:bodyPr wrap="square">
            <a:spAutoFit/>
          </a:bodyPr>
          <a:lstStyle/>
          <a:p>
            <a:pPr indent="457200">
              <a:lnSpc>
                <a:spcPct val="115000"/>
              </a:lnSpc>
              <a:spcAft>
                <a:spcPts val="1000"/>
              </a:spcAft>
            </a:pPr>
            <a:r>
              <a:rPr lang="en-US" sz="1600" dirty="0">
                <a:latin typeface="Segoe UI"/>
                <a:ea typeface="Calibri"/>
                <a:cs typeface="Times New Roman"/>
              </a:rPr>
              <a:t>Thus NH</a:t>
            </a:r>
            <a:r>
              <a:rPr lang="en-US" sz="1600" baseline="-25000" dirty="0">
                <a:latin typeface="Segoe UI"/>
                <a:ea typeface="Calibri"/>
                <a:cs typeface="Times New Roman"/>
              </a:rPr>
              <a:t>4</a:t>
            </a:r>
            <a:r>
              <a:rPr lang="en-US" sz="1600" dirty="0">
                <a:latin typeface="Segoe UI"/>
                <a:ea typeface="Calibri"/>
                <a:cs typeface="Times New Roman"/>
              </a:rPr>
              <a:t>Cl may be regarded as strong acid and  KNH</a:t>
            </a:r>
            <a:r>
              <a:rPr lang="en-US" sz="1600" baseline="-25000" dirty="0">
                <a:latin typeface="Segoe UI"/>
                <a:ea typeface="Calibri"/>
                <a:cs typeface="Times New Roman"/>
              </a:rPr>
              <a:t>2</a:t>
            </a:r>
            <a:r>
              <a:rPr lang="en-US" sz="1600" dirty="0">
                <a:latin typeface="Segoe UI"/>
                <a:ea typeface="Calibri"/>
                <a:cs typeface="Times New Roman"/>
              </a:rPr>
              <a:t>  as strong base in liquid ammonia solution. They are termed as </a:t>
            </a:r>
            <a:r>
              <a:rPr lang="en-US" sz="1600" dirty="0" err="1">
                <a:latin typeface="Segoe UI"/>
                <a:ea typeface="Calibri"/>
                <a:cs typeface="Times New Roman"/>
              </a:rPr>
              <a:t>ammono</a:t>
            </a:r>
            <a:r>
              <a:rPr lang="en-US" sz="1600" dirty="0">
                <a:latin typeface="Segoe UI"/>
                <a:ea typeface="Calibri"/>
                <a:cs typeface="Times New Roman"/>
              </a:rPr>
              <a:t> acid and </a:t>
            </a:r>
            <a:r>
              <a:rPr lang="en-US" sz="1600" dirty="0" err="1">
                <a:latin typeface="Segoe UI"/>
                <a:ea typeface="Calibri"/>
                <a:cs typeface="Times New Roman"/>
              </a:rPr>
              <a:t>ammono</a:t>
            </a:r>
            <a:r>
              <a:rPr lang="en-US" sz="1600" dirty="0">
                <a:latin typeface="Segoe UI"/>
                <a:ea typeface="Calibri"/>
                <a:cs typeface="Times New Roman"/>
              </a:rPr>
              <a:t> bases, respectively. Some typical reactions of </a:t>
            </a:r>
            <a:r>
              <a:rPr lang="en-US" sz="1600" dirty="0" err="1">
                <a:latin typeface="Segoe UI"/>
                <a:ea typeface="Calibri"/>
                <a:cs typeface="Times New Roman"/>
              </a:rPr>
              <a:t>ammono</a:t>
            </a:r>
            <a:r>
              <a:rPr lang="en-US" sz="1600" dirty="0">
                <a:latin typeface="Segoe UI"/>
                <a:ea typeface="Calibri"/>
                <a:cs typeface="Times New Roman"/>
              </a:rPr>
              <a:t> acids and bases are given below.</a:t>
            </a:r>
            <a:endParaRPr lang="en-US" sz="1600" dirty="0">
              <a:ea typeface="Calibri"/>
              <a:cs typeface="Times New Roman"/>
            </a:endParaRPr>
          </a:p>
          <a:p>
            <a:pPr>
              <a:lnSpc>
                <a:spcPct val="115000"/>
              </a:lnSpc>
              <a:spcAft>
                <a:spcPts val="1000"/>
              </a:spcAft>
            </a:pPr>
            <a:r>
              <a:rPr lang="en-US" sz="1600" b="1" dirty="0">
                <a:solidFill>
                  <a:srgbClr val="FF0000"/>
                </a:solidFill>
                <a:latin typeface="Segoe UI"/>
                <a:ea typeface="Calibri"/>
                <a:cs typeface="Times New Roman"/>
              </a:rPr>
              <a:t>a</a:t>
            </a:r>
            <a:r>
              <a:rPr lang="en-US" sz="1600" b="1" dirty="0" smtClean="0">
                <a:solidFill>
                  <a:srgbClr val="FF0000"/>
                </a:solidFill>
                <a:latin typeface="Segoe UI"/>
                <a:ea typeface="Calibri"/>
                <a:cs typeface="Times New Roman"/>
              </a:rPr>
              <a:t>. Reactions </a:t>
            </a:r>
            <a:r>
              <a:rPr lang="en-US" sz="1600" b="1" dirty="0">
                <a:solidFill>
                  <a:srgbClr val="FF0000"/>
                </a:solidFill>
                <a:latin typeface="Segoe UI"/>
                <a:ea typeface="Calibri"/>
                <a:cs typeface="Times New Roman"/>
              </a:rPr>
              <a:t>of amino acids</a:t>
            </a:r>
            <a:r>
              <a:rPr lang="en-US" sz="1600" dirty="0">
                <a:solidFill>
                  <a:srgbClr val="FF0000"/>
                </a:solidFill>
                <a:latin typeface="Segoe UI"/>
                <a:ea typeface="Calibri"/>
                <a:cs typeface="Times New Roman"/>
              </a:rPr>
              <a:t> </a:t>
            </a:r>
            <a:endParaRPr lang="en-US" sz="1600" dirty="0">
              <a:solidFill>
                <a:srgbClr val="FF0000"/>
              </a:solidFill>
              <a:ea typeface="Calibri"/>
              <a:cs typeface="Times New Roman"/>
            </a:endParaRPr>
          </a:p>
          <a:p>
            <a:pPr indent="457200">
              <a:lnSpc>
                <a:spcPct val="115000"/>
              </a:lnSpc>
              <a:spcAft>
                <a:spcPts val="1000"/>
              </a:spcAft>
            </a:pPr>
            <a:r>
              <a:rPr lang="en-US" sz="1600" dirty="0" err="1">
                <a:latin typeface="Segoe UI"/>
                <a:ea typeface="Calibri"/>
                <a:cs typeface="Times New Roman"/>
              </a:rPr>
              <a:t>Ammino</a:t>
            </a:r>
            <a:r>
              <a:rPr lang="en-US" sz="1600" dirty="0">
                <a:latin typeface="Segoe UI"/>
                <a:ea typeface="Calibri"/>
                <a:cs typeface="Times New Roman"/>
              </a:rPr>
              <a:t> acids is a substance which in liquid ammonia furnishes NH</a:t>
            </a:r>
            <a:r>
              <a:rPr lang="en-US" sz="1600" baseline="-25000" dirty="0">
                <a:latin typeface="Segoe UI"/>
                <a:ea typeface="Calibri"/>
                <a:cs typeface="Times New Roman"/>
              </a:rPr>
              <a:t>4</a:t>
            </a:r>
            <a:r>
              <a:rPr lang="en-US" sz="1600" baseline="30000" dirty="0">
                <a:latin typeface="Segoe UI"/>
                <a:ea typeface="Calibri"/>
                <a:cs typeface="Times New Roman"/>
              </a:rPr>
              <a:t>+</a:t>
            </a:r>
            <a:r>
              <a:rPr lang="en-US" sz="1600" dirty="0">
                <a:latin typeface="Segoe UI"/>
                <a:ea typeface="Calibri"/>
                <a:cs typeface="Times New Roman"/>
              </a:rPr>
              <a:t> ion the following reactions show their </a:t>
            </a:r>
            <a:r>
              <a:rPr lang="en-US" sz="1600" dirty="0" err="1">
                <a:latin typeface="Segoe UI"/>
                <a:ea typeface="Calibri"/>
                <a:cs typeface="Times New Roman"/>
              </a:rPr>
              <a:t>behaviour</a:t>
            </a:r>
            <a:r>
              <a:rPr lang="en-US" sz="1600" dirty="0">
                <a:latin typeface="Segoe UI"/>
                <a:ea typeface="Calibri"/>
                <a:cs typeface="Times New Roman"/>
              </a:rPr>
              <a:t> to be similar to that of aqua </a:t>
            </a:r>
            <a:r>
              <a:rPr lang="en-US" sz="1600" dirty="0" smtClean="0">
                <a:latin typeface="Segoe UI"/>
                <a:ea typeface="Calibri"/>
                <a:cs typeface="Times New Roman"/>
              </a:rPr>
              <a:t>acid</a:t>
            </a:r>
            <a:endParaRPr lang="en-US" sz="1600" dirty="0" smtClean="0">
              <a:ea typeface="Calibri"/>
              <a:cs typeface="Times New Roman"/>
            </a:endParaRPr>
          </a:p>
          <a:p>
            <a:pPr indent="457200">
              <a:lnSpc>
                <a:spcPct val="115000"/>
              </a:lnSpc>
              <a:spcAft>
                <a:spcPts val="1000"/>
              </a:spcAft>
            </a:pPr>
            <a:r>
              <a:rPr lang="en-US" sz="1600" b="1" i="1" dirty="0" smtClean="0">
                <a:solidFill>
                  <a:srgbClr val="00B0F0"/>
                </a:solidFill>
                <a:latin typeface="Segoe UI"/>
                <a:ea typeface="Calibri"/>
                <a:cs typeface="Times New Roman"/>
              </a:rPr>
              <a:t>1.Neutralization</a:t>
            </a:r>
            <a:r>
              <a:rPr lang="en-US" sz="1600" b="1" i="1" dirty="0">
                <a:latin typeface="Segoe UI"/>
                <a:ea typeface="Calibri"/>
                <a:cs typeface="Times New Roman"/>
              </a:rPr>
              <a:t>:</a:t>
            </a:r>
            <a:r>
              <a:rPr lang="en-US" sz="1600" dirty="0">
                <a:latin typeface="Segoe UI"/>
                <a:ea typeface="Calibri"/>
                <a:cs typeface="Times New Roman"/>
              </a:rPr>
              <a:t> This has already been discussed above </a:t>
            </a:r>
            <a:endParaRPr lang="en-US" sz="1600" dirty="0">
              <a:ea typeface="Calibri"/>
              <a:cs typeface="Times New Roman"/>
            </a:endParaRPr>
          </a:p>
          <a:p>
            <a:r>
              <a:rPr lang="en-US" sz="1600" b="1" i="1" dirty="0">
                <a:solidFill>
                  <a:srgbClr val="00B0F0"/>
                </a:solidFill>
                <a:latin typeface="Segoe UI"/>
                <a:ea typeface="Calibri"/>
              </a:rPr>
              <a:t>2.Replacement</a:t>
            </a:r>
            <a:r>
              <a:rPr lang="en-US" sz="1600" dirty="0">
                <a:latin typeface="Segoe UI"/>
                <a:ea typeface="Calibri"/>
              </a:rPr>
              <a:t> of </a:t>
            </a:r>
            <a:r>
              <a:rPr lang="en-US" sz="1600" dirty="0" err="1">
                <a:latin typeface="Segoe UI"/>
                <a:ea typeface="Calibri"/>
              </a:rPr>
              <a:t>Proyon</a:t>
            </a:r>
            <a:r>
              <a:rPr lang="en-US" sz="1600" dirty="0">
                <a:latin typeface="Segoe UI"/>
                <a:ea typeface="Calibri"/>
              </a:rPr>
              <a:t> by reactive metals. Acids give out hydrogen with metals in aqueous solutions. likewise the solutions of ammonium salts in liquid ammonia react with alkali and other metals to give hydrogen.</a:t>
            </a:r>
            <a:endParaRPr lang="en-US" sz="1600" dirty="0"/>
          </a:p>
        </p:txBody>
      </p:sp>
      <p:pic>
        <p:nvPicPr>
          <p:cNvPr id="3" name="Picture 2"/>
          <p:cNvPicPr/>
          <p:nvPr/>
        </p:nvPicPr>
        <p:blipFill>
          <a:blip r:embed="rId2"/>
          <a:stretch>
            <a:fillRect/>
          </a:stretch>
        </p:blipFill>
        <p:spPr>
          <a:xfrm>
            <a:off x="838200" y="4495800"/>
            <a:ext cx="6096000" cy="1524000"/>
          </a:xfrm>
          <a:prstGeom prst="rect">
            <a:avLst/>
          </a:prstGeom>
        </p:spPr>
      </p:pic>
      <p:sp>
        <p:nvSpPr>
          <p:cNvPr id="4" name="Rectangle 3"/>
          <p:cNvSpPr/>
          <p:nvPr/>
        </p:nvSpPr>
        <p:spPr>
          <a:xfrm>
            <a:off x="533400" y="6019800"/>
            <a:ext cx="8229600" cy="729430"/>
          </a:xfrm>
          <a:prstGeom prst="rect">
            <a:avLst/>
          </a:prstGeom>
        </p:spPr>
        <p:txBody>
          <a:bodyPr wrap="square">
            <a:spAutoFit/>
          </a:bodyPr>
          <a:lstStyle/>
          <a:p>
            <a:pPr indent="457200">
              <a:lnSpc>
                <a:spcPct val="115000"/>
              </a:lnSpc>
              <a:spcAft>
                <a:spcPts val="1000"/>
              </a:spcAft>
            </a:pPr>
            <a:r>
              <a:rPr lang="en-US" dirty="0">
                <a:latin typeface="Segoe UI"/>
                <a:ea typeface="Calibri"/>
                <a:cs typeface="Times New Roman"/>
              </a:rPr>
              <a:t> Ammonium salt </a:t>
            </a:r>
            <a:r>
              <a:rPr lang="en-US" dirty="0" err="1">
                <a:latin typeface="Segoe UI"/>
                <a:ea typeface="Calibri"/>
                <a:cs typeface="Times New Roman"/>
              </a:rPr>
              <a:t>decolourises</a:t>
            </a:r>
            <a:r>
              <a:rPr lang="en-US" dirty="0">
                <a:latin typeface="Segoe UI"/>
                <a:ea typeface="Calibri"/>
                <a:cs typeface="Times New Roman"/>
              </a:rPr>
              <a:t> blue solutions of alkali metals in liquid ammonia.</a:t>
            </a:r>
            <a:endParaRPr lang="en-US" sz="1600" dirty="0">
              <a:ea typeface="Calibri"/>
              <a:cs typeface="Times New Roman"/>
            </a:endParaRPr>
          </a:p>
        </p:txBody>
      </p:sp>
    </p:spTree>
    <p:extLst>
      <p:ext uri="{BB962C8B-B14F-4D97-AF65-F5344CB8AC3E}">
        <p14:creationId xmlns:p14="http://schemas.microsoft.com/office/powerpoint/2010/main" val="822477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447800"/>
            <a:ext cx="8686800" cy="1323439"/>
          </a:xfrm>
          <a:prstGeom prst="rect">
            <a:avLst/>
          </a:prstGeom>
        </p:spPr>
        <p:txBody>
          <a:bodyPr wrap="square">
            <a:spAutoFit/>
          </a:bodyPr>
          <a:lstStyle/>
          <a:p>
            <a:r>
              <a:rPr lang="en-US" sz="1600" b="1" i="1" dirty="0">
                <a:solidFill>
                  <a:srgbClr val="00B0F0"/>
                </a:solidFill>
                <a:latin typeface="Segoe UI"/>
                <a:ea typeface="Calibri"/>
              </a:rPr>
              <a:t>3.Protolysis</a:t>
            </a:r>
            <a:r>
              <a:rPr lang="en-US" sz="1600" b="1" i="1" dirty="0" smtClean="0">
                <a:solidFill>
                  <a:srgbClr val="00B0F0"/>
                </a:solidFill>
                <a:latin typeface="Segoe UI"/>
                <a:ea typeface="Calibri"/>
              </a:rPr>
              <a:t>:</a:t>
            </a:r>
          </a:p>
          <a:p>
            <a:r>
              <a:rPr lang="en-US" sz="1600" b="1" i="1" dirty="0">
                <a:latin typeface="Segoe UI"/>
                <a:ea typeface="Calibri"/>
              </a:rPr>
              <a:t>	</a:t>
            </a:r>
            <a:r>
              <a:rPr lang="en-US" sz="1600" dirty="0" smtClean="0">
                <a:latin typeface="Segoe UI"/>
                <a:ea typeface="Calibri"/>
              </a:rPr>
              <a:t> </a:t>
            </a:r>
            <a:r>
              <a:rPr lang="en-US" sz="1600" dirty="0">
                <a:latin typeface="Segoe UI"/>
                <a:ea typeface="Calibri"/>
              </a:rPr>
              <a:t>Certain compounds like urea, </a:t>
            </a:r>
            <a:r>
              <a:rPr lang="en-US" sz="1600" dirty="0" err="1">
                <a:latin typeface="Segoe UI"/>
                <a:ea typeface="Calibri"/>
              </a:rPr>
              <a:t>acetamide</a:t>
            </a:r>
            <a:r>
              <a:rPr lang="en-US" sz="1600" dirty="0">
                <a:latin typeface="Segoe UI"/>
                <a:ea typeface="Calibri"/>
              </a:rPr>
              <a:t>, </a:t>
            </a:r>
            <a:r>
              <a:rPr lang="en-US" sz="1600" dirty="0" err="1">
                <a:latin typeface="Segoe UI"/>
                <a:ea typeface="Calibri"/>
              </a:rPr>
              <a:t>sulphamide</a:t>
            </a:r>
            <a:r>
              <a:rPr lang="en-US" sz="1600" dirty="0">
                <a:latin typeface="Segoe UI"/>
                <a:ea typeface="Calibri"/>
              </a:rPr>
              <a:t>, etc., which are incapable of donating protons to water, can readily undergo </a:t>
            </a:r>
            <a:r>
              <a:rPr lang="en-US" sz="1600" dirty="0" err="1">
                <a:latin typeface="Segoe UI"/>
                <a:ea typeface="Calibri"/>
              </a:rPr>
              <a:t>protolysis</a:t>
            </a:r>
            <a:r>
              <a:rPr lang="en-US" sz="1600" dirty="0">
                <a:latin typeface="Segoe UI"/>
                <a:ea typeface="Calibri"/>
              </a:rPr>
              <a:t> in liquid ammonia, i.e., they can donate protons to NH</a:t>
            </a:r>
            <a:r>
              <a:rPr lang="en-US" sz="1600" baseline="-25000" dirty="0">
                <a:latin typeface="Segoe UI"/>
                <a:ea typeface="Calibri"/>
              </a:rPr>
              <a:t>3</a:t>
            </a:r>
            <a:r>
              <a:rPr lang="en-US" sz="1600" dirty="0">
                <a:latin typeface="Segoe UI"/>
                <a:ea typeface="Calibri"/>
              </a:rPr>
              <a:t> in liquid ammonia. Hence organic amides acts as acids in liquid ammonia. as illustrated by the following reactions:</a:t>
            </a:r>
            <a:endParaRPr lang="en-US" sz="1600" dirty="0"/>
          </a:p>
        </p:txBody>
      </p:sp>
      <p:pic>
        <p:nvPicPr>
          <p:cNvPr id="3" name="Picture 2"/>
          <p:cNvPicPr/>
          <p:nvPr/>
        </p:nvPicPr>
        <p:blipFill>
          <a:blip r:embed="rId2"/>
          <a:stretch>
            <a:fillRect/>
          </a:stretch>
        </p:blipFill>
        <p:spPr>
          <a:xfrm>
            <a:off x="936171" y="2771239"/>
            <a:ext cx="5943600" cy="1784350"/>
          </a:xfrm>
          <a:prstGeom prst="rect">
            <a:avLst/>
          </a:prstGeom>
        </p:spPr>
      </p:pic>
      <p:sp>
        <p:nvSpPr>
          <p:cNvPr id="4" name="Rectangle 3"/>
          <p:cNvSpPr/>
          <p:nvPr/>
        </p:nvSpPr>
        <p:spPr>
          <a:xfrm>
            <a:off x="495300" y="4419600"/>
            <a:ext cx="8153400" cy="640368"/>
          </a:xfrm>
          <a:prstGeom prst="rect">
            <a:avLst/>
          </a:prstGeom>
        </p:spPr>
        <p:txBody>
          <a:bodyPr wrap="square">
            <a:spAutoFit/>
          </a:bodyPr>
          <a:lstStyle/>
          <a:p>
            <a:pPr>
              <a:lnSpc>
                <a:spcPct val="115000"/>
              </a:lnSpc>
              <a:spcAft>
                <a:spcPts val="1000"/>
              </a:spcAft>
            </a:pPr>
            <a:r>
              <a:rPr lang="en-US" sz="1600" dirty="0">
                <a:latin typeface="Segoe UI"/>
                <a:ea typeface="Calibri"/>
                <a:cs typeface="Times New Roman"/>
              </a:rPr>
              <a:t>However, it acts as monobasic acid in aqueous solution. This is because NH</a:t>
            </a:r>
            <a:r>
              <a:rPr lang="en-US" sz="1600" baseline="-25000" dirty="0">
                <a:latin typeface="Segoe UI"/>
                <a:ea typeface="Calibri"/>
                <a:cs typeface="Times New Roman"/>
              </a:rPr>
              <a:t>2</a:t>
            </a:r>
            <a:r>
              <a:rPr lang="en-US" sz="1600" dirty="0">
                <a:latin typeface="Segoe UI"/>
                <a:ea typeface="Calibri"/>
                <a:cs typeface="Times New Roman"/>
              </a:rPr>
              <a:t> group cannot donate a  Proton to water.</a:t>
            </a:r>
            <a:endParaRPr lang="en-US" sz="1600" dirty="0">
              <a:ea typeface="Calibri"/>
              <a:cs typeface="Times New Roman"/>
            </a:endParaRPr>
          </a:p>
        </p:txBody>
      </p:sp>
      <p:pic>
        <p:nvPicPr>
          <p:cNvPr id="5" name="Picture 4"/>
          <p:cNvPicPr/>
          <p:nvPr/>
        </p:nvPicPr>
        <p:blipFill>
          <a:blip r:embed="rId3"/>
          <a:stretch>
            <a:fillRect/>
          </a:stretch>
        </p:blipFill>
        <p:spPr>
          <a:xfrm>
            <a:off x="2057400" y="5120021"/>
            <a:ext cx="5943600" cy="947420"/>
          </a:xfrm>
          <a:prstGeom prst="rect">
            <a:avLst/>
          </a:prstGeom>
        </p:spPr>
      </p:pic>
    </p:spTree>
    <p:extLst>
      <p:ext uri="{BB962C8B-B14F-4D97-AF65-F5344CB8AC3E}">
        <p14:creationId xmlns:p14="http://schemas.microsoft.com/office/powerpoint/2010/main" val="1092269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6" y="1364686"/>
            <a:ext cx="4865914" cy="1494768"/>
          </a:xfrm>
          <a:prstGeom prst="rect">
            <a:avLst/>
          </a:prstGeom>
        </p:spPr>
        <p:txBody>
          <a:bodyPr wrap="square">
            <a:spAutoFit/>
          </a:bodyPr>
          <a:lstStyle/>
          <a:p>
            <a:pPr>
              <a:lnSpc>
                <a:spcPct val="115000"/>
              </a:lnSpc>
              <a:spcAft>
                <a:spcPts val="1000"/>
              </a:spcAft>
            </a:pPr>
            <a:r>
              <a:rPr lang="en-US" sz="1600" b="1" dirty="0" err="1">
                <a:solidFill>
                  <a:srgbClr val="FF0000"/>
                </a:solidFill>
                <a:latin typeface="Segoe UI"/>
                <a:ea typeface="Calibri"/>
                <a:cs typeface="Times New Roman"/>
              </a:rPr>
              <a:t>b.Reactions</a:t>
            </a:r>
            <a:r>
              <a:rPr lang="en-US" sz="1600" b="1" dirty="0">
                <a:solidFill>
                  <a:srgbClr val="FF0000"/>
                </a:solidFill>
                <a:latin typeface="Segoe UI"/>
                <a:ea typeface="Calibri"/>
                <a:cs typeface="Times New Roman"/>
              </a:rPr>
              <a:t> of </a:t>
            </a:r>
            <a:r>
              <a:rPr lang="en-US" sz="1600" b="1" dirty="0" err="1">
                <a:solidFill>
                  <a:srgbClr val="FF0000"/>
                </a:solidFill>
                <a:latin typeface="Segoe UI"/>
                <a:ea typeface="Calibri"/>
                <a:cs typeface="Times New Roman"/>
              </a:rPr>
              <a:t>ammono</a:t>
            </a:r>
            <a:r>
              <a:rPr lang="en-US" sz="1600" b="1" dirty="0">
                <a:solidFill>
                  <a:srgbClr val="FF0000"/>
                </a:solidFill>
                <a:latin typeface="Segoe UI"/>
                <a:ea typeface="Calibri"/>
                <a:cs typeface="Times New Roman"/>
              </a:rPr>
              <a:t> </a:t>
            </a:r>
            <a:r>
              <a:rPr lang="en-US" sz="1600" b="1" dirty="0" smtClean="0">
                <a:solidFill>
                  <a:srgbClr val="FF0000"/>
                </a:solidFill>
                <a:latin typeface="Segoe UI"/>
                <a:ea typeface="Calibri"/>
                <a:cs typeface="Times New Roman"/>
              </a:rPr>
              <a:t>bases :</a:t>
            </a:r>
            <a:endParaRPr lang="en-US" sz="1600" dirty="0">
              <a:solidFill>
                <a:srgbClr val="FF0000"/>
              </a:solidFill>
              <a:ea typeface="Calibri"/>
              <a:cs typeface="Times New Roman"/>
            </a:endParaRPr>
          </a:p>
          <a:p>
            <a:pPr>
              <a:lnSpc>
                <a:spcPct val="115000"/>
              </a:lnSpc>
              <a:spcAft>
                <a:spcPts val="1000"/>
              </a:spcAft>
            </a:pPr>
            <a:r>
              <a:rPr lang="en-US" sz="1400" dirty="0">
                <a:latin typeface="Segoe UI"/>
                <a:ea typeface="Calibri"/>
                <a:cs typeface="Times New Roman"/>
              </a:rPr>
              <a:t> </a:t>
            </a:r>
            <a:r>
              <a:rPr lang="en-US" sz="1400" dirty="0" smtClean="0">
                <a:latin typeface="Segoe UI"/>
                <a:ea typeface="Calibri"/>
                <a:cs typeface="Times New Roman"/>
              </a:rPr>
              <a:t>	</a:t>
            </a:r>
            <a:r>
              <a:rPr lang="en-US" sz="1400" dirty="0" err="1" smtClean="0">
                <a:solidFill>
                  <a:srgbClr val="00B0F0"/>
                </a:solidFill>
                <a:latin typeface="Segoe UI"/>
                <a:ea typeface="Calibri"/>
                <a:cs typeface="Times New Roman"/>
              </a:rPr>
              <a:t>Ammono</a:t>
            </a:r>
            <a:r>
              <a:rPr lang="en-US" sz="1400" dirty="0" smtClean="0">
                <a:solidFill>
                  <a:srgbClr val="00B0F0"/>
                </a:solidFill>
                <a:latin typeface="Segoe UI"/>
                <a:ea typeface="Calibri"/>
                <a:cs typeface="Times New Roman"/>
              </a:rPr>
              <a:t> </a:t>
            </a:r>
            <a:r>
              <a:rPr lang="en-US" sz="1400" dirty="0">
                <a:solidFill>
                  <a:srgbClr val="00B0F0"/>
                </a:solidFill>
                <a:latin typeface="Segoe UI"/>
                <a:ea typeface="Calibri"/>
                <a:cs typeface="Times New Roman"/>
              </a:rPr>
              <a:t>basis is a substance which in liquid ammonia uses furnishes NH</a:t>
            </a:r>
            <a:r>
              <a:rPr lang="en-US" sz="1400" baseline="-25000" dirty="0">
                <a:solidFill>
                  <a:srgbClr val="00B0F0"/>
                </a:solidFill>
                <a:latin typeface="Segoe UI"/>
                <a:ea typeface="Calibri"/>
                <a:cs typeface="Times New Roman"/>
              </a:rPr>
              <a:t>2</a:t>
            </a:r>
            <a:r>
              <a:rPr lang="en-US" sz="1400" dirty="0">
                <a:solidFill>
                  <a:srgbClr val="00B0F0"/>
                </a:solidFill>
                <a:latin typeface="Segoe UI"/>
                <a:ea typeface="Calibri"/>
                <a:cs typeface="Times New Roman"/>
              </a:rPr>
              <a:t> ion. Consequently, amides (-NH</a:t>
            </a:r>
            <a:r>
              <a:rPr lang="en-US" sz="1400" baseline="-25000" dirty="0">
                <a:solidFill>
                  <a:srgbClr val="00B0F0"/>
                </a:solidFill>
                <a:latin typeface="Segoe UI"/>
                <a:ea typeface="Calibri"/>
                <a:cs typeface="Times New Roman"/>
              </a:rPr>
              <a:t>2</a:t>
            </a:r>
            <a:r>
              <a:rPr lang="en-US" sz="1400" dirty="0">
                <a:solidFill>
                  <a:srgbClr val="00B0F0"/>
                </a:solidFill>
                <a:latin typeface="Segoe UI"/>
                <a:ea typeface="Calibri"/>
                <a:cs typeface="Times New Roman"/>
              </a:rPr>
              <a:t>), imides =NH and nitrides (≡N) behave as bases in liquid ammonia, as shown below</a:t>
            </a:r>
            <a:r>
              <a:rPr lang="en-US" sz="1400" dirty="0">
                <a:latin typeface="Segoe UI"/>
                <a:ea typeface="Calibri"/>
                <a:cs typeface="Times New Roman"/>
              </a:rPr>
              <a:t>:</a:t>
            </a:r>
            <a:endParaRPr lang="en-US" sz="1400" dirty="0">
              <a:ea typeface="Calibri"/>
              <a:cs typeface="Times New Roman"/>
            </a:endParaRPr>
          </a:p>
        </p:txBody>
      </p:sp>
      <p:pic>
        <p:nvPicPr>
          <p:cNvPr id="3" name="Picture 2"/>
          <p:cNvPicPr/>
          <p:nvPr/>
        </p:nvPicPr>
        <p:blipFill>
          <a:blip r:embed="rId2"/>
          <a:stretch>
            <a:fillRect/>
          </a:stretch>
        </p:blipFill>
        <p:spPr>
          <a:xfrm>
            <a:off x="4953000" y="1690753"/>
            <a:ext cx="3961583" cy="1256320"/>
          </a:xfrm>
          <a:prstGeom prst="rect">
            <a:avLst/>
          </a:prstGeom>
        </p:spPr>
      </p:pic>
      <p:sp>
        <p:nvSpPr>
          <p:cNvPr id="4" name="Rectangle 3"/>
          <p:cNvSpPr/>
          <p:nvPr/>
        </p:nvSpPr>
        <p:spPr>
          <a:xfrm>
            <a:off x="104775" y="2947073"/>
            <a:ext cx="5686425" cy="1459374"/>
          </a:xfrm>
          <a:prstGeom prst="rect">
            <a:avLst/>
          </a:prstGeom>
        </p:spPr>
        <p:txBody>
          <a:bodyPr wrap="square">
            <a:spAutoFit/>
          </a:bodyPr>
          <a:lstStyle/>
          <a:p>
            <a:pPr indent="457200">
              <a:lnSpc>
                <a:spcPct val="115000"/>
              </a:lnSpc>
              <a:spcAft>
                <a:spcPts val="1000"/>
              </a:spcAft>
            </a:pPr>
            <a:r>
              <a:rPr lang="en-US" sz="1400" dirty="0">
                <a:solidFill>
                  <a:srgbClr val="92D050"/>
                </a:solidFill>
                <a:latin typeface="Segoe UI"/>
                <a:ea typeface="Calibri"/>
                <a:cs typeface="Times New Roman"/>
              </a:rPr>
              <a:t>Since in all the above reactions, the NH</a:t>
            </a:r>
            <a:r>
              <a:rPr lang="en-US" sz="1400" baseline="-25000" dirty="0">
                <a:solidFill>
                  <a:srgbClr val="92D050"/>
                </a:solidFill>
                <a:latin typeface="Segoe UI"/>
                <a:ea typeface="Calibri"/>
                <a:cs typeface="Times New Roman"/>
              </a:rPr>
              <a:t>2</a:t>
            </a:r>
            <a:r>
              <a:rPr lang="en-US" sz="1400" baseline="30000" dirty="0">
                <a:solidFill>
                  <a:srgbClr val="92D050"/>
                </a:solidFill>
                <a:latin typeface="Segoe UI"/>
                <a:ea typeface="Calibri"/>
                <a:cs typeface="Times New Roman"/>
              </a:rPr>
              <a:t>-</a:t>
            </a:r>
            <a:r>
              <a:rPr lang="en-US" sz="1400" dirty="0">
                <a:solidFill>
                  <a:srgbClr val="92D050"/>
                </a:solidFill>
                <a:latin typeface="Segoe UI"/>
                <a:ea typeface="Calibri"/>
                <a:cs typeface="Times New Roman"/>
              </a:rPr>
              <a:t> is released, the amide, imide and nitride all behave as </a:t>
            </a:r>
            <a:r>
              <a:rPr lang="en-US" sz="1400" dirty="0" err="1">
                <a:solidFill>
                  <a:srgbClr val="92D050"/>
                </a:solidFill>
                <a:latin typeface="Segoe UI"/>
                <a:ea typeface="Calibri"/>
                <a:cs typeface="Times New Roman"/>
              </a:rPr>
              <a:t>ammono</a:t>
            </a:r>
            <a:r>
              <a:rPr lang="en-US" sz="1400" dirty="0">
                <a:solidFill>
                  <a:srgbClr val="92D050"/>
                </a:solidFill>
                <a:latin typeface="Segoe UI"/>
                <a:ea typeface="Calibri"/>
                <a:cs typeface="Times New Roman"/>
              </a:rPr>
              <a:t> basis.</a:t>
            </a:r>
            <a:endParaRPr lang="en-US" sz="1400" dirty="0">
              <a:solidFill>
                <a:srgbClr val="92D050"/>
              </a:solidFill>
              <a:ea typeface="Calibri"/>
              <a:cs typeface="Times New Roman"/>
            </a:endParaRPr>
          </a:p>
          <a:p>
            <a:pPr indent="457200">
              <a:lnSpc>
                <a:spcPct val="115000"/>
              </a:lnSpc>
              <a:spcAft>
                <a:spcPts val="1000"/>
              </a:spcAft>
            </a:pPr>
            <a:r>
              <a:rPr lang="en-US" sz="1400" dirty="0">
                <a:solidFill>
                  <a:srgbClr val="92D050"/>
                </a:solidFill>
                <a:latin typeface="Segoe UI"/>
                <a:ea typeface="Calibri"/>
                <a:cs typeface="Times New Roman"/>
              </a:rPr>
              <a:t> Several species that are considered as strong bases in water, behave as weak bases in liquid ammonia. Extremely strong bases such as H</a:t>
            </a:r>
            <a:r>
              <a:rPr lang="en-US" sz="1400" baseline="30000" dirty="0">
                <a:solidFill>
                  <a:srgbClr val="92D050"/>
                </a:solidFill>
                <a:latin typeface="Segoe UI"/>
                <a:ea typeface="Calibri"/>
                <a:cs typeface="Times New Roman"/>
              </a:rPr>
              <a:t>-</a:t>
            </a:r>
            <a:r>
              <a:rPr lang="en-US" sz="1400" dirty="0">
                <a:solidFill>
                  <a:srgbClr val="92D050"/>
                </a:solidFill>
                <a:latin typeface="Segoe UI"/>
                <a:ea typeface="Calibri"/>
                <a:cs typeface="Times New Roman"/>
              </a:rPr>
              <a:t> and O</a:t>
            </a:r>
            <a:r>
              <a:rPr lang="en-US" sz="1400" baseline="30000" dirty="0">
                <a:solidFill>
                  <a:srgbClr val="92D050"/>
                </a:solidFill>
                <a:latin typeface="Segoe UI"/>
                <a:ea typeface="Calibri"/>
                <a:cs typeface="Times New Roman"/>
              </a:rPr>
              <a:t>2-</a:t>
            </a:r>
            <a:r>
              <a:rPr lang="en-US" sz="1400" dirty="0">
                <a:solidFill>
                  <a:srgbClr val="92D050"/>
                </a:solidFill>
                <a:latin typeface="Segoe UI"/>
                <a:ea typeface="Calibri"/>
                <a:cs typeface="Times New Roman"/>
              </a:rPr>
              <a:t> are </a:t>
            </a:r>
            <a:r>
              <a:rPr lang="en-US" sz="1400" dirty="0" err="1">
                <a:solidFill>
                  <a:srgbClr val="92D050"/>
                </a:solidFill>
                <a:latin typeface="Segoe UI"/>
                <a:ea typeface="Calibri"/>
                <a:cs typeface="Times New Roman"/>
              </a:rPr>
              <a:t>lavelled</a:t>
            </a:r>
            <a:r>
              <a:rPr lang="en-US" sz="1400" dirty="0">
                <a:solidFill>
                  <a:srgbClr val="92D050"/>
                </a:solidFill>
                <a:latin typeface="Segoe UI"/>
                <a:ea typeface="Calibri"/>
                <a:cs typeface="Times New Roman"/>
              </a:rPr>
              <a:t> to NH</a:t>
            </a:r>
            <a:r>
              <a:rPr lang="en-US" sz="1400" baseline="-25000" dirty="0">
                <a:solidFill>
                  <a:srgbClr val="92D050"/>
                </a:solidFill>
                <a:latin typeface="Segoe UI"/>
                <a:ea typeface="Calibri"/>
                <a:cs typeface="Times New Roman"/>
              </a:rPr>
              <a:t>2</a:t>
            </a:r>
            <a:r>
              <a:rPr lang="en-US" sz="1400" baseline="30000" dirty="0">
                <a:solidFill>
                  <a:srgbClr val="92D050"/>
                </a:solidFill>
                <a:latin typeface="Segoe UI"/>
                <a:ea typeface="Calibri"/>
                <a:cs typeface="Times New Roman"/>
              </a:rPr>
              <a:t>-</a:t>
            </a:r>
            <a:r>
              <a:rPr lang="en-US" sz="1400" dirty="0">
                <a:solidFill>
                  <a:srgbClr val="92D050"/>
                </a:solidFill>
                <a:latin typeface="Segoe UI"/>
                <a:ea typeface="Calibri"/>
                <a:cs typeface="Times New Roman"/>
              </a:rPr>
              <a:t> ion in  liquid ammonia.</a:t>
            </a:r>
            <a:endParaRPr lang="en-US" sz="1400" dirty="0">
              <a:solidFill>
                <a:srgbClr val="92D050"/>
              </a:solidFill>
              <a:ea typeface="Calibri"/>
              <a:cs typeface="Times New Roman"/>
            </a:endParaRPr>
          </a:p>
        </p:txBody>
      </p:sp>
      <p:pic>
        <p:nvPicPr>
          <p:cNvPr id="5" name="Picture 4"/>
          <p:cNvPicPr/>
          <p:nvPr/>
        </p:nvPicPr>
        <p:blipFill>
          <a:blip r:embed="rId3"/>
          <a:stretch>
            <a:fillRect/>
          </a:stretch>
        </p:blipFill>
        <p:spPr>
          <a:xfrm>
            <a:off x="5769429" y="3200400"/>
            <a:ext cx="3145155" cy="990600"/>
          </a:xfrm>
          <a:prstGeom prst="rect">
            <a:avLst/>
          </a:prstGeom>
        </p:spPr>
      </p:pic>
      <p:sp>
        <p:nvSpPr>
          <p:cNvPr id="6" name="Rectangle 5"/>
          <p:cNvSpPr/>
          <p:nvPr/>
        </p:nvSpPr>
        <p:spPr>
          <a:xfrm>
            <a:off x="239486" y="4648200"/>
            <a:ext cx="4572000" cy="1578894"/>
          </a:xfrm>
          <a:prstGeom prst="rect">
            <a:avLst/>
          </a:prstGeom>
        </p:spPr>
        <p:txBody>
          <a:bodyPr>
            <a:spAutoFit/>
          </a:bodyPr>
          <a:lstStyle/>
          <a:p>
            <a:pPr indent="457200">
              <a:lnSpc>
                <a:spcPct val="115000"/>
              </a:lnSpc>
              <a:spcAft>
                <a:spcPts val="1000"/>
              </a:spcAft>
            </a:pPr>
            <a:r>
              <a:rPr lang="en-US" sz="1400" dirty="0">
                <a:solidFill>
                  <a:srgbClr val="0070C0"/>
                </a:solidFill>
                <a:latin typeface="Segoe UI"/>
                <a:ea typeface="Calibri"/>
                <a:cs typeface="Times New Roman"/>
              </a:rPr>
              <a:t>Since alkaline earth amides and lithium and sodium amides have very low solubility, potassium amide KNH</a:t>
            </a:r>
            <a:r>
              <a:rPr lang="en-US" sz="1400" baseline="-25000" dirty="0">
                <a:solidFill>
                  <a:srgbClr val="0070C0"/>
                </a:solidFill>
                <a:latin typeface="Segoe UI"/>
                <a:ea typeface="Calibri"/>
                <a:cs typeface="Times New Roman"/>
              </a:rPr>
              <a:t>2</a:t>
            </a:r>
            <a:r>
              <a:rPr lang="en-US" sz="1400" dirty="0">
                <a:solidFill>
                  <a:srgbClr val="0070C0"/>
                </a:solidFill>
                <a:latin typeface="Segoe UI"/>
                <a:ea typeface="Calibri"/>
                <a:cs typeface="Times New Roman"/>
              </a:rPr>
              <a:t> which is much more soluble, is usually employed as an </a:t>
            </a:r>
            <a:r>
              <a:rPr lang="en-US" sz="1400" dirty="0" err="1">
                <a:solidFill>
                  <a:srgbClr val="0070C0"/>
                </a:solidFill>
                <a:latin typeface="Segoe UI"/>
                <a:ea typeface="Calibri"/>
                <a:cs typeface="Times New Roman"/>
              </a:rPr>
              <a:t>ammono</a:t>
            </a:r>
            <a:r>
              <a:rPr lang="en-US" sz="1400" dirty="0">
                <a:solidFill>
                  <a:srgbClr val="0070C0"/>
                </a:solidFill>
                <a:latin typeface="Segoe UI"/>
                <a:ea typeface="Calibri"/>
                <a:cs typeface="Times New Roman"/>
              </a:rPr>
              <a:t> base. Thus, salts of  metals in liquid ammonia are precipitated as </a:t>
            </a:r>
            <a:r>
              <a:rPr lang="en-US" sz="1400" dirty="0" err="1">
                <a:solidFill>
                  <a:srgbClr val="0070C0"/>
                </a:solidFill>
                <a:latin typeface="Segoe UI"/>
                <a:ea typeface="Calibri"/>
                <a:cs typeface="Times New Roman"/>
              </a:rPr>
              <a:t>amides,imides</a:t>
            </a:r>
            <a:r>
              <a:rPr lang="en-US" sz="1400" dirty="0">
                <a:solidFill>
                  <a:srgbClr val="0070C0"/>
                </a:solidFill>
                <a:latin typeface="Segoe UI"/>
                <a:ea typeface="Calibri"/>
                <a:cs typeface="Times New Roman"/>
              </a:rPr>
              <a:t> and nitrides by the addition of a solution of KNH</a:t>
            </a:r>
            <a:r>
              <a:rPr lang="en-US" sz="1400" baseline="-25000" dirty="0">
                <a:solidFill>
                  <a:srgbClr val="0070C0"/>
                </a:solidFill>
                <a:latin typeface="Segoe UI"/>
                <a:ea typeface="Calibri"/>
                <a:cs typeface="Times New Roman"/>
              </a:rPr>
              <a:t>2</a:t>
            </a:r>
            <a:endParaRPr lang="en-US" sz="1400" dirty="0">
              <a:solidFill>
                <a:srgbClr val="0070C0"/>
              </a:solidFill>
              <a:ea typeface="Calibri"/>
              <a:cs typeface="Times New Roman"/>
            </a:endParaRPr>
          </a:p>
        </p:txBody>
      </p:sp>
      <p:pic>
        <p:nvPicPr>
          <p:cNvPr id="7" name="Picture 6"/>
          <p:cNvPicPr/>
          <p:nvPr/>
        </p:nvPicPr>
        <p:blipFill>
          <a:blip r:embed="rId4"/>
          <a:stretch>
            <a:fillRect/>
          </a:stretch>
        </p:blipFill>
        <p:spPr>
          <a:xfrm>
            <a:off x="4648200" y="4909009"/>
            <a:ext cx="4495800" cy="1415591"/>
          </a:xfrm>
          <a:prstGeom prst="rect">
            <a:avLst/>
          </a:prstGeom>
        </p:spPr>
      </p:pic>
    </p:spTree>
    <p:extLst>
      <p:ext uri="{BB962C8B-B14F-4D97-AF65-F5344CB8AC3E}">
        <p14:creationId xmlns:p14="http://schemas.microsoft.com/office/powerpoint/2010/main" val="1063810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0"/>
            <a:ext cx="5181600" cy="1777923"/>
          </a:xfrm>
          <a:prstGeom prst="rect">
            <a:avLst/>
          </a:prstGeom>
        </p:spPr>
        <p:txBody>
          <a:bodyPr wrap="square">
            <a:spAutoFit/>
          </a:bodyPr>
          <a:lstStyle/>
          <a:p>
            <a:pPr>
              <a:lnSpc>
                <a:spcPct val="115000"/>
              </a:lnSpc>
              <a:spcAft>
                <a:spcPts val="1000"/>
              </a:spcAft>
            </a:pPr>
            <a:r>
              <a:rPr lang="en-US" b="1" dirty="0">
                <a:solidFill>
                  <a:srgbClr val="FF0066"/>
                </a:solidFill>
                <a:latin typeface="Segoe UI"/>
                <a:ea typeface="Calibri"/>
                <a:cs typeface="Times New Roman"/>
              </a:rPr>
              <a:t>3. Amphoterisim</a:t>
            </a:r>
            <a:r>
              <a:rPr lang="en-US" dirty="0">
                <a:solidFill>
                  <a:srgbClr val="FF0066"/>
                </a:solidFill>
                <a:latin typeface="Segoe UI"/>
                <a:ea typeface="Calibri"/>
                <a:cs typeface="Times New Roman"/>
              </a:rPr>
              <a:t> </a:t>
            </a:r>
            <a:endParaRPr lang="en-US" sz="1600" dirty="0">
              <a:solidFill>
                <a:srgbClr val="FF0066"/>
              </a:solidFill>
              <a:ea typeface="Calibri"/>
              <a:cs typeface="Times New Roman"/>
            </a:endParaRPr>
          </a:p>
          <a:p>
            <a:pPr>
              <a:lnSpc>
                <a:spcPct val="115000"/>
              </a:lnSpc>
              <a:spcAft>
                <a:spcPts val="1000"/>
              </a:spcAft>
            </a:pPr>
            <a:r>
              <a:rPr lang="en-US" sz="1400" dirty="0">
                <a:solidFill>
                  <a:srgbClr val="66FF66"/>
                </a:solidFill>
                <a:latin typeface="Segoe UI"/>
                <a:ea typeface="Calibri"/>
                <a:cs typeface="Times New Roman"/>
              </a:rPr>
              <a:t>A compound that dissolves both in acid and bases is said to be amphoteric in character. In aqueous medium, zinc and </a:t>
            </a:r>
            <a:r>
              <a:rPr lang="en-US" sz="1400" dirty="0" err="1">
                <a:solidFill>
                  <a:srgbClr val="66FF66"/>
                </a:solidFill>
                <a:latin typeface="Segoe UI"/>
                <a:ea typeface="Calibri"/>
                <a:cs typeface="Times New Roman"/>
              </a:rPr>
              <a:t>Aluminium</a:t>
            </a:r>
            <a:r>
              <a:rPr lang="en-US" sz="1400" dirty="0">
                <a:solidFill>
                  <a:srgbClr val="66FF66"/>
                </a:solidFill>
                <a:latin typeface="Segoe UI"/>
                <a:ea typeface="Calibri"/>
                <a:cs typeface="Times New Roman"/>
              </a:rPr>
              <a:t> Hydroxide amphoteric. In liquid ammonia, zinc amide shows amphoteric  behavior. This is illustrated by the following reaction:</a:t>
            </a:r>
            <a:endParaRPr lang="en-US" sz="1400" dirty="0">
              <a:solidFill>
                <a:srgbClr val="66FF66"/>
              </a:solidFill>
              <a:ea typeface="Calibri"/>
              <a:cs typeface="Times New Roman"/>
            </a:endParaRPr>
          </a:p>
        </p:txBody>
      </p:sp>
      <p:pic>
        <p:nvPicPr>
          <p:cNvPr id="3" name="Picture 2"/>
          <p:cNvPicPr/>
          <p:nvPr/>
        </p:nvPicPr>
        <p:blipFill>
          <a:blip r:embed="rId2"/>
          <a:stretch>
            <a:fillRect/>
          </a:stretch>
        </p:blipFill>
        <p:spPr>
          <a:xfrm>
            <a:off x="4942114" y="1692459"/>
            <a:ext cx="4201886" cy="1441004"/>
          </a:xfrm>
          <a:prstGeom prst="rect">
            <a:avLst/>
          </a:prstGeom>
        </p:spPr>
      </p:pic>
      <p:sp>
        <p:nvSpPr>
          <p:cNvPr id="4" name="Rectangle 3"/>
          <p:cNvSpPr/>
          <p:nvPr/>
        </p:nvSpPr>
        <p:spPr>
          <a:xfrm>
            <a:off x="239486" y="3301923"/>
            <a:ext cx="5475514" cy="2591992"/>
          </a:xfrm>
          <a:prstGeom prst="rect">
            <a:avLst/>
          </a:prstGeom>
        </p:spPr>
        <p:txBody>
          <a:bodyPr wrap="square">
            <a:spAutoFit/>
          </a:bodyPr>
          <a:lstStyle/>
          <a:p>
            <a:pPr>
              <a:lnSpc>
                <a:spcPct val="115000"/>
              </a:lnSpc>
              <a:spcAft>
                <a:spcPts val="1000"/>
              </a:spcAft>
            </a:pPr>
            <a:r>
              <a:rPr lang="en-US" b="1" dirty="0">
                <a:solidFill>
                  <a:srgbClr val="FF0066"/>
                </a:solidFill>
                <a:latin typeface="Segoe UI"/>
                <a:ea typeface="Calibri"/>
                <a:cs typeface="Times New Roman"/>
              </a:rPr>
              <a:t>4. </a:t>
            </a:r>
            <a:r>
              <a:rPr lang="en-US" b="1" dirty="0" err="1">
                <a:solidFill>
                  <a:srgbClr val="FF0066"/>
                </a:solidFill>
                <a:latin typeface="Segoe UI"/>
                <a:ea typeface="Calibri"/>
                <a:cs typeface="Times New Roman"/>
              </a:rPr>
              <a:t>Ammonolysis</a:t>
            </a:r>
            <a:r>
              <a:rPr lang="en-US" b="1" dirty="0">
                <a:latin typeface="Segoe UI"/>
                <a:ea typeface="Calibri"/>
                <a:cs typeface="Times New Roman"/>
              </a:rPr>
              <a:t>:</a:t>
            </a:r>
            <a:endParaRPr lang="en-US" sz="1600" dirty="0">
              <a:ea typeface="Calibri"/>
              <a:cs typeface="Times New Roman"/>
            </a:endParaRPr>
          </a:p>
          <a:p>
            <a:pPr>
              <a:lnSpc>
                <a:spcPct val="115000"/>
              </a:lnSpc>
              <a:spcAft>
                <a:spcPts val="1000"/>
              </a:spcAft>
            </a:pPr>
            <a:r>
              <a:rPr lang="en-US" dirty="0">
                <a:latin typeface="Segoe UI"/>
                <a:ea typeface="Calibri"/>
                <a:cs typeface="Times New Roman"/>
              </a:rPr>
              <a:t> </a:t>
            </a:r>
            <a:r>
              <a:rPr lang="en-US" sz="1400" dirty="0" err="1">
                <a:solidFill>
                  <a:srgbClr val="0070C0"/>
                </a:solidFill>
                <a:latin typeface="Segoe UI"/>
                <a:ea typeface="Calibri"/>
                <a:cs typeface="Times New Roman"/>
              </a:rPr>
              <a:t>Ammonolysis</a:t>
            </a:r>
            <a:r>
              <a:rPr lang="en-US" sz="1400" dirty="0">
                <a:solidFill>
                  <a:srgbClr val="0070C0"/>
                </a:solidFill>
                <a:latin typeface="Segoe UI"/>
                <a:ea typeface="Calibri"/>
                <a:cs typeface="Times New Roman"/>
              </a:rPr>
              <a:t> in liquid ammonia is similar to hydrolysis in aqueous medium. Just as in hydrolysis the concentration of H</a:t>
            </a:r>
            <a:r>
              <a:rPr lang="en-US" sz="1400" baseline="30000" dirty="0">
                <a:solidFill>
                  <a:srgbClr val="0070C0"/>
                </a:solidFill>
                <a:latin typeface="Segoe UI"/>
                <a:ea typeface="Calibri"/>
                <a:cs typeface="Times New Roman"/>
              </a:rPr>
              <a:t>+</a:t>
            </a:r>
            <a:r>
              <a:rPr lang="en-US" sz="1400" dirty="0">
                <a:solidFill>
                  <a:srgbClr val="0070C0"/>
                </a:solidFill>
                <a:latin typeface="Segoe UI"/>
                <a:ea typeface="Calibri"/>
                <a:cs typeface="Times New Roman"/>
              </a:rPr>
              <a:t> OR OH</a:t>
            </a:r>
            <a:r>
              <a:rPr lang="en-US" sz="1400" baseline="30000" dirty="0">
                <a:solidFill>
                  <a:srgbClr val="0070C0"/>
                </a:solidFill>
                <a:latin typeface="Segoe UI"/>
                <a:ea typeface="Calibri"/>
                <a:cs typeface="Times New Roman"/>
              </a:rPr>
              <a:t>- </a:t>
            </a:r>
            <a:r>
              <a:rPr lang="en-US" sz="1400" dirty="0">
                <a:solidFill>
                  <a:srgbClr val="0070C0"/>
                </a:solidFill>
                <a:latin typeface="Segoe UI"/>
                <a:ea typeface="Calibri"/>
                <a:cs typeface="Times New Roman"/>
              </a:rPr>
              <a:t> ions increases due to interaction of cations or anions of a salt with H</a:t>
            </a:r>
            <a:r>
              <a:rPr lang="en-US" sz="1400" baseline="30000" dirty="0">
                <a:solidFill>
                  <a:srgbClr val="0070C0"/>
                </a:solidFill>
                <a:latin typeface="Segoe UI"/>
                <a:ea typeface="Calibri"/>
                <a:cs typeface="Times New Roman"/>
              </a:rPr>
              <a:t>+</a:t>
            </a:r>
            <a:r>
              <a:rPr lang="en-US" sz="1400" dirty="0">
                <a:solidFill>
                  <a:srgbClr val="0070C0"/>
                </a:solidFill>
                <a:latin typeface="Segoe UI"/>
                <a:ea typeface="Calibri"/>
                <a:cs typeface="Times New Roman"/>
              </a:rPr>
              <a:t> or OH</a:t>
            </a:r>
            <a:r>
              <a:rPr lang="en-US" sz="1400" baseline="30000" dirty="0">
                <a:solidFill>
                  <a:srgbClr val="0070C0"/>
                </a:solidFill>
                <a:latin typeface="Segoe UI"/>
                <a:ea typeface="Calibri"/>
                <a:cs typeface="Times New Roman"/>
              </a:rPr>
              <a:t>- </a:t>
            </a:r>
            <a:r>
              <a:rPr lang="en-US" sz="1400" dirty="0">
                <a:solidFill>
                  <a:srgbClr val="0070C0"/>
                </a:solidFill>
                <a:latin typeface="Segoe UI"/>
                <a:ea typeface="Calibri"/>
                <a:cs typeface="Times New Roman"/>
              </a:rPr>
              <a:t> ions furnished by </a:t>
            </a:r>
            <a:r>
              <a:rPr lang="en-US" sz="1400" dirty="0" err="1">
                <a:solidFill>
                  <a:srgbClr val="0070C0"/>
                </a:solidFill>
                <a:latin typeface="Segoe UI"/>
                <a:ea typeface="Calibri"/>
                <a:cs typeface="Times New Roman"/>
              </a:rPr>
              <a:t>autoionization</a:t>
            </a:r>
            <a:r>
              <a:rPr lang="en-US" sz="1400" dirty="0">
                <a:solidFill>
                  <a:srgbClr val="0070C0"/>
                </a:solidFill>
                <a:latin typeface="Segoe UI"/>
                <a:ea typeface="Calibri"/>
                <a:cs typeface="Times New Roman"/>
              </a:rPr>
              <a:t> of H</a:t>
            </a:r>
            <a:r>
              <a:rPr lang="en-US" sz="1400" baseline="-25000" dirty="0">
                <a:solidFill>
                  <a:srgbClr val="0070C0"/>
                </a:solidFill>
                <a:latin typeface="Segoe UI"/>
                <a:ea typeface="Calibri"/>
                <a:cs typeface="Times New Roman"/>
              </a:rPr>
              <a:t>2</a:t>
            </a:r>
            <a:r>
              <a:rPr lang="en-US" sz="1400" dirty="0">
                <a:solidFill>
                  <a:srgbClr val="0070C0"/>
                </a:solidFill>
                <a:latin typeface="Segoe UI"/>
                <a:ea typeface="Calibri"/>
                <a:cs typeface="Times New Roman"/>
              </a:rPr>
              <a:t>O, in </a:t>
            </a:r>
            <a:r>
              <a:rPr lang="en-US" sz="1400" dirty="0" err="1">
                <a:solidFill>
                  <a:srgbClr val="0070C0"/>
                </a:solidFill>
                <a:latin typeface="Segoe UI"/>
                <a:ea typeface="Calibri"/>
                <a:cs typeface="Times New Roman"/>
              </a:rPr>
              <a:t>ammonolysis</a:t>
            </a:r>
            <a:r>
              <a:rPr lang="en-US" sz="1400" dirty="0">
                <a:solidFill>
                  <a:srgbClr val="0070C0"/>
                </a:solidFill>
                <a:latin typeface="Segoe UI"/>
                <a:ea typeface="Calibri"/>
                <a:cs typeface="Times New Roman"/>
              </a:rPr>
              <a:t>, the concentration of NH</a:t>
            </a:r>
            <a:r>
              <a:rPr lang="en-US" sz="1400" baseline="-25000" dirty="0">
                <a:solidFill>
                  <a:srgbClr val="0070C0"/>
                </a:solidFill>
                <a:latin typeface="Segoe UI"/>
                <a:ea typeface="Calibri"/>
                <a:cs typeface="Times New Roman"/>
              </a:rPr>
              <a:t>4</a:t>
            </a:r>
            <a:r>
              <a:rPr lang="en-US" sz="1400" baseline="30000" dirty="0">
                <a:solidFill>
                  <a:srgbClr val="0070C0"/>
                </a:solidFill>
                <a:latin typeface="Segoe UI"/>
                <a:ea typeface="Calibri"/>
                <a:cs typeface="Times New Roman"/>
              </a:rPr>
              <a:t>+</a:t>
            </a:r>
            <a:r>
              <a:rPr lang="en-US" sz="1400" dirty="0">
                <a:solidFill>
                  <a:srgbClr val="0070C0"/>
                </a:solidFill>
                <a:latin typeface="Segoe UI"/>
                <a:ea typeface="Calibri"/>
                <a:cs typeface="Times New Roman"/>
              </a:rPr>
              <a:t> or NH</a:t>
            </a:r>
            <a:r>
              <a:rPr lang="en-US" sz="1400" baseline="-25000" dirty="0">
                <a:solidFill>
                  <a:srgbClr val="0070C0"/>
                </a:solidFill>
                <a:latin typeface="Segoe UI"/>
                <a:ea typeface="Calibri"/>
                <a:cs typeface="Times New Roman"/>
              </a:rPr>
              <a:t>2</a:t>
            </a:r>
            <a:r>
              <a:rPr lang="en-US" sz="1400" baseline="30000" dirty="0">
                <a:solidFill>
                  <a:srgbClr val="0070C0"/>
                </a:solidFill>
                <a:latin typeface="Segoe UI"/>
                <a:ea typeface="Calibri"/>
                <a:cs typeface="Times New Roman"/>
              </a:rPr>
              <a:t>- </a:t>
            </a:r>
            <a:r>
              <a:rPr lang="en-US" sz="1400" dirty="0">
                <a:solidFill>
                  <a:srgbClr val="0070C0"/>
                </a:solidFill>
                <a:latin typeface="Segoe UI"/>
                <a:ea typeface="Calibri"/>
                <a:cs typeface="Times New Roman"/>
              </a:rPr>
              <a:t>ions </a:t>
            </a:r>
            <a:r>
              <a:rPr lang="en-US" sz="1400" baseline="30000" dirty="0">
                <a:solidFill>
                  <a:srgbClr val="0070C0"/>
                </a:solidFill>
                <a:latin typeface="Segoe UI"/>
                <a:ea typeface="Calibri"/>
                <a:cs typeface="Times New Roman"/>
              </a:rPr>
              <a:t> </a:t>
            </a:r>
            <a:r>
              <a:rPr lang="en-US" sz="1400" dirty="0">
                <a:solidFill>
                  <a:srgbClr val="0070C0"/>
                </a:solidFill>
                <a:latin typeface="Segoe UI"/>
                <a:ea typeface="Calibri"/>
                <a:cs typeface="Times New Roman"/>
              </a:rPr>
              <a:t>increases due to interaction of </a:t>
            </a:r>
            <a:r>
              <a:rPr lang="en-US" sz="1400" dirty="0" err="1">
                <a:solidFill>
                  <a:srgbClr val="0070C0"/>
                </a:solidFill>
                <a:latin typeface="Segoe UI"/>
                <a:ea typeface="Calibri"/>
                <a:cs typeface="Times New Roman"/>
              </a:rPr>
              <a:t>cation</a:t>
            </a:r>
            <a:r>
              <a:rPr lang="en-US" sz="1400" dirty="0">
                <a:solidFill>
                  <a:srgbClr val="0070C0"/>
                </a:solidFill>
                <a:latin typeface="Segoe UI"/>
                <a:ea typeface="Calibri"/>
                <a:cs typeface="Times New Roman"/>
              </a:rPr>
              <a:t> or anion of the salt with NH</a:t>
            </a:r>
            <a:r>
              <a:rPr lang="en-US" sz="1400" baseline="-25000" dirty="0">
                <a:solidFill>
                  <a:srgbClr val="0070C0"/>
                </a:solidFill>
                <a:latin typeface="Segoe UI"/>
                <a:ea typeface="Calibri"/>
                <a:cs typeface="Times New Roman"/>
              </a:rPr>
              <a:t>4</a:t>
            </a:r>
            <a:r>
              <a:rPr lang="en-US" sz="1400" baseline="30000" dirty="0">
                <a:solidFill>
                  <a:srgbClr val="0070C0"/>
                </a:solidFill>
                <a:latin typeface="Segoe UI"/>
                <a:ea typeface="Calibri"/>
                <a:cs typeface="Times New Roman"/>
              </a:rPr>
              <a:t>+</a:t>
            </a:r>
            <a:r>
              <a:rPr lang="en-US" sz="1400" dirty="0">
                <a:solidFill>
                  <a:srgbClr val="0070C0"/>
                </a:solidFill>
                <a:latin typeface="Segoe UI"/>
                <a:ea typeface="Calibri"/>
                <a:cs typeface="Times New Roman"/>
              </a:rPr>
              <a:t> or NH</a:t>
            </a:r>
            <a:r>
              <a:rPr lang="en-US" sz="1400" baseline="-25000" dirty="0">
                <a:solidFill>
                  <a:srgbClr val="0070C0"/>
                </a:solidFill>
                <a:latin typeface="Segoe UI"/>
                <a:ea typeface="Calibri"/>
                <a:cs typeface="Times New Roman"/>
              </a:rPr>
              <a:t>2</a:t>
            </a:r>
            <a:r>
              <a:rPr lang="en-US" sz="1400" baseline="30000" dirty="0">
                <a:solidFill>
                  <a:srgbClr val="0070C0"/>
                </a:solidFill>
                <a:latin typeface="Segoe UI"/>
                <a:ea typeface="Calibri"/>
                <a:cs typeface="Times New Roman"/>
              </a:rPr>
              <a:t>- </a:t>
            </a:r>
            <a:r>
              <a:rPr lang="en-US" sz="1400" dirty="0">
                <a:solidFill>
                  <a:srgbClr val="0070C0"/>
                </a:solidFill>
                <a:latin typeface="Segoe UI"/>
                <a:ea typeface="Calibri"/>
                <a:cs typeface="Times New Roman"/>
              </a:rPr>
              <a:t>furnished by </a:t>
            </a:r>
            <a:r>
              <a:rPr lang="en-US" sz="1400" dirty="0" err="1">
                <a:solidFill>
                  <a:srgbClr val="0070C0"/>
                </a:solidFill>
                <a:latin typeface="Segoe UI"/>
                <a:ea typeface="Calibri"/>
                <a:cs typeface="Times New Roman"/>
              </a:rPr>
              <a:t>autoionisation</a:t>
            </a:r>
            <a:r>
              <a:rPr lang="en-US" sz="1400" dirty="0">
                <a:solidFill>
                  <a:srgbClr val="0070C0"/>
                </a:solidFill>
                <a:latin typeface="Segoe UI"/>
                <a:ea typeface="Calibri"/>
                <a:cs typeface="Times New Roman"/>
              </a:rPr>
              <a:t> of NH</a:t>
            </a:r>
            <a:r>
              <a:rPr lang="en-US" sz="1400" baseline="-25000" dirty="0">
                <a:solidFill>
                  <a:srgbClr val="0070C0"/>
                </a:solidFill>
                <a:latin typeface="Segoe UI"/>
                <a:ea typeface="Calibri"/>
                <a:cs typeface="Times New Roman"/>
              </a:rPr>
              <a:t>3</a:t>
            </a:r>
            <a:r>
              <a:rPr lang="en-US" sz="1400" dirty="0">
                <a:solidFill>
                  <a:srgbClr val="0070C0"/>
                </a:solidFill>
                <a:latin typeface="Segoe UI"/>
                <a:ea typeface="Calibri"/>
                <a:cs typeface="Times New Roman"/>
              </a:rPr>
              <a:t>. Consider the hydrolysis of CUSO</a:t>
            </a:r>
            <a:r>
              <a:rPr lang="en-US" sz="1400" baseline="-25000" dirty="0">
                <a:solidFill>
                  <a:srgbClr val="0070C0"/>
                </a:solidFill>
                <a:latin typeface="Segoe UI"/>
                <a:ea typeface="Calibri"/>
                <a:cs typeface="Times New Roman"/>
              </a:rPr>
              <a:t>4</a:t>
            </a:r>
            <a:r>
              <a:rPr lang="en-US" sz="1400" dirty="0">
                <a:solidFill>
                  <a:srgbClr val="0070C0"/>
                </a:solidFill>
                <a:latin typeface="Segoe UI"/>
                <a:ea typeface="Calibri"/>
                <a:cs typeface="Times New Roman"/>
              </a:rPr>
              <a:t> and </a:t>
            </a:r>
            <a:r>
              <a:rPr lang="en-US" sz="1400" dirty="0" err="1">
                <a:solidFill>
                  <a:srgbClr val="0070C0"/>
                </a:solidFill>
                <a:latin typeface="Segoe UI"/>
                <a:ea typeface="Calibri"/>
                <a:cs typeface="Times New Roman"/>
              </a:rPr>
              <a:t>ammonolysis</a:t>
            </a:r>
            <a:r>
              <a:rPr lang="en-US" sz="1400" dirty="0">
                <a:solidFill>
                  <a:srgbClr val="0070C0"/>
                </a:solidFill>
                <a:latin typeface="Segoe UI"/>
                <a:ea typeface="Calibri"/>
                <a:cs typeface="Times New Roman"/>
              </a:rPr>
              <a:t> of SnCl</a:t>
            </a:r>
            <a:r>
              <a:rPr lang="en-US" sz="1400" baseline="-25000" dirty="0">
                <a:solidFill>
                  <a:srgbClr val="0070C0"/>
                </a:solidFill>
                <a:latin typeface="Segoe UI"/>
                <a:ea typeface="Calibri"/>
                <a:cs typeface="Times New Roman"/>
              </a:rPr>
              <a:t>4</a:t>
            </a:r>
            <a:endParaRPr lang="en-US" sz="1400" dirty="0">
              <a:solidFill>
                <a:srgbClr val="0070C0"/>
              </a:solidFill>
              <a:ea typeface="Calibri"/>
              <a:cs typeface="Times New Roman"/>
            </a:endParaRPr>
          </a:p>
        </p:txBody>
      </p:sp>
      <p:pic>
        <p:nvPicPr>
          <p:cNvPr id="5" name="Picture 4"/>
          <p:cNvPicPr/>
          <p:nvPr/>
        </p:nvPicPr>
        <p:blipFill>
          <a:blip r:embed="rId3"/>
          <a:stretch>
            <a:fillRect/>
          </a:stretch>
        </p:blipFill>
        <p:spPr>
          <a:xfrm>
            <a:off x="5065939" y="3581400"/>
            <a:ext cx="3954236" cy="1600200"/>
          </a:xfrm>
          <a:prstGeom prst="rect">
            <a:avLst/>
          </a:prstGeom>
        </p:spPr>
      </p:pic>
      <p:pic>
        <p:nvPicPr>
          <p:cNvPr id="6" name="Picture 5"/>
          <p:cNvPicPr/>
          <p:nvPr/>
        </p:nvPicPr>
        <p:blipFill>
          <a:blip r:embed="rId4"/>
          <a:stretch>
            <a:fillRect/>
          </a:stretch>
        </p:blipFill>
        <p:spPr>
          <a:xfrm>
            <a:off x="5065939" y="5029201"/>
            <a:ext cx="4078062" cy="1645764"/>
          </a:xfrm>
          <a:prstGeom prst="rect">
            <a:avLst/>
          </a:prstGeom>
        </p:spPr>
      </p:pic>
    </p:spTree>
    <p:extLst>
      <p:ext uri="{BB962C8B-B14F-4D97-AF65-F5344CB8AC3E}">
        <p14:creationId xmlns:p14="http://schemas.microsoft.com/office/powerpoint/2010/main" val="2195977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0"/>
            <a:ext cx="8839200" cy="738664"/>
          </a:xfrm>
          <a:prstGeom prst="rect">
            <a:avLst/>
          </a:prstGeom>
        </p:spPr>
        <p:txBody>
          <a:bodyPr wrap="square">
            <a:spAutoFit/>
          </a:bodyPr>
          <a:lstStyle/>
          <a:p>
            <a:r>
              <a:rPr lang="en-US" sz="1400" dirty="0" smtClean="0">
                <a:latin typeface="Segoe UI"/>
                <a:ea typeface="Calibri"/>
              </a:rPr>
              <a:t>	</a:t>
            </a:r>
            <a:r>
              <a:rPr lang="en-US" sz="1400" dirty="0" smtClean="0">
                <a:solidFill>
                  <a:srgbClr val="0000FF"/>
                </a:solidFill>
                <a:latin typeface="Segoe UI"/>
                <a:ea typeface="Calibri"/>
              </a:rPr>
              <a:t>In </a:t>
            </a:r>
            <a:r>
              <a:rPr lang="en-US" sz="1400" dirty="0" err="1">
                <a:solidFill>
                  <a:srgbClr val="0000FF"/>
                </a:solidFill>
                <a:latin typeface="Segoe UI"/>
                <a:ea typeface="Calibri"/>
              </a:rPr>
              <a:t>ammonolysis</a:t>
            </a:r>
            <a:r>
              <a:rPr lang="en-US" sz="1400" dirty="0">
                <a:solidFill>
                  <a:srgbClr val="0000FF"/>
                </a:solidFill>
                <a:latin typeface="Segoe UI"/>
                <a:ea typeface="Calibri"/>
              </a:rPr>
              <a:t>, the atom or ion from the compound undergoing </a:t>
            </a:r>
            <a:r>
              <a:rPr lang="en-US" sz="1400" dirty="0" err="1">
                <a:solidFill>
                  <a:srgbClr val="0000FF"/>
                </a:solidFill>
                <a:latin typeface="Segoe UI"/>
                <a:ea typeface="Calibri"/>
              </a:rPr>
              <a:t>ammonolysis</a:t>
            </a:r>
            <a:r>
              <a:rPr lang="en-US" sz="1400" dirty="0">
                <a:solidFill>
                  <a:srgbClr val="0000FF"/>
                </a:solidFill>
                <a:latin typeface="Segoe UI"/>
                <a:ea typeface="Calibri"/>
              </a:rPr>
              <a:t> is replaced by amides (-NH</a:t>
            </a:r>
            <a:r>
              <a:rPr lang="en-US" sz="1400" baseline="-25000" dirty="0">
                <a:solidFill>
                  <a:srgbClr val="0000FF"/>
                </a:solidFill>
                <a:latin typeface="Segoe UI"/>
                <a:ea typeface="Calibri"/>
              </a:rPr>
              <a:t>2</a:t>
            </a:r>
            <a:r>
              <a:rPr lang="en-US" sz="1400" dirty="0">
                <a:solidFill>
                  <a:srgbClr val="0000FF"/>
                </a:solidFill>
                <a:latin typeface="Segoe UI"/>
                <a:ea typeface="Calibri"/>
              </a:rPr>
              <a:t>), imides =NH and nitrides (≡N)  group. For example, in excess of liquid ammonia, the </a:t>
            </a:r>
            <a:r>
              <a:rPr lang="en-US" sz="1400" dirty="0" err="1">
                <a:solidFill>
                  <a:srgbClr val="0000FF"/>
                </a:solidFill>
                <a:latin typeface="Segoe UI"/>
                <a:ea typeface="Calibri"/>
              </a:rPr>
              <a:t>ammonolysis</a:t>
            </a:r>
            <a:r>
              <a:rPr lang="en-US" sz="1400" dirty="0">
                <a:solidFill>
                  <a:srgbClr val="0000FF"/>
                </a:solidFill>
                <a:latin typeface="Segoe UI"/>
                <a:ea typeface="Calibri"/>
              </a:rPr>
              <a:t> of TiCl</a:t>
            </a:r>
            <a:r>
              <a:rPr lang="en-US" sz="1400" baseline="-25000" dirty="0">
                <a:solidFill>
                  <a:srgbClr val="0000FF"/>
                </a:solidFill>
                <a:latin typeface="Segoe UI"/>
                <a:ea typeface="Calibri"/>
              </a:rPr>
              <a:t>4</a:t>
            </a:r>
            <a:r>
              <a:rPr lang="en-US" sz="1400" dirty="0">
                <a:solidFill>
                  <a:srgbClr val="0000FF"/>
                </a:solidFill>
                <a:latin typeface="Segoe UI"/>
                <a:ea typeface="Calibri"/>
              </a:rPr>
              <a:t> takes place in steps as follow:</a:t>
            </a:r>
            <a:endParaRPr lang="en-US" sz="1400" dirty="0">
              <a:solidFill>
                <a:srgbClr val="0000FF"/>
              </a:solidFill>
            </a:endParaRPr>
          </a:p>
        </p:txBody>
      </p:sp>
      <p:pic>
        <p:nvPicPr>
          <p:cNvPr id="3" name="Picture 2"/>
          <p:cNvPicPr/>
          <p:nvPr/>
        </p:nvPicPr>
        <p:blipFill>
          <a:blip r:embed="rId2"/>
          <a:stretch>
            <a:fillRect/>
          </a:stretch>
        </p:blipFill>
        <p:spPr>
          <a:xfrm>
            <a:off x="914400" y="2270828"/>
            <a:ext cx="7620000" cy="624772"/>
          </a:xfrm>
          <a:prstGeom prst="rect">
            <a:avLst/>
          </a:prstGeom>
        </p:spPr>
      </p:pic>
      <p:sp>
        <p:nvSpPr>
          <p:cNvPr id="4" name="Rectangle 3"/>
          <p:cNvSpPr/>
          <p:nvPr/>
        </p:nvSpPr>
        <p:spPr>
          <a:xfrm>
            <a:off x="261257" y="2895600"/>
            <a:ext cx="3624943" cy="1331134"/>
          </a:xfrm>
          <a:prstGeom prst="rect">
            <a:avLst/>
          </a:prstGeom>
        </p:spPr>
        <p:txBody>
          <a:bodyPr wrap="square">
            <a:spAutoFit/>
          </a:bodyPr>
          <a:lstStyle/>
          <a:p>
            <a:pPr indent="457200">
              <a:lnSpc>
                <a:spcPct val="115000"/>
              </a:lnSpc>
              <a:spcAft>
                <a:spcPts val="1000"/>
              </a:spcAft>
            </a:pPr>
            <a:r>
              <a:rPr lang="en-US" sz="1400" dirty="0">
                <a:solidFill>
                  <a:srgbClr val="00B0F0"/>
                </a:solidFill>
                <a:latin typeface="Segoe UI"/>
                <a:ea typeface="Calibri"/>
                <a:cs typeface="Times New Roman"/>
              </a:rPr>
              <a:t>In the case of organic halides which undergo slow </a:t>
            </a:r>
            <a:r>
              <a:rPr lang="en-US" sz="1400" dirty="0" err="1">
                <a:solidFill>
                  <a:srgbClr val="00B0F0"/>
                </a:solidFill>
                <a:latin typeface="Segoe UI"/>
                <a:ea typeface="Calibri"/>
                <a:cs typeface="Times New Roman"/>
              </a:rPr>
              <a:t>ammonolysis</a:t>
            </a:r>
            <a:r>
              <a:rPr lang="en-US" sz="1400" dirty="0">
                <a:solidFill>
                  <a:srgbClr val="00B0F0"/>
                </a:solidFill>
                <a:latin typeface="Segoe UI"/>
                <a:ea typeface="Calibri"/>
                <a:cs typeface="Times New Roman"/>
              </a:rPr>
              <a:t>  at the boiling point of liquid ammonia. Mixture of Primary, secondary and tertiary amines as are formed.</a:t>
            </a:r>
            <a:endParaRPr lang="en-US" sz="1400" dirty="0">
              <a:solidFill>
                <a:srgbClr val="00B0F0"/>
              </a:solidFill>
              <a:ea typeface="Calibri"/>
              <a:cs typeface="Times New Roman"/>
            </a:endParaRPr>
          </a:p>
        </p:txBody>
      </p:sp>
      <p:pic>
        <p:nvPicPr>
          <p:cNvPr id="5" name="Picture 4"/>
          <p:cNvPicPr/>
          <p:nvPr/>
        </p:nvPicPr>
        <p:blipFill>
          <a:blip r:embed="rId3"/>
          <a:stretch>
            <a:fillRect/>
          </a:stretch>
        </p:blipFill>
        <p:spPr>
          <a:xfrm>
            <a:off x="3886200" y="2895600"/>
            <a:ext cx="5290457" cy="1518169"/>
          </a:xfrm>
          <a:prstGeom prst="rect">
            <a:avLst/>
          </a:prstGeom>
        </p:spPr>
      </p:pic>
      <p:sp>
        <p:nvSpPr>
          <p:cNvPr id="6" name="Rectangle 5"/>
          <p:cNvSpPr/>
          <p:nvPr/>
        </p:nvSpPr>
        <p:spPr>
          <a:xfrm>
            <a:off x="0" y="4114800"/>
            <a:ext cx="5508171" cy="2578655"/>
          </a:xfrm>
          <a:prstGeom prst="rect">
            <a:avLst/>
          </a:prstGeom>
        </p:spPr>
        <p:txBody>
          <a:bodyPr wrap="square">
            <a:spAutoFit/>
          </a:bodyPr>
          <a:lstStyle/>
          <a:p>
            <a:pPr>
              <a:lnSpc>
                <a:spcPct val="115000"/>
              </a:lnSpc>
              <a:spcAft>
                <a:spcPts val="1000"/>
              </a:spcAft>
            </a:pPr>
            <a:r>
              <a:rPr lang="en-US" sz="1400" b="1" dirty="0">
                <a:solidFill>
                  <a:srgbClr val="FF0000"/>
                </a:solidFill>
                <a:latin typeface="Segoe UI"/>
                <a:ea typeface="Calibri"/>
                <a:cs typeface="Times New Roman"/>
              </a:rPr>
              <a:t>5. </a:t>
            </a:r>
            <a:r>
              <a:rPr lang="en-US" sz="1400" b="1" dirty="0" err="1">
                <a:solidFill>
                  <a:srgbClr val="FF0000"/>
                </a:solidFill>
                <a:latin typeface="Segoe UI"/>
                <a:ea typeface="Calibri"/>
                <a:cs typeface="Times New Roman"/>
              </a:rPr>
              <a:t>Ammonation</a:t>
            </a:r>
            <a:r>
              <a:rPr lang="en-US" sz="1400" b="1" dirty="0">
                <a:solidFill>
                  <a:srgbClr val="FF0000"/>
                </a:solidFill>
                <a:latin typeface="Segoe UI"/>
                <a:ea typeface="Calibri"/>
                <a:cs typeface="Times New Roman"/>
              </a:rPr>
              <a:t> and formation of ammoniates: </a:t>
            </a:r>
            <a:endParaRPr lang="en-US" sz="1400" dirty="0">
              <a:solidFill>
                <a:srgbClr val="FF0000"/>
              </a:solidFill>
              <a:ea typeface="Calibri"/>
              <a:cs typeface="Times New Roman"/>
            </a:endParaRPr>
          </a:p>
          <a:p>
            <a:pPr indent="457200">
              <a:lnSpc>
                <a:spcPct val="115000"/>
              </a:lnSpc>
              <a:spcAft>
                <a:spcPts val="1000"/>
              </a:spcAft>
            </a:pPr>
            <a:r>
              <a:rPr lang="en-US" sz="1400" dirty="0" err="1">
                <a:solidFill>
                  <a:srgbClr val="7030A0"/>
                </a:solidFill>
                <a:latin typeface="Segoe UI"/>
                <a:ea typeface="Calibri"/>
                <a:cs typeface="Times New Roman"/>
              </a:rPr>
              <a:t>Ammonation</a:t>
            </a:r>
            <a:r>
              <a:rPr lang="en-US" sz="1400" dirty="0">
                <a:solidFill>
                  <a:srgbClr val="7030A0"/>
                </a:solidFill>
                <a:latin typeface="Segoe UI"/>
                <a:ea typeface="Calibri"/>
                <a:cs typeface="Times New Roman"/>
              </a:rPr>
              <a:t> is a type of solvation reaction in which liquid ammonia is used as a solvent and in which one or more ammonia molecules are attached to a solute species (a </a:t>
            </a:r>
            <a:r>
              <a:rPr lang="en-US" sz="1400" dirty="0" err="1">
                <a:solidFill>
                  <a:srgbClr val="7030A0"/>
                </a:solidFill>
                <a:latin typeface="Segoe UI"/>
                <a:ea typeface="Calibri"/>
                <a:cs typeface="Times New Roman"/>
              </a:rPr>
              <a:t>cation</a:t>
            </a:r>
            <a:r>
              <a:rPr lang="en-US" sz="1400" dirty="0">
                <a:solidFill>
                  <a:srgbClr val="7030A0"/>
                </a:solidFill>
                <a:latin typeface="Segoe UI"/>
                <a:ea typeface="Calibri"/>
                <a:cs typeface="Times New Roman"/>
              </a:rPr>
              <a:t> an anion or neutral molecule) by chemical bond. The products of solvation are called </a:t>
            </a:r>
            <a:r>
              <a:rPr lang="en-US" sz="1400" dirty="0" err="1">
                <a:solidFill>
                  <a:srgbClr val="7030A0"/>
                </a:solidFill>
                <a:latin typeface="Segoe UI"/>
                <a:ea typeface="Calibri"/>
                <a:cs typeface="Times New Roman"/>
              </a:rPr>
              <a:t>solvats</a:t>
            </a:r>
            <a:r>
              <a:rPr lang="en-US" sz="1400" dirty="0">
                <a:solidFill>
                  <a:srgbClr val="7030A0"/>
                </a:solidFill>
                <a:latin typeface="Segoe UI"/>
                <a:ea typeface="Calibri"/>
                <a:cs typeface="Times New Roman"/>
              </a:rPr>
              <a:t> and in the case of </a:t>
            </a:r>
            <a:r>
              <a:rPr lang="en-US" sz="1400" dirty="0" err="1">
                <a:solidFill>
                  <a:srgbClr val="7030A0"/>
                </a:solidFill>
                <a:latin typeface="Segoe UI"/>
                <a:ea typeface="Calibri"/>
                <a:cs typeface="Times New Roman"/>
              </a:rPr>
              <a:t>ammonation</a:t>
            </a:r>
            <a:r>
              <a:rPr lang="en-US" sz="1400" dirty="0">
                <a:solidFill>
                  <a:srgbClr val="7030A0"/>
                </a:solidFill>
                <a:latin typeface="Segoe UI"/>
                <a:ea typeface="Calibri"/>
                <a:cs typeface="Times New Roman"/>
              </a:rPr>
              <a:t> they are known as ammoniates. Solvation in water is called hydration and the products are known as hydrates. </a:t>
            </a:r>
            <a:endParaRPr lang="en-US" sz="1400" dirty="0">
              <a:solidFill>
                <a:srgbClr val="7030A0"/>
              </a:solidFill>
              <a:ea typeface="Calibri"/>
              <a:cs typeface="Times New Roman"/>
            </a:endParaRPr>
          </a:p>
          <a:p>
            <a:pPr>
              <a:lnSpc>
                <a:spcPct val="115000"/>
              </a:lnSpc>
              <a:spcAft>
                <a:spcPts val="1000"/>
              </a:spcAft>
            </a:pPr>
            <a:r>
              <a:rPr lang="en-US" sz="1400" dirty="0">
                <a:solidFill>
                  <a:srgbClr val="7030A0"/>
                </a:solidFill>
                <a:latin typeface="Segoe UI"/>
                <a:ea typeface="Calibri"/>
                <a:cs typeface="Times New Roman"/>
              </a:rPr>
              <a:t>Formation of typical ammoniates is shown below:</a:t>
            </a:r>
            <a:endParaRPr lang="en-US" sz="1400" dirty="0">
              <a:solidFill>
                <a:srgbClr val="7030A0"/>
              </a:solidFill>
              <a:ea typeface="Calibri"/>
              <a:cs typeface="Times New Roman"/>
            </a:endParaRPr>
          </a:p>
        </p:txBody>
      </p:sp>
      <p:pic>
        <p:nvPicPr>
          <p:cNvPr id="7" name="Picture 6"/>
          <p:cNvPicPr/>
          <p:nvPr/>
        </p:nvPicPr>
        <p:blipFill>
          <a:blip r:embed="rId4"/>
          <a:stretch>
            <a:fillRect/>
          </a:stretch>
        </p:blipFill>
        <p:spPr>
          <a:xfrm>
            <a:off x="5334000" y="4933909"/>
            <a:ext cx="3842657" cy="940435"/>
          </a:xfrm>
          <a:prstGeom prst="rect">
            <a:avLst/>
          </a:prstGeom>
        </p:spPr>
      </p:pic>
    </p:spTree>
    <p:extLst>
      <p:ext uri="{BB962C8B-B14F-4D97-AF65-F5344CB8AC3E}">
        <p14:creationId xmlns:p14="http://schemas.microsoft.com/office/powerpoint/2010/main" val="2829831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1295400"/>
            <a:ext cx="7467600" cy="515526"/>
          </a:xfrm>
          <a:prstGeom prst="rect">
            <a:avLst/>
          </a:prstGeom>
        </p:spPr>
        <p:txBody>
          <a:bodyPr wrap="square">
            <a:spAutoFit/>
          </a:bodyPr>
          <a:lstStyle/>
          <a:p>
            <a:pPr algn="just">
              <a:lnSpc>
                <a:spcPts val="1400"/>
              </a:lnSpc>
              <a:spcBef>
                <a:spcPts val="200"/>
              </a:spcBef>
              <a:spcAft>
                <a:spcPts val="200"/>
              </a:spcAft>
              <a:tabLst>
                <a:tab pos="342900" algn="l"/>
                <a:tab pos="622300" algn="l"/>
                <a:tab pos="914400" algn="l"/>
                <a:tab pos="1714500" algn="r"/>
                <a:tab pos="1828800" algn="l"/>
                <a:tab pos="1993900" algn="l"/>
                <a:tab pos="4114800" algn="r"/>
                <a:tab pos="228600" algn="l"/>
                <a:tab pos="457200" algn="l"/>
                <a:tab pos="1485900" algn="r"/>
                <a:tab pos="1600200" algn="ctr"/>
                <a:tab pos="1714500" algn="l"/>
                <a:tab pos="4114800" algn="r"/>
              </a:tabLst>
            </a:pPr>
            <a:r>
              <a:rPr lang="en-US" sz="2800" b="1" i="1" dirty="0">
                <a:solidFill>
                  <a:srgbClr val="000000"/>
                </a:solidFill>
                <a:latin typeface="Benguiat Bk BT"/>
                <a:ea typeface="Times New Roman"/>
                <a:cs typeface="Arial"/>
              </a:rPr>
              <a:t>Contents …</a:t>
            </a:r>
            <a:endParaRPr lang="en-US" sz="1600" dirty="0">
              <a:solidFill>
                <a:srgbClr val="000000"/>
              </a:solidFill>
              <a:latin typeface="Segoe UI"/>
              <a:ea typeface="Times New Roman"/>
              <a:cs typeface="Times New Roman"/>
            </a:endParaRPr>
          </a:p>
          <a:p>
            <a:pPr algn="just">
              <a:lnSpc>
                <a:spcPts val="1500"/>
              </a:lnSpc>
              <a:spcBef>
                <a:spcPts val="200"/>
              </a:spcBef>
              <a:spcAft>
                <a:spcPts val="200"/>
              </a:spcAft>
              <a:tabLst>
                <a:tab pos="342900" algn="l"/>
                <a:tab pos="622300" algn="l"/>
                <a:tab pos="914400" algn="l"/>
                <a:tab pos="1714500" algn="r"/>
                <a:tab pos="1828800" algn="l"/>
                <a:tab pos="1993900" algn="l"/>
                <a:tab pos="4114800" algn="r"/>
                <a:tab pos="245745" algn="l"/>
                <a:tab pos="542925" algn="l"/>
                <a:tab pos="4114800" algn="r"/>
              </a:tabLst>
            </a:pPr>
            <a:r>
              <a:rPr lang="en-IN" sz="2000" dirty="0" smtClean="0">
                <a:solidFill>
                  <a:srgbClr val="000000"/>
                </a:solidFill>
                <a:latin typeface="Segoe UI"/>
                <a:ea typeface="Times New Roman"/>
                <a:cs typeface="Times New Roman"/>
              </a:rPr>
              <a:t>  </a:t>
            </a:r>
            <a:endParaRPr lang="en-US" sz="2000" dirty="0">
              <a:solidFill>
                <a:srgbClr val="000000"/>
              </a:solidFill>
              <a:effectLst/>
              <a:latin typeface="Segoe UI"/>
              <a:ea typeface="Times New Roman"/>
              <a:cs typeface="Times New Roman"/>
            </a:endParaRPr>
          </a:p>
        </p:txBody>
      </p:sp>
      <p:sp>
        <p:nvSpPr>
          <p:cNvPr id="4" name="Rectangle 3"/>
          <p:cNvSpPr/>
          <p:nvPr/>
        </p:nvSpPr>
        <p:spPr>
          <a:xfrm>
            <a:off x="1295400" y="457200"/>
            <a:ext cx="5486400" cy="658642"/>
          </a:xfrm>
          <a:prstGeom prst="rect">
            <a:avLst/>
          </a:prstGeom>
        </p:spPr>
        <p:txBody>
          <a:bodyPr wrap="square">
            <a:spAutoFit/>
          </a:bodyPr>
          <a:lstStyle/>
          <a:p>
            <a:pPr indent="457200" algn="ctr">
              <a:lnSpc>
                <a:spcPct val="115000"/>
              </a:lnSpc>
              <a:spcAft>
                <a:spcPts val="1000"/>
              </a:spcAft>
            </a:pPr>
            <a:r>
              <a:rPr lang="en-US" sz="3200" b="1" dirty="0" smtClean="0">
                <a:solidFill>
                  <a:srgbClr val="FF0000"/>
                </a:solidFill>
                <a:latin typeface="Segoe UI"/>
                <a:ea typeface="Calibri"/>
                <a:cs typeface="Times New Roman"/>
              </a:rPr>
              <a:t>(B)Non-Aqueous Solvent</a:t>
            </a:r>
            <a:endParaRPr lang="en-US" sz="3200" dirty="0">
              <a:ea typeface="Calibri"/>
              <a:cs typeface="Times New Roman"/>
            </a:endParaRPr>
          </a:p>
        </p:txBody>
      </p:sp>
      <p:sp>
        <p:nvSpPr>
          <p:cNvPr id="5" name="Rectangle 4"/>
          <p:cNvSpPr/>
          <p:nvPr/>
        </p:nvSpPr>
        <p:spPr>
          <a:xfrm>
            <a:off x="870857" y="1553163"/>
            <a:ext cx="5943600" cy="3885679"/>
          </a:xfrm>
          <a:prstGeom prst="rect">
            <a:avLst/>
          </a:prstGeom>
        </p:spPr>
        <p:txBody>
          <a:bodyPr wrap="square">
            <a:spAutoFit/>
          </a:bodyPr>
          <a:lstStyle/>
          <a:p>
            <a:pPr marL="285750" marR="0" lvl="0" indent="-285750" algn="just">
              <a:spcBef>
                <a:spcPts val="765"/>
              </a:spcBef>
              <a:spcAft>
                <a:spcPts val="0"/>
              </a:spcAft>
              <a:buSzPts val="1100"/>
              <a:buFont typeface="Arial" pitchFamily="34" charset="0"/>
              <a:buChar char="•"/>
              <a:tabLst>
                <a:tab pos="314960" algn="l"/>
                <a:tab pos="4859020" algn="l"/>
              </a:tabLst>
            </a:pPr>
            <a:r>
              <a:rPr lang="en-US" b="1" dirty="0">
                <a:solidFill>
                  <a:schemeClr val="tx2">
                    <a:lumMod val="75000"/>
                  </a:schemeClr>
                </a:solidFill>
                <a:latin typeface="Times New Roman"/>
                <a:ea typeface="Times New Roman"/>
              </a:rPr>
              <a:t>Non-aqueous</a:t>
            </a:r>
            <a:r>
              <a:rPr lang="en-US" b="1" spc="170" dirty="0">
                <a:solidFill>
                  <a:schemeClr val="tx2">
                    <a:lumMod val="75000"/>
                  </a:schemeClr>
                </a:solidFill>
                <a:latin typeface="Times New Roman"/>
                <a:ea typeface="Times New Roman"/>
              </a:rPr>
              <a:t> </a:t>
            </a:r>
            <a:r>
              <a:rPr lang="en-US" b="1" dirty="0" smtClean="0">
                <a:solidFill>
                  <a:schemeClr val="tx2">
                    <a:lumMod val="75000"/>
                  </a:schemeClr>
                </a:solidFill>
                <a:latin typeface="Times New Roman"/>
                <a:ea typeface="Times New Roman"/>
              </a:rPr>
              <a:t>solvents</a:t>
            </a:r>
            <a:r>
              <a:rPr lang="en-US" b="1" dirty="0">
                <a:latin typeface="Times New Roman"/>
                <a:ea typeface="Times New Roman"/>
              </a:rPr>
              <a:t>	</a:t>
            </a:r>
            <a:r>
              <a:rPr lang="en-US" b="1" dirty="0" smtClean="0">
                <a:latin typeface="Times New Roman"/>
                <a:ea typeface="Times New Roman"/>
              </a:rPr>
              <a:t>    7L</a:t>
            </a:r>
          </a:p>
          <a:p>
            <a:pPr marL="285750" marR="0" lvl="0" indent="-285750" algn="just">
              <a:spcBef>
                <a:spcPts val="765"/>
              </a:spcBef>
              <a:spcAft>
                <a:spcPts val="0"/>
              </a:spcAft>
              <a:buSzPts val="1100"/>
              <a:buFont typeface="Arial" pitchFamily="34" charset="0"/>
              <a:buChar char="•"/>
              <a:tabLst>
                <a:tab pos="314960" algn="l"/>
                <a:tab pos="4859020" algn="l"/>
              </a:tabLst>
            </a:pPr>
            <a:endParaRPr lang="en-US" b="1" dirty="0">
              <a:latin typeface="Times New Roman"/>
              <a:ea typeface="Times New Roman"/>
            </a:endParaRPr>
          </a:p>
          <a:p>
            <a:pPr marL="134620" marR="143510" algn="just">
              <a:lnSpc>
                <a:spcPct val="110000"/>
              </a:lnSpc>
              <a:spcBef>
                <a:spcPts val="105"/>
              </a:spcBef>
              <a:spcAft>
                <a:spcPts val="0"/>
              </a:spcAft>
            </a:pPr>
            <a:r>
              <a:rPr lang="en-US" dirty="0" smtClean="0">
                <a:solidFill>
                  <a:srgbClr val="FF0000"/>
                </a:solidFill>
                <a:latin typeface="Times New Roman"/>
                <a:ea typeface="Times New Roman"/>
              </a:rPr>
              <a:t>Classification </a:t>
            </a:r>
            <a:r>
              <a:rPr lang="en-US" dirty="0">
                <a:solidFill>
                  <a:srgbClr val="FF0000"/>
                </a:solidFill>
                <a:latin typeface="Times New Roman"/>
                <a:ea typeface="Times New Roman"/>
              </a:rPr>
              <a:t>of solvents, </a:t>
            </a:r>
            <a:endParaRPr lang="en-US" dirty="0" smtClean="0">
              <a:solidFill>
                <a:srgbClr val="FF0000"/>
              </a:solidFill>
              <a:latin typeface="Times New Roman"/>
              <a:ea typeface="Times New Roman"/>
            </a:endParaRPr>
          </a:p>
          <a:p>
            <a:pPr marL="134620" marR="143510" algn="just">
              <a:lnSpc>
                <a:spcPct val="110000"/>
              </a:lnSpc>
              <a:spcBef>
                <a:spcPts val="105"/>
              </a:spcBef>
              <a:spcAft>
                <a:spcPts val="0"/>
              </a:spcAft>
            </a:pPr>
            <a:endParaRPr lang="en-US" dirty="0" smtClean="0">
              <a:solidFill>
                <a:srgbClr val="FF0000"/>
              </a:solidFill>
              <a:latin typeface="Times New Roman"/>
              <a:ea typeface="Times New Roman"/>
            </a:endParaRPr>
          </a:p>
          <a:p>
            <a:pPr marL="134620" marR="143510" algn="just">
              <a:lnSpc>
                <a:spcPct val="110000"/>
              </a:lnSpc>
              <a:spcBef>
                <a:spcPts val="105"/>
              </a:spcBef>
              <a:spcAft>
                <a:spcPts val="0"/>
              </a:spcAft>
            </a:pPr>
            <a:r>
              <a:rPr lang="en-US" dirty="0" smtClean="0">
                <a:solidFill>
                  <a:srgbClr val="00B050"/>
                </a:solidFill>
                <a:latin typeface="Times New Roman"/>
                <a:ea typeface="Times New Roman"/>
              </a:rPr>
              <a:t>Characteristics </a:t>
            </a:r>
            <a:r>
              <a:rPr lang="en-US" dirty="0">
                <a:solidFill>
                  <a:srgbClr val="00B050"/>
                </a:solidFill>
                <a:latin typeface="Times New Roman"/>
                <a:ea typeface="Times New Roman"/>
              </a:rPr>
              <a:t>of solvents</a:t>
            </a:r>
            <a:r>
              <a:rPr lang="en-US" dirty="0" smtClean="0">
                <a:solidFill>
                  <a:srgbClr val="00B050"/>
                </a:solidFill>
                <a:latin typeface="Times New Roman"/>
                <a:ea typeface="Times New Roman"/>
              </a:rPr>
              <a:t>,</a:t>
            </a:r>
          </a:p>
          <a:p>
            <a:pPr marL="134620" marR="143510" algn="just">
              <a:lnSpc>
                <a:spcPct val="110000"/>
              </a:lnSpc>
              <a:spcBef>
                <a:spcPts val="105"/>
              </a:spcBef>
              <a:spcAft>
                <a:spcPts val="0"/>
              </a:spcAft>
            </a:pPr>
            <a:r>
              <a:rPr lang="en-US" dirty="0" smtClean="0">
                <a:solidFill>
                  <a:srgbClr val="00B050"/>
                </a:solidFill>
                <a:latin typeface="Times New Roman"/>
                <a:ea typeface="Times New Roman"/>
              </a:rPr>
              <a:t> </a:t>
            </a:r>
          </a:p>
          <a:p>
            <a:pPr marL="134620" marR="143510" algn="just">
              <a:lnSpc>
                <a:spcPct val="110000"/>
              </a:lnSpc>
              <a:spcBef>
                <a:spcPts val="105"/>
              </a:spcBef>
              <a:spcAft>
                <a:spcPts val="0"/>
              </a:spcAft>
            </a:pPr>
            <a:r>
              <a:rPr lang="en-US" dirty="0" smtClean="0">
                <a:solidFill>
                  <a:srgbClr val="00B0F0"/>
                </a:solidFill>
                <a:latin typeface="Times New Roman"/>
                <a:ea typeface="Times New Roman"/>
              </a:rPr>
              <a:t>Types </a:t>
            </a:r>
            <a:r>
              <a:rPr lang="en-US" dirty="0">
                <a:solidFill>
                  <a:srgbClr val="00B0F0"/>
                </a:solidFill>
                <a:latin typeface="Times New Roman"/>
                <a:ea typeface="Times New Roman"/>
              </a:rPr>
              <a:t>of reactions in solvents, </a:t>
            </a:r>
            <a:endParaRPr lang="en-US" dirty="0" smtClean="0">
              <a:solidFill>
                <a:srgbClr val="00B0F0"/>
              </a:solidFill>
              <a:latin typeface="Times New Roman"/>
              <a:ea typeface="Times New Roman"/>
            </a:endParaRPr>
          </a:p>
          <a:p>
            <a:pPr marL="134620" marR="143510" algn="just">
              <a:lnSpc>
                <a:spcPct val="110000"/>
              </a:lnSpc>
              <a:spcBef>
                <a:spcPts val="105"/>
              </a:spcBef>
              <a:spcAft>
                <a:spcPts val="0"/>
              </a:spcAft>
            </a:pPr>
            <a:endParaRPr lang="en-US" dirty="0" smtClean="0">
              <a:solidFill>
                <a:srgbClr val="00B0F0"/>
              </a:solidFill>
              <a:latin typeface="Times New Roman"/>
              <a:ea typeface="Times New Roman"/>
            </a:endParaRPr>
          </a:p>
          <a:p>
            <a:pPr marL="134620" marR="143510" algn="just">
              <a:lnSpc>
                <a:spcPct val="110000"/>
              </a:lnSpc>
              <a:spcBef>
                <a:spcPts val="105"/>
              </a:spcBef>
              <a:spcAft>
                <a:spcPts val="0"/>
              </a:spcAft>
            </a:pPr>
            <a:r>
              <a:rPr lang="en-US" dirty="0" smtClean="0">
                <a:solidFill>
                  <a:srgbClr val="FF0066"/>
                </a:solidFill>
                <a:latin typeface="Times New Roman"/>
                <a:ea typeface="Times New Roman"/>
              </a:rPr>
              <a:t>Physical </a:t>
            </a:r>
            <a:r>
              <a:rPr lang="en-US" dirty="0">
                <a:solidFill>
                  <a:srgbClr val="FF0066"/>
                </a:solidFill>
                <a:latin typeface="Times New Roman"/>
                <a:ea typeface="Times New Roman"/>
              </a:rPr>
              <a:t>and chemical properties of the non-aqueous solvents such as </a:t>
            </a:r>
            <a:r>
              <a:rPr lang="en-US" dirty="0" smtClean="0">
                <a:solidFill>
                  <a:srgbClr val="FF0066"/>
                </a:solidFill>
                <a:latin typeface="Times New Roman"/>
                <a:ea typeface="Times New Roman"/>
              </a:rPr>
              <a:t>(i) </a:t>
            </a:r>
            <a:r>
              <a:rPr lang="en-US" dirty="0">
                <a:solidFill>
                  <a:srgbClr val="FF0066"/>
                </a:solidFill>
                <a:latin typeface="Times New Roman"/>
                <a:ea typeface="Times New Roman"/>
              </a:rPr>
              <a:t>L</a:t>
            </a:r>
            <a:r>
              <a:rPr lang="en-US" dirty="0" smtClean="0">
                <a:solidFill>
                  <a:srgbClr val="FF0066"/>
                </a:solidFill>
                <a:latin typeface="Times New Roman"/>
                <a:ea typeface="Times New Roman"/>
              </a:rPr>
              <a:t>iquid  </a:t>
            </a:r>
            <a:r>
              <a:rPr lang="en-US" dirty="0">
                <a:solidFill>
                  <a:srgbClr val="FF0066"/>
                </a:solidFill>
                <a:latin typeface="Times New Roman"/>
                <a:ea typeface="Times New Roman"/>
              </a:rPr>
              <a:t>ammonia,  </a:t>
            </a:r>
            <a:r>
              <a:rPr lang="en-US" dirty="0" smtClean="0">
                <a:solidFill>
                  <a:srgbClr val="FF0066"/>
                </a:solidFill>
                <a:latin typeface="Times New Roman"/>
                <a:ea typeface="Times New Roman"/>
              </a:rPr>
              <a:t>(ii)</a:t>
            </a:r>
            <a:r>
              <a:rPr lang="en-US" dirty="0" err="1" smtClean="0">
                <a:solidFill>
                  <a:srgbClr val="FF0066"/>
                </a:solidFill>
                <a:latin typeface="Times New Roman"/>
                <a:ea typeface="Times New Roman"/>
              </a:rPr>
              <a:t>Sulphur</a:t>
            </a:r>
            <a:r>
              <a:rPr lang="en-US" dirty="0" smtClean="0">
                <a:solidFill>
                  <a:srgbClr val="FF0066"/>
                </a:solidFill>
                <a:latin typeface="Times New Roman"/>
                <a:ea typeface="Times New Roman"/>
              </a:rPr>
              <a:t>  </a:t>
            </a:r>
            <a:r>
              <a:rPr lang="en-US" dirty="0">
                <a:solidFill>
                  <a:srgbClr val="FF0066"/>
                </a:solidFill>
                <a:latin typeface="Times New Roman"/>
                <a:ea typeface="Times New Roman"/>
              </a:rPr>
              <a:t>dioxide, </a:t>
            </a:r>
            <a:r>
              <a:rPr lang="en-US" dirty="0" smtClean="0">
                <a:solidFill>
                  <a:srgbClr val="FF0066"/>
                </a:solidFill>
                <a:latin typeface="Times New Roman"/>
                <a:ea typeface="Times New Roman"/>
              </a:rPr>
              <a:t>(iii)</a:t>
            </a:r>
            <a:r>
              <a:rPr lang="en-US" dirty="0" err="1" smtClean="0">
                <a:solidFill>
                  <a:srgbClr val="FF0066"/>
                </a:solidFill>
                <a:latin typeface="Times New Roman"/>
                <a:ea typeface="Times New Roman"/>
              </a:rPr>
              <a:t>Dinitrogen</a:t>
            </a:r>
            <a:r>
              <a:rPr lang="en-US" dirty="0" smtClean="0">
                <a:solidFill>
                  <a:srgbClr val="FF0066"/>
                </a:solidFill>
                <a:latin typeface="Times New Roman"/>
                <a:ea typeface="Times New Roman"/>
              </a:rPr>
              <a:t> </a:t>
            </a:r>
            <a:r>
              <a:rPr lang="en-US" dirty="0">
                <a:solidFill>
                  <a:srgbClr val="FF0066"/>
                </a:solidFill>
                <a:latin typeface="Times New Roman"/>
                <a:ea typeface="Times New Roman"/>
              </a:rPr>
              <a:t>tetroxide, anhydrous </a:t>
            </a:r>
            <a:r>
              <a:rPr lang="en-US" dirty="0" err="1">
                <a:solidFill>
                  <a:srgbClr val="FF0066"/>
                </a:solidFill>
                <a:latin typeface="Times New Roman"/>
                <a:ea typeface="Times New Roman"/>
              </a:rPr>
              <a:t>sulphuric</a:t>
            </a:r>
            <a:r>
              <a:rPr lang="en-US" dirty="0">
                <a:solidFill>
                  <a:srgbClr val="FF0066"/>
                </a:solidFill>
                <a:latin typeface="Times New Roman"/>
                <a:ea typeface="Times New Roman"/>
              </a:rPr>
              <a:t> acid and molten</a:t>
            </a:r>
            <a:r>
              <a:rPr lang="en-US" spc="215" dirty="0">
                <a:solidFill>
                  <a:srgbClr val="FF0066"/>
                </a:solidFill>
                <a:latin typeface="Times New Roman"/>
                <a:ea typeface="Times New Roman"/>
              </a:rPr>
              <a:t> </a:t>
            </a:r>
            <a:r>
              <a:rPr lang="en-US" dirty="0">
                <a:solidFill>
                  <a:srgbClr val="FF0066"/>
                </a:solidFill>
                <a:latin typeface="Times New Roman"/>
                <a:ea typeface="Times New Roman"/>
              </a:rPr>
              <a:t>salts.</a:t>
            </a:r>
            <a:endParaRPr lang="en-US" dirty="0">
              <a:solidFill>
                <a:srgbClr val="FF0066"/>
              </a:solidFill>
              <a:effectLst/>
              <a:latin typeface="Times New Roman"/>
              <a:ea typeface="Times New Roman"/>
            </a:endParaRPr>
          </a:p>
        </p:txBody>
      </p:sp>
    </p:spTree>
    <p:extLst>
      <p:ext uri="{BB962C8B-B14F-4D97-AF65-F5344CB8AC3E}">
        <p14:creationId xmlns:p14="http://schemas.microsoft.com/office/powerpoint/2010/main" val="415512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363819"/>
            <a:ext cx="3657600" cy="1742528"/>
          </a:xfrm>
          <a:prstGeom prst="rect">
            <a:avLst/>
          </a:prstGeom>
        </p:spPr>
        <p:txBody>
          <a:bodyPr wrap="square">
            <a:spAutoFit/>
          </a:bodyPr>
          <a:lstStyle/>
          <a:p>
            <a:pPr>
              <a:lnSpc>
                <a:spcPct val="115000"/>
              </a:lnSpc>
              <a:spcAft>
                <a:spcPts val="1000"/>
              </a:spcAft>
            </a:pPr>
            <a:r>
              <a:rPr lang="en-US" sz="1600" b="1" dirty="0">
                <a:solidFill>
                  <a:srgbClr val="FF0000"/>
                </a:solidFill>
                <a:latin typeface="Segoe UI"/>
                <a:ea typeface="Calibri"/>
                <a:cs typeface="Times New Roman"/>
              </a:rPr>
              <a:t>6. Complex formation reaction</a:t>
            </a:r>
            <a:r>
              <a:rPr lang="en-US" sz="1600" dirty="0">
                <a:solidFill>
                  <a:srgbClr val="FF0000"/>
                </a:solidFill>
                <a:latin typeface="Segoe UI"/>
                <a:ea typeface="Calibri"/>
                <a:cs typeface="Times New Roman"/>
              </a:rPr>
              <a:t>:</a:t>
            </a:r>
            <a:endParaRPr lang="en-US" sz="1600" dirty="0">
              <a:solidFill>
                <a:srgbClr val="FF0000"/>
              </a:solidFill>
              <a:ea typeface="Calibri"/>
              <a:cs typeface="Times New Roman"/>
            </a:endParaRPr>
          </a:p>
          <a:p>
            <a:pPr>
              <a:lnSpc>
                <a:spcPct val="115000"/>
              </a:lnSpc>
              <a:spcAft>
                <a:spcPts val="1000"/>
              </a:spcAft>
            </a:pPr>
            <a:r>
              <a:rPr lang="en-US" sz="1400" dirty="0" smtClean="0">
                <a:latin typeface="Segoe UI"/>
                <a:ea typeface="Calibri"/>
                <a:cs typeface="Times New Roman"/>
              </a:rPr>
              <a:t>	</a:t>
            </a:r>
            <a:r>
              <a:rPr lang="en-US" sz="1400" dirty="0" smtClean="0">
                <a:solidFill>
                  <a:srgbClr val="7030A0"/>
                </a:solidFill>
                <a:latin typeface="Segoe UI"/>
                <a:ea typeface="Calibri"/>
                <a:cs typeface="Times New Roman"/>
              </a:rPr>
              <a:t>Several </a:t>
            </a:r>
            <a:r>
              <a:rPr lang="en-US" sz="1400" dirty="0">
                <a:solidFill>
                  <a:srgbClr val="7030A0"/>
                </a:solidFill>
                <a:latin typeface="Segoe UI"/>
                <a:ea typeface="Calibri"/>
                <a:cs typeface="Times New Roman"/>
              </a:rPr>
              <a:t>complex formation reactions in liquid ammonia are known. These are similar to reactions of </a:t>
            </a:r>
            <a:r>
              <a:rPr lang="en-US" sz="1400" dirty="0" err="1">
                <a:solidFill>
                  <a:srgbClr val="7030A0"/>
                </a:solidFill>
                <a:latin typeface="Segoe UI"/>
                <a:ea typeface="Calibri"/>
                <a:cs typeface="Times New Roman"/>
              </a:rPr>
              <a:t>occuring</a:t>
            </a:r>
            <a:r>
              <a:rPr lang="en-US" sz="1400" dirty="0">
                <a:solidFill>
                  <a:srgbClr val="7030A0"/>
                </a:solidFill>
                <a:latin typeface="Segoe UI"/>
                <a:ea typeface="Calibri"/>
                <a:cs typeface="Times New Roman"/>
              </a:rPr>
              <a:t> in aqueous system. The following reactions are given for illustration: </a:t>
            </a:r>
            <a:endParaRPr lang="en-US" sz="1400" dirty="0">
              <a:solidFill>
                <a:srgbClr val="7030A0"/>
              </a:solidFill>
              <a:ea typeface="Calibri"/>
              <a:cs typeface="Times New Roman"/>
            </a:endParaRPr>
          </a:p>
        </p:txBody>
      </p:sp>
      <p:pic>
        <p:nvPicPr>
          <p:cNvPr id="3" name="Picture 2"/>
          <p:cNvPicPr/>
          <p:nvPr/>
        </p:nvPicPr>
        <p:blipFill>
          <a:blip r:embed="rId2"/>
          <a:stretch>
            <a:fillRect/>
          </a:stretch>
        </p:blipFill>
        <p:spPr>
          <a:xfrm>
            <a:off x="4071257" y="1524000"/>
            <a:ext cx="5029200" cy="2630170"/>
          </a:xfrm>
          <a:prstGeom prst="rect">
            <a:avLst/>
          </a:prstGeom>
        </p:spPr>
      </p:pic>
      <p:pic>
        <p:nvPicPr>
          <p:cNvPr id="4" name="Picture 3"/>
          <p:cNvPicPr/>
          <p:nvPr/>
        </p:nvPicPr>
        <p:blipFill>
          <a:blip r:embed="rId3"/>
          <a:stretch>
            <a:fillRect/>
          </a:stretch>
        </p:blipFill>
        <p:spPr>
          <a:xfrm>
            <a:off x="0" y="3962400"/>
            <a:ext cx="8958942" cy="2743200"/>
          </a:xfrm>
          <a:prstGeom prst="rect">
            <a:avLst/>
          </a:prstGeom>
        </p:spPr>
      </p:pic>
    </p:spTree>
    <p:extLst>
      <p:ext uri="{BB962C8B-B14F-4D97-AF65-F5344CB8AC3E}">
        <p14:creationId xmlns:p14="http://schemas.microsoft.com/office/powerpoint/2010/main" val="4168058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143" y="218233"/>
            <a:ext cx="8839200" cy="1530162"/>
          </a:xfrm>
          <a:prstGeom prst="rect">
            <a:avLst/>
          </a:prstGeom>
        </p:spPr>
        <p:txBody>
          <a:bodyPr wrap="square">
            <a:spAutoFit/>
          </a:bodyPr>
          <a:lstStyle/>
          <a:p>
            <a:pPr>
              <a:lnSpc>
                <a:spcPct val="115000"/>
              </a:lnSpc>
              <a:spcAft>
                <a:spcPts val="1000"/>
              </a:spcAft>
            </a:pPr>
            <a:r>
              <a:rPr lang="en-US" sz="1400" b="1" dirty="0">
                <a:solidFill>
                  <a:srgbClr val="800000"/>
                </a:solidFill>
                <a:latin typeface="Segoe UI"/>
                <a:ea typeface="Calibri"/>
                <a:cs typeface="Times New Roman"/>
              </a:rPr>
              <a:t>7. Reduction reaction: </a:t>
            </a:r>
            <a:endParaRPr lang="en-US" sz="1400" dirty="0">
              <a:solidFill>
                <a:srgbClr val="800000"/>
              </a:solidFill>
              <a:ea typeface="Calibri"/>
              <a:cs typeface="Times New Roman"/>
            </a:endParaRPr>
          </a:p>
          <a:p>
            <a:pPr>
              <a:lnSpc>
                <a:spcPct val="115000"/>
              </a:lnSpc>
              <a:spcAft>
                <a:spcPts val="1000"/>
              </a:spcAft>
            </a:pPr>
            <a:r>
              <a:rPr lang="en-US" dirty="0">
                <a:solidFill>
                  <a:srgbClr val="0000FF"/>
                </a:solidFill>
                <a:latin typeface="Segoe UI"/>
                <a:ea typeface="Calibri"/>
                <a:cs typeface="Times New Roman"/>
              </a:rPr>
              <a:t> </a:t>
            </a:r>
            <a:r>
              <a:rPr lang="en-US" sz="1400" dirty="0">
                <a:solidFill>
                  <a:srgbClr val="0000FF"/>
                </a:solidFill>
                <a:latin typeface="Segoe UI"/>
                <a:ea typeface="Calibri"/>
                <a:cs typeface="Times New Roman"/>
              </a:rPr>
              <a:t>Liquid ammonia serves as and excellent medium for reduction reactions involving inorganic species. For instance, alkali metals dissolve in liquid ammonia giving blue coloured solutions which are strong reducing agents as they can readily supply electrons for reduction process. Sodium metal in liquid ammonia for instance reduces </a:t>
            </a:r>
            <a:r>
              <a:rPr lang="en-US" sz="1400" dirty="0" err="1">
                <a:solidFill>
                  <a:srgbClr val="0000FF"/>
                </a:solidFill>
                <a:latin typeface="Segoe UI"/>
                <a:ea typeface="Calibri"/>
                <a:cs typeface="Times New Roman"/>
              </a:rPr>
              <a:t>CuI</a:t>
            </a:r>
            <a:r>
              <a:rPr lang="en-US" sz="1400" dirty="0">
                <a:solidFill>
                  <a:srgbClr val="0000FF"/>
                </a:solidFill>
                <a:latin typeface="Segoe UI"/>
                <a:ea typeface="Calibri"/>
                <a:cs typeface="Times New Roman"/>
              </a:rPr>
              <a:t> to Cu.</a:t>
            </a:r>
            <a:endParaRPr lang="en-US" sz="1400" dirty="0">
              <a:solidFill>
                <a:srgbClr val="0000FF"/>
              </a:solidFill>
              <a:ea typeface="Calibri"/>
              <a:cs typeface="Times New Roman"/>
            </a:endParaRPr>
          </a:p>
        </p:txBody>
      </p:sp>
      <p:pic>
        <p:nvPicPr>
          <p:cNvPr id="3" name="Picture 2"/>
          <p:cNvPicPr/>
          <p:nvPr/>
        </p:nvPicPr>
        <p:blipFill>
          <a:blip r:embed="rId2"/>
          <a:stretch>
            <a:fillRect/>
          </a:stretch>
        </p:blipFill>
        <p:spPr>
          <a:xfrm>
            <a:off x="2438400" y="1600200"/>
            <a:ext cx="3657600" cy="459740"/>
          </a:xfrm>
          <a:prstGeom prst="rect">
            <a:avLst/>
          </a:prstGeom>
        </p:spPr>
      </p:pic>
      <p:sp>
        <p:nvSpPr>
          <p:cNvPr id="4" name="Rectangle 3"/>
          <p:cNvSpPr/>
          <p:nvPr/>
        </p:nvSpPr>
        <p:spPr>
          <a:xfrm>
            <a:off x="250372" y="1709584"/>
            <a:ext cx="8588828" cy="1391663"/>
          </a:xfrm>
          <a:prstGeom prst="rect">
            <a:avLst/>
          </a:prstGeom>
        </p:spPr>
        <p:txBody>
          <a:bodyPr wrap="square">
            <a:spAutoFit/>
          </a:bodyPr>
          <a:lstStyle/>
          <a:p>
            <a:pPr>
              <a:lnSpc>
                <a:spcPct val="115000"/>
              </a:lnSpc>
              <a:spcAft>
                <a:spcPts val="1000"/>
              </a:spcAft>
            </a:pPr>
            <a:r>
              <a:rPr lang="en-US" sz="1400" b="1" dirty="0">
                <a:solidFill>
                  <a:srgbClr val="800000"/>
                </a:solidFill>
                <a:latin typeface="Segoe UI"/>
                <a:ea typeface="Calibri"/>
                <a:cs typeface="Times New Roman"/>
              </a:rPr>
              <a:t>8. Oxidation reaction </a:t>
            </a:r>
            <a:endParaRPr lang="en-US" sz="1400" dirty="0">
              <a:solidFill>
                <a:srgbClr val="800000"/>
              </a:solidFill>
              <a:ea typeface="Calibri"/>
              <a:cs typeface="Times New Roman"/>
            </a:endParaRPr>
          </a:p>
          <a:p>
            <a:r>
              <a:rPr lang="en-US" dirty="0">
                <a:solidFill>
                  <a:srgbClr val="FF0000"/>
                </a:solidFill>
                <a:latin typeface="Segoe UI"/>
                <a:ea typeface="Calibri"/>
              </a:rPr>
              <a:t> </a:t>
            </a:r>
            <a:r>
              <a:rPr lang="en-US" sz="1400" dirty="0" err="1">
                <a:solidFill>
                  <a:srgbClr val="FF0000"/>
                </a:solidFill>
                <a:latin typeface="Segoe UI"/>
                <a:ea typeface="Calibri"/>
              </a:rPr>
              <a:t>Oxidising</a:t>
            </a:r>
            <a:r>
              <a:rPr lang="en-US" sz="1400" dirty="0">
                <a:solidFill>
                  <a:srgbClr val="FF0000"/>
                </a:solidFill>
                <a:latin typeface="Segoe UI"/>
                <a:ea typeface="Calibri"/>
              </a:rPr>
              <a:t> action of various oxidizing agents  is weaker in liquid ammonia than in aqueous solution for instance, HNO</a:t>
            </a:r>
            <a:r>
              <a:rPr lang="en-US" sz="1400" baseline="-25000" dirty="0">
                <a:solidFill>
                  <a:srgbClr val="FF0000"/>
                </a:solidFill>
                <a:latin typeface="Segoe UI"/>
                <a:ea typeface="Calibri"/>
              </a:rPr>
              <a:t>3</a:t>
            </a:r>
            <a:r>
              <a:rPr lang="en-US" sz="1400" dirty="0">
                <a:solidFill>
                  <a:srgbClr val="FF0000"/>
                </a:solidFill>
                <a:latin typeface="Segoe UI"/>
                <a:ea typeface="Calibri"/>
              </a:rPr>
              <a:t> in liquid ammonia does not acts as an oxidizing agent. Similarly KMnO</a:t>
            </a:r>
            <a:r>
              <a:rPr lang="en-US" sz="1400" baseline="-25000" dirty="0">
                <a:solidFill>
                  <a:srgbClr val="FF0000"/>
                </a:solidFill>
                <a:latin typeface="Segoe UI"/>
                <a:ea typeface="Calibri"/>
              </a:rPr>
              <a:t>4</a:t>
            </a:r>
            <a:r>
              <a:rPr lang="en-US" sz="1400" dirty="0">
                <a:solidFill>
                  <a:srgbClr val="FF0000"/>
                </a:solidFill>
                <a:latin typeface="Segoe UI"/>
                <a:ea typeface="Calibri"/>
              </a:rPr>
              <a:t> in liquid ammonia acts as a very weak oxidizing agent. KMnO</a:t>
            </a:r>
            <a:r>
              <a:rPr lang="en-US" sz="1400" baseline="-25000" dirty="0">
                <a:solidFill>
                  <a:srgbClr val="FF0000"/>
                </a:solidFill>
                <a:latin typeface="Segoe UI"/>
                <a:ea typeface="Calibri"/>
              </a:rPr>
              <a:t>4</a:t>
            </a:r>
            <a:r>
              <a:rPr lang="en-US" sz="1400" dirty="0">
                <a:solidFill>
                  <a:srgbClr val="FF0000"/>
                </a:solidFill>
                <a:latin typeface="Segoe UI"/>
                <a:ea typeface="Calibri"/>
              </a:rPr>
              <a:t> is reduced by solution of potassium in liquid ammonia to K</a:t>
            </a:r>
            <a:r>
              <a:rPr lang="en-US" sz="1400" baseline="-25000" dirty="0">
                <a:solidFill>
                  <a:srgbClr val="FF0000"/>
                </a:solidFill>
                <a:latin typeface="Segoe UI"/>
                <a:ea typeface="Calibri"/>
              </a:rPr>
              <a:t>2</a:t>
            </a:r>
            <a:r>
              <a:rPr lang="en-US" sz="1400" dirty="0">
                <a:solidFill>
                  <a:srgbClr val="FF0000"/>
                </a:solidFill>
                <a:latin typeface="Segoe UI"/>
                <a:ea typeface="Calibri"/>
              </a:rPr>
              <a:t>MnO</a:t>
            </a:r>
            <a:r>
              <a:rPr lang="en-US" sz="1400" baseline="-25000" dirty="0">
                <a:solidFill>
                  <a:srgbClr val="FF0000"/>
                </a:solidFill>
                <a:latin typeface="Segoe UI"/>
                <a:ea typeface="Calibri"/>
              </a:rPr>
              <a:t>4</a:t>
            </a:r>
            <a:r>
              <a:rPr lang="en-US" sz="1400" dirty="0">
                <a:solidFill>
                  <a:srgbClr val="FF0000"/>
                </a:solidFill>
                <a:latin typeface="Segoe UI"/>
                <a:ea typeface="Calibri"/>
              </a:rPr>
              <a:t> and finally to </a:t>
            </a:r>
            <a:r>
              <a:rPr lang="en-US" sz="1400" dirty="0" err="1" smtClean="0">
                <a:solidFill>
                  <a:srgbClr val="FF0000"/>
                </a:solidFill>
                <a:latin typeface="Segoe UI"/>
                <a:ea typeface="Calibri"/>
              </a:rPr>
              <a:t>Mn.O</a:t>
            </a:r>
            <a:endParaRPr lang="en-US" sz="1400" dirty="0">
              <a:solidFill>
                <a:srgbClr val="FF0000"/>
              </a:solidFill>
            </a:endParaRPr>
          </a:p>
        </p:txBody>
      </p:sp>
      <p:pic>
        <p:nvPicPr>
          <p:cNvPr id="5" name="Picture 4"/>
          <p:cNvPicPr/>
          <p:nvPr/>
        </p:nvPicPr>
        <p:blipFill>
          <a:blip r:embed="rId3"/>
          <a:stretch>
            <a:fillRect/>
          </a:stretch>
        </p:blipFill>
        <p:spPr>
          <a:xfrm>
            <a:off x="2667000" y="2895600"/>
            <a:ext cx="5029200" cy="762000"/>
          </a:xfrm>
          <a:prstGeom prst="rect">
            <a:avLst/>
          </a:prstGeom>
        </p:spPr>
      </p:pic>
      <p:sp>
        <p:nvSpPr>
          <p:cNvPr id="6" name="Rectangle 5"/>
          <p:cNvSpPr/>
          <p:nvPr/>
        </p:nvSpPr>
        <p:spPr>
          <a:xfrm>
            <a:off x="250372" y="3505200"/>
            <a:ext cx="8839200" cy="2273443"/>
          </a:xfrm>
          <a:prstGeom prst="rect">
            <a:avLst/>
          </a:prstGeom>
        </p:spPr>
        <p:txBody>
          <a:bodyPr wrap="square">
            <a:spAutoFit/>
          </a:bodyPr>
          <a:lstStyle/>
          <a:p>
            <a:pPr>
              <a:lnSpc>
                <a:spcPct val="115000"/>
              </a:lnSpc>
              <a:spcAft>
                <a:spcPts val="1000"/>
              </a:spcAft>
            </a:pPr>
            <a:r>
              <a:rPr lang="en-US" sz="1400" b="1" dirty="0">
                <a:solidFill>
                  <a:srgbClr val="C00000"/>
                </a:solidFill>
                <a:latin typeface="Segoe UI"/>
                <a:ea typeface="Calibri"/>
                <a:cs typeface="Times New Roman"/>
              </a:rPr>
              <a:t>9.Solubility of substances in liquid ammonia</a:t>
            </a:r>
            <a:endParaRPr lang="en-US" sz="1400" b="1" dirty="0">
              <a:solidFill>
                <a:srgbClr val="C00000"/>
              </a:solidFill>
              <a:ea typeface="Calibri"/>
              <a:cs typeface="Times New Roman"/>
            </a:endParaRPr>
          </a:p>
          <a:p>
            <a:pPr indent="457200">
              <a:lnSpc>
                <a:spcPct val="115000"/>
              </a:lnSpc>
              <a:spcAft>
                <a:spcPts val="1000"/>
              </a:spcAft>
            </a:pPr>
            <a:r>
              <a:rPr lang="en-US" sz="1400" dirty="0">
                <a:solidFill>
                  <a:srgbClr val="FF0066"/>
                </a:solidFill>
                <a:latin typeface="Segoe UI"/>
                <a:ea typeface="Calibri"/>
                <a:cs typeface="Times New Roman"/>
              </a:rPr>
              <a:t>As expected from its very low dielectric constant, liquid ammonia is a poor solvent for ionic substances. Amongst the inorganic compounds, nitrates, </a:t>
            </a:r>
            <a:r>
              <a:rPr lang="en-US" sz="1400" dirty="0" err="1">
                <a:solidFill>
                  <a:srgbClr val="FF0066"/>
                </a:solidFill>
                <a:latin typeface="Segoe UI"/>
                <a:ea typeface="Calibri"/>
                <a:cs typeface="Times New Roman"/>
              </a:rPr>
              <a:t>thiocyanate</a:t>
            </a:r>
            <a:r>
              <a:rPr lang="en-US" sz="1400" dirty="0">
                <a:solidFill>
                  <a:srgbClr val="FF0066"/>
                </a:solidFill>
                <a:latin typeface="Segoe UI"/>
                <a:ea typeface="Calibri"/>
                <a:cs typeface="Times New Roman"/>
              </a:rPr>
              <a:t>, perchlorate and most of the cyanides are soluble in liquid ammonia. Oxides and hydroxides, carbonates, </a:t>
            </a:r>
            <a:r>
              <a:rPr lang="en-US" sz="1400" dirty="0" err="1">
                <a:solidFill>
                  <a:srgbClr val="FF0066"/>
                </a:solidFill>
                <a:latin typeface="Segoe UI"/>
                <a:ea typeface="Calibri"/>
                <a:cs typeface="Times New Roman"/>
              </a:rPr>
              <a:t>phospates</a:t>
            </a:r>
            <a:r>
              <a:rPr lang="en-US" sz="1400" dirty="0">
                <a:solidFill>
                  <a:srgbClr val="FF0066"/>
                </a:solidFill>
                <a:latin typeface="Segoe UI"/>
                <a:ea typeface="Calibri"/>
                <a:cs typeface="Times New Roman"/>
              </a:rPr>
              <a:t>, </a:t>
            </a:r>
            <a:r>
              <a:rPr lang="en-US" sz="1400" dirty="0" err="1">
                <a:solidFill>
                  <a:srgbClr val="FF0066"/>
                </a:solidFill>
                <a:latin typeface="Segoe UI"/>
                <a:ea typeface="Calibri"/>
                <a:cs typeface="Times New Roman"/>
              </a:rPr>
              <a:t>sulphates</a:t>
            </a:r>
            <a:r>
              <a:rPr lang="en-US" sz="1400" dirty="0">
                <a:solidFill>
                  <a:srgbClr val="FF0066"/>
                </a:solidFill>
                <a:latin typeface="Segoe UI"/>
                <a:ea typeface="Calibri"/>
                <a:cs typeface="Times New Roman"/>
              </a:rPr>
              <a:t> and most of the </a:t>
            </a:r>
            <a:r>
              <a:rPr lang="en-US" sz="1400" dirty="0" err="1">
                <a:solidFill>
                  <a:srgbClr val="FF0066"/>
                </a:solidFill>
                <a:latin typeface="Segoe UI"/>
                <a:ea typeface="Calibri"/>
                <a:cs typeface="Times New Roman"/>
              </a:rPr>
              <a:t>sulphide</a:t>
            </a:r>
            <a:r>
              <a:rPr lang="en-US" sz="1400" dirty="0">
                <a:solidFill>
                  <a:srgbClr val="FF0066"/>
                </a:solidFill>
                <a:latin typeface="Segoe UI"/>
                <a:ea typeface="Calibri"/>
                <a:cs typeface="Times New Roman"/>
              </a:rPr>
              <a:t> are insoluble. Most of the iodides are  soluble and bromides are less soluble. Fluorides and chlorides (except be Be</a:t>
            </a:r>
            <a:r>
              <a:rPr lang="en-US" sz="1400" baseline="30000" dirty="0">
                <a:solidFill>
                  <a:srgbClr val="FF0066"/>
                </a:solidFill>
                <a:latin typeface="Segoe UI"/>
                <a:ea typeface="Calibri"/>
                <a:cs typeface="Times New Roman"/>
              </a:rPr>
              <a:t>2+</a:t>
            </a:r>
            <a:r>
              <a:rPr lang="en-US" sz="1400" dirty="0">
                <a:solidFill>
                  <a:srgbClr val="FF0066"/>
                </a:solidFill>
                <a:latin typeface="Segoe UI"/>
                <a:ea typeface="Calibri"/>
                <a:cs typeface="Times New Roman"/>
              </a:rPr>
              <a:t> and Na</a:t>
            </a:r>
            <a:r>
              <a:rPr lang="en-US" sz="1400" baseline="30000" dirty="0">
                <a:solidFill>
                  <a:srgbClr val="FF0066"/>
                </a:solidFill>
                <a:latin typeface="Segoe UI"/>
                <a:ea typeface="Calibri"/>
                <a:cs typeface="Times New Roman"/>
              </a:rPr>
              <a:t>+</a:t>
            </a:r>
            <a:r>
              <a:rPr lang="en-US" sz="1400" dirty="0">
                <a:solidFill>
                  <a:srgbClr val="FF0066"/>
                </a:solidFill>
                <a:latin typeface="Segoe UI"/>
                <a:ea typeface="Calibri"/>
                <a:cs typeface="Times New Roman"/>
              </a:rPr>
              <a:t> chloride) are practically insoluble. Most of the ammonium salts such as NH</a:t>
            </a:r>
            <a:r>
              <a:rPr lang="en-US" sz="1400" baseline="-25000" dirty="0">
                <a:solidFill>
                  <a:srgbClr val="FF0066"/>
                </a:solidFill>
                <a:latin typeface="Segoe UI"/>
                <a:ea typeface="Calibri"/>
                <a:cs typeface="Times New Roman"/>
              </a:rPr>
              <a:t>4</a:t>
            </a:r>
            <a:r>
              <a:rPr lang="en-US" sz="1400" dirty="0">
                <a:solidFill>
                  <a:srgbClr val="FF0066"/>
                </a:solidFill>
                <a:latin typeface="Segoe UI"/>
                <a:ea typeface="Calibri"/>
                <a:cs typeface="Times New Roman"/>
              </a:rPr>
              <a:t>NO</a:t>
            </a:r>
            <a:r>
              <a:rPr lang="en-US" sz="1400" baseline="-25000" dirty="0">
                <a:solidFill>
                  <a:srgbClr val="FF0066"/>
                </a:solidFill>
                <a:latin typeface="Segoe UI"/>
                <a:ea typeface="Calibri"/>
                <a:cs typeface="Times New Roman"/>
              </a:rPr>
              <a:t>3, </a:t>
            </a:r>
            <a:r>
              <a:rPr lang="en-US" sz="1400" dirty="0">
                <a:solidFill>
                  <a:srgbClr val="FF0066"/>
                </a:solidFill>
                <a:latin typeface="Segoe UI"/>
                <a:ea typeface="Calibri"/>
                <a:cs typeface="Times New Roman"/>
              </a:rPr>
              <a:t>NH</a:t>
            </a:r>
            <a:r>
              <a:rPr lang="en-US" sz="1400" baseline="-25000" dirty="0">
                <a:solidFill>
                  <a:srgbClr val="FF0066"/>
                </a:solidFill>
                <a:latin typeface="Segoe UI"/>
                <a:ea typeface="Calibri"/>
                <a:cs typeface="Times New Roman"/>
              </a:rPr>
              <a:t>4</a:t>
            </a:r>
            <a:r>
              <a:rPr lang="en-US" sz="1400" dirty="0">
                <a:solidFill>
                  <a:srgbClr val="FF0066"/>
                </a:solidFill>
                <a:latin typeface="Segoe UI"/>
                <a:ea typeface="Calibri"/>
                <a:cs typeface="Times New Roman"/>
              </a:rPr>
              <a:t>SCN, CH</a:t>
            </a:r>
            <a:r>
              <a:rPr lang="en-US" sz="1400" baseline="-25000" dirty="0">
                <a:solidFill>
                  <a:srgbClr val="FF0066"/>
                </a:solidFill>
                <a:latin typeface="Segoe UI"/>
                <a:ea typeface="Calibri"/>
                <a:cs typeface="Times New Roman"/>
              </a:rPr>
              <a:t>3</a:t>
            </a:r>
            <a:r>
              <a:rPr lang="en-US" sz="1400" dirty="0">
                <a:solidFill>
                  <a:srgbClr val="FF0066"/>
                </a:solidFill>
                <a:latin typeface="Segoe UI"/>
                <a:ea typeface="Calibri"/>
                <a:cs typeface="Times New Roman"/>
              </a:rPr>
              <a:t>COONH</a:t>
            </a:r>
            <a:r>
              <a:rPr lang="en-US" sz="1400" baseline="-25000" dirty="0">
                <a:solidFill>
                  <a:srgbClr val="FF0066"/>
                </a:solidFill>
                <a:latin typeface="Segoe UI"/>
                <a:ea typeface="Calibri"/>
                <a:cs typeface="Times New Roman"/>
              </a:rPr>
              <a:t>4</a:t>
            </a:r>
            <a:r>
              <a:rPr lang="en-US" sz="1400" dirty="0">
                <a:solidFill>
                  <a:srgbClr val="FF0066"/>
                </a:solidFill>
                <a:latin typeface="Segoe UI"/>
                <a:ea typeface="Calibri"/>
                <a:cs typeface="Times New Roman"/>
              </a:rPr>
              <a:t> are soluble in liquid ammonia. Most of the metal amides, except of those alkali metals, are insoluble.</a:t>
            </a:r>
            <a:endParaRPr lang="en-US" sz="1400" dirty="0">
              <a:solidFill>
                <a:srgbClr val="FF0066"/>
              </a:solidFill>
              <a:ea typeface="Calibri"/>
              <a:cs typeface="Times New Roman"/>
            </a:endParaRPr>
          </a:p>
        </p:txBody>
      </p:sp>
    </p:spTree>
    <p:extLst>
      <p:ext uri="{BB962C8B-B14F-4D97-AF65-F5344CB8AC3E}">
        <p14:creationId xmlns:p14="http://schemas.microsoft.com/office/powerpoint/2010/main" val="758392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371600"/>
            <a:ext cx="8534400" cy="4137543"/>
          </a:xfrm>
          <a:prstGeom prst="rect">
            <a:avLst/>
          </a:prstGeom>
        </p:spPr>
        <p:txBody>
          <a:bodyPr wrap="square">
            <a:spAutoFit/>
          </a:bodyPr>
          <a:lstStyle/>
          <a:p>
            <a:pPr>
              <a:lnSpc>
                <a:spcPct val="115000"/>
              </a:lnSpc>
              <a:spcAft>
                <a:spcPts val="1000"/>
              </a:spcAft>
            </a:pPr>
            <a:r>
              <a:rPr lang="en-US" sz="1600" b="1" dirty="0">
                <a:solidFill>
                  <a:srgbClr val="FF0000"/>
                </a:solidFill>
                <a:latin typeface="Segoe UI"/>
                <a:ea typeface="Calibri"/>
                <a:cs typeface="Times New Roman"/>
              </a:rPr>
              <a:t>Solutions of alkali metals in liquid ammonia:</a:t>
            </a:r>
            <a:endParaRPr lang="en-US" sz="1600" dirty="0">
              <a:solidFill>
                <a:srgbClr val="FF0000"/>
              </a:solidFill>
              <a:ea typeface="Calibri"/>
              <a:cs typeface="Times New Roman"/>
            </a:endParaRPr>
          </a:p>
          <a:p>
            <a:pPr indent="457200">
              <a:lnSpc>
                <a:spcPct val="115000"/>
              </a:lnSpc>
              <a:spcAft>
                <a:spcPts val="1000"/>
              </a:spcAft>
            </a:pPr>
            <a:r>
              <a:rPr lang="en-US" sz="1400" dirty="0">
                <a:latin typeface="Segoe UI"/>
                <a:ea typeface="Calibri"/>
                <a:cs typeface="Times New Roman"/>
              </a:rPr>
              <a:t>The ability to dissolve alkali metal is one of the striking features of liquid ammonia as a solvent. The alkali metal solutions in liquid ammonia are blue in </a:t>
            </a:r>
            <a:r>
              <a:rPr lang="en-US" sz="1400" dirty="0" err="1">
                <a:latin typeface="Segoe UI"/>
                <a:ea typeface="Calibri"/>
                <a:cs typeface="Times New Roman"/>
              </a:rPr>
              <a:t>colour</a:t>
            </a:r>
            <a:r>
              <a:rPr lang="en-US" sz="1400" dirty="0">
                <a:latin typeface="Segoe UI"/>
                <a:ea typeface="Calibri"/>
                <a:cs typeface="Times New Roman"/>
              </a:rPr>
              <a:t>. The blue solution is characterized by</a:t>
            </a:r>
            <a:endParaRPr lang="en-US" sz="1400" dirty="0">
              <a:ea typeface="Calibri"/>
              <a:cs typeface="Times New Roman"/>
            </a:endParaRPr>
          </a:p>
          <a:p>
            <a:pPr marL="342900" marR="0" lvl="0" indent="-342900">
              <a:lnSpc>
                <a:spcPct val="115000"/>
              </a:lnSpc>
              <a:spcBef>
                <a:spcPts val="0"/>
              </a:spcBef>
              <a:spcAft>
                <a:spcPts val="0"/>
              </a:spcAft>
              <a:buFont typeface="+mj-lt"/>
              <a:buAutoNum type="romanLcPeriod"/>
            </a:pPr>
            <a:r>
              <a:rPr lang="en-US" sz="1400" dirty="0">
                <a:latin typeface="Segoe UI"/>
                <a:ea typeface="Calibri"/>
                <a:cs typeface="Times New Roman"/>
              </a:rPr>
              <a:t>Its </a:t>
            </a:r>
            <a:r>
              <a:rPr lang="en-US" sz="1400" dirty="0" err="1">
                <a:latin typeface="Segoe UI"/>
                <a:ea typeface="Calibri"/>
                <a:cs typeface="Times New Roman"/>
              </a:rPr>
              <a:t>colour</a:t>
            </a:r>
            <a:r>
              <a:rPr lang="en-US" sz="1400" dirty="0">
                <a:latin typeface="Segoe UI"/>
                <a:ea typeface="Calibri"/>
                <a:cs typeface="Times New Roman"/>
              </a:rPr>
              <a:t> which is independent of the metal involved.</a:t>
            </a:r>
            <a:endParaRPr lang="en-US" sz="1400" dirty="0">
              <a:ea typeface="Calibri"/>
              <a:cs typeface="Times New Roman"/>
            </a:endParaRPr>
          </a:p>
          <a:p>
            <a:pPr marL="342900" marR="0" lvl="0" indent="-342900">
              <a:lnSpc>
                <a:spcPct val="115000"/>
              </a:lnSpc>
              <a:spcBef>
                <a:spcPts val="0"/>
              </a:spcBef>
              <a:spcAft>
                <a:spcPts val="0"/>
              </a:spcAft>
              <a:buFont typeface="+mj-lt"/>
              <a:buAutoNum type="romanLcPeriod"/>
            </a:pPr>
            <a:r>
              <a:rPr lang="en-US" sz="1400" dirty="0">
                <a:latin typeface="Segoe UI"/>
                <a:ea typeface="Calibri"/>
                <a:cs typeface="Times New Roman"/>
              </a:rPr>
              <a:t> Its density which is similar to that of pure liquid ammonia.</a:t>
            </a:r>
            <a:endParaRPr lang="en-US" sz="1400" dirty="0">
              <a:ea typeface="Calibri"/>
              <a:cs typeface="Times New Roman"/>
            </a:endParaRPr>
          </a:p>
          <a:p>
            <a:pPr marL="342900" marR="0" lvl="0" indent="-342900">
              <a:lnSpc>
                <a:spcPct val="115000"/>
              </a:lnSpc>
              <a:spcBef>
                <a:spcPts val="0"/>
              </a:spcBef>
              <a:spcAft>
                <a:spcPts val="0"/>
              </a:spcAft>
              <a:buFont typeface="+mj-lt"/>
              <a:buAutoNum type="romanLcPeriod"/>
            </a:pPr>
            <a:r>
              <a:rPr lang="en-US" sz="1400" dirty="0">
                <a:latin typeface="Segoe UI"/>
                <a:ea typeface="Calibri"/>
                <a:cs typeface="Times New Roman"/>
              </a:rPr>
              <a:t>Its conductivity which is in the range of conductivities of electrolytes dissolved in liquid ammonia</a:t>
            </a:r>
            <a:endParaRPr lang="en-US" sz="1400" dirty="0">
              <a:ea typeface="Calibri"/>
              <a:cs typeface="Times New Roman"/>
            </a:endParaRPr>
          </a:p>
          <a:p>
            <a:pPr marL="342900" marR="0" lvl="0" indent="-342900">
              <a:lnSpc>
                <a:spcPct val="115000"/>
              </a:lnSpc>
              <a:spcBef>
                <a:spcPts val="0"/>
              </a:spcBef>
              <a:spcAft>
                <a:spcPts val="1000"/>
              </a:spcAft>
              <a:buFont typeface="+mj-lt"/>
              <a:buAutoNum type="romanLcPeriod"/>
            </a:pPr>
            <a:r>
              <a:rPr lang="en-US" sz="1400" dirty="0">
                <a:latin typeface="Segoe UI"/>
                <a:ea typeface="Calibri"/>
                <a:cs typeface="Times New Roman"/>
              </a:rPr>
              <a:t> It's paramagnetism (i.e. these solutions when placed in magnetic field are attached into the field) which indicates the presence of large number of unpaired electrons.</a:t>
            </a:r>
            <a:endParaRPr lang="en-US" sz="1400" dirty="0">
              <a:ea typeface="Calibri"/>
              <a:cs typeface="Times New Roman"/>
            </a:endParaRPr>
          </a:p>
          <a:p>
            <a:pPr marL="457200" marR="0">
              <a:lnSpc>
                <a:spcPct val="115000"/>
              </a:lnSpc>
              <a:spcBef>
                <a:spcPts val="0"/>
              </a:spcBef>
              <a:spcAft>
                <a:spcPts val="1000"/>
              </a:spcAft>
            </a:pPr>
            <a:r>
              <a:rPr lang="en-US" sz="1400" dirty="0">
                <a:latin typeface="Segoe UI"/>
                <a:ea typeface="Calibri"/>
                <a:cs typeface="Times New Roman"/>
              </a:rPr>
              <a:t> The alkali metal solutions dissociate to form alkali metal cations and ammoniated electrons.</a:t>
            </a:r>
            <a:endParaRPr lang="en-US" sz="1400" dirty="0">
              <a:ea typeface="Calibri"/>
              <a:cs typeface="Times New Roman"/>
            </a:endParaRPr>
          </a:p>
          <a:p>
            <a:pPr indent="457200">
              <a:lnSpc>
                <a:spcPct val="115000"/>
              </a:lnSpc>
              <a:spcAft>
                <a:spcPts val="1000"/>
              </a:spcAft>
            </a:pPr>
            <a:r>
              <a:rPr lang="en-US" sz="1400" dirty="0">
                <a:latin typeface="Segoe UI"/>
                <a:ea typeface="Calibri"/>
                <a:cs typeface="Times New Roman"/>
              </a:rPr>
              <a:t>The dissociation into </a:t>
            </a:r>
            <a:r>
              <a:rPr lang="en-US" sz="1400" dirty="0" err="1">
                <a:latin typeface="Segoe UI"/>
                <a:ea typeface="Calibri"/>
                <a:cs typeface="Times New Roman"/>
              </a:rPr>
              <a:t>cation</a:t>
            </a:r>
            <a:r>
              <a:rPr lang="en-US" sz="1400" dirty="0">
                <a:latin typeface="Segoe UI"/>
                <a:ea typeface="Calibri"/>
                <a:cs typeface="Times New Roman"/>
              </a:rPr>
              <a:t> and ammoniated electrons account for the electrolytic conductivity of the </a:t>
            </a:r>
            <a:r>
              <a:rPr lang="en-US" sz="1400" dirty="0" err="1">
                <a:latin typeface="Segoe UI"/>
                <a:ea typeface="Calibri"/>
                <a:cs typeface="Times New Roman"/>
              </a:rPr>
              <a:t>the</a:t>
            </a:r>
            <a:r>
              <a:rPr lang="en-US" sz="1400" dirty="0">
                <a:latin typeface="Segoe UI"/>
                <a:ea typeface="Calibri"/>
                <a:cs typeface="Times New Roman"/>
              </a:rPr>
              <a:t> blue coloured  dilute solutions. As the concentration of the solution is increased, M</a:t>
            </a:r>
            <a:r>
              <a:rPr lang="en-US" sz="1400" baseline="30000" dirty="0">
                <a:latin typeface="Segoe UI"/>
                <a:ea typeface="Calibri"/>
                <a:cs typeface="Times New Roman"/>
              </a:rPr>
              <a:t>+</a:t>
            </a:r>
            <a:r>
              <a:rPr lang="en-US" sz="1400" dirty="0">
                <a:latin typeface="Segoe UI"/>
                <a:ea typeface="Calibri"/>
                <a:cs typeface="Times New Roman"/>
              </a:rPr>
              <a:t> and e</a:t>
            </a:r>
            <a:r>
              <a:rPr lang="en-US" sz="1400" baseline="30000" dirty="0">
                <a:latin typeface="Segoe UI"/>
                <a:ea typeface="Calibri"/>
                <a:cs typeface="Times New Roman"/>
              </a:rPr>
              <a:t>-</a:t>
            </a:r>
            <a:r>
              <a:rPr lang="en-US" sz="1400" dirty="0">
                <a:latin typeface="Segoe UI"/>
                <a:ea typeface="Calibri"/>
                <a:cs typeface="Times New Roman"/>
              </a:rPr>
              <a:t> species associate resulting in a decrease of conductivity.</a:t>
            </a:r>
            <a:endParaRPr lang="en-US" sz="1400" dirty="0">
              <a:ea typeface="Calibri"/>
              <a:cs typeface="Times New Roman"/>
            </a:endParaRPr>
          </a:p>
          <a:p>
            <a:r>
              <a:rPr lang="en-US" sz="1400" dirty="0">
                <a:latin typeface="Segoe UI"/>
                <a:ea typeface="Calibri"/>
              </a:rPr>
              <a:t>Very dilute solution of alkali metals in liquid ammonia are metastable and when catalyzed they undergo decomposition.</a:t>
            </a:r>
            <a:endParaRPr lang="en-US" sz="1400" dirty="0"/>
          </a:p>
        </p:txBody>
      </p:sp>
      <p:pic>
        <p:nvPicPr>
          <p:cNvPr id="3" name="Picture 2"/>
          <p:cNvPicPr/>
          <p:nvPr/>
        </p:nvPicPr>
        <p:blipFill>
          <a:blip r:embed="rId2"/>
          <a:stretch>
            <a:fillRect/>
          </a:stretch>
        </p:blipFill>
        <p:spPr>
          <a:xfrm>
            <a:off x="1828800" y="5638800"/>
            <a:ext cx="5410200" cy="609600"/>
          </a:xfrm>
          <a:prstGeom prst="rect">
            <a:avLst/>
          </a:prstGeom>
        </p:spPr>
      </p:pic>
    </p:spTree>
    <p:extLst>
      <p:ext uri="{BB962C8B-B14F-4D97-AF65-F5344CB8AC3E}">
        <p14:creationId xmlns:p14="http://schemas.microsoft.com/office/powerpoint/2010/main" val="3163954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725970"/>
            <a:ext cx="8686800" cy="1195648"/>
          </a:xfrm>
          <a:prstGeom prst="rect">
            <a:avLst/>
          </a:prstGeom>
        </p:spPr>
        <p:txBody>
          <a:bodyPr wrap="square">
            <a:spAutoFit/>
          </a:bodyPr>
          <a:lstStyle/>
          <a:p>
            <a:pPr indent="457200">
              <a:lnSpc>
                <a:spcPct val="115000"/>
              </a:lnSpc>
              <a:spcAft>
                <a:spcPts val="1000"/>
              </a:spcAft>
            </a:pPr>
            <a:r>
              <a:rPr lang="en-US" sz="1400" dirty="0">
                <a:latin typeface="Segoe UI"/>
                <a:ea typeface="Calibri"/>
                <a:cs typeface="Times New Roman"/>
              </a:rPr>
              <a:t>As the concentration of metal increases, the blue </a:t>
            </a:r>
            <a:r>
              <a:rPr lang="en-US" sz="1400" dirty="0" err="1">
                <a:latin typeface="Segoe UI"/>
                <a:ea typeface="Calibri"/>
                <a:cs typeface="Times New Roman"/>
              </a:rPr>
              <a:t>colour</a:t>
            </a:r>
            <a:r>
              <a:rPr lang="en-US" sz="1400" dirty="0">
                <a:latin typeface="Segoe UI"/>
                <a:ea typeface="Calibri"/>
                <a:cs typeface="Times New Roman"/>
              </a:rPr>
              <a:t> changes to bronze and finally the </a:t>
            </a:r>
            <a:r>
              <a:rPr lang="en-US" sz="1400" dirty="0" err="1">
                <a:latin typeface="Segoe UI"/>
                <a:ea typeface="Calibri"/>
                <a:cs typeface="Times New Roman"/>
              </a:rPr>
              <a:t>colour</a:t>
            </a:r>
            <a:r>
              <a:rPr lang="en-US" sz="1400" dirty="0">
                <a:latin typeface="Segoe UI"/>
                <a:ea typeface="Calibri"/>
                <a:cs typeface="Times New Roman"/>
              </a:rPr>
              <a:t> disappears altogether. On evaporating the alkali metal ammonia solutions, the alkali metal can be recovered.</a:t>
            </a:r>
            <a:endParaRPr lang="en-US" sz="1400" dirty="0">
              <a:ea typeface="Calibri"/>
              <a:cs typeface="Times New Roman"/>
            </a:endParaRPr>
          </a:p>
          <a:p>
            <a:pPr indent="457200">
              <a:lnSpc>
                <a:spcPct val="115000"/>
              </a:lnSpc>
              <a:spcAft>
                <a:spcPts val="1000"/>
              </a:spcAft>
            </a:pPr>
            <a:r>
              <a:rPr lang="en-US" sz="1400" dirty="0">
                <a:latin typeface="Segoe UI"/>
                <a:ea typeface="Calibri"/>
                <a:cs typeface="Times New Roman"/>
              </a:rPr>
              <a:t> The blue </a:t>
            </a:r>
            <a:r>
              <a:rPr lang="en-US" sz="1400" dirty="0" err="1">
                <a:latin typeface="Segoe UI"/>
                <a:ea typeface="Calibri"/>
                <a:cs typeface="Times New Roman"/>
              </a:rPr>
              <a:t>colour</a:t>
            </a:r>
            <a:r>
              <a:rPr lang="en-US" sz="1400" dirty="0">
                <a:latin typeface="Segoe UI"/>
                <a:ea typeface="Calibri"/>
                <a:cs typeface="Times New Roman"/>
              </a:rPr>
              <a:t> of dilute metal-ammonia solutions is attributed to the presence of ammoniated cations as well as ammoniated electron.</a:t>
            </a:r>
            <a:endParaRPr lang="en-US" sz="1400" dirty="0">
              <a:ea typeface="Calibri"/>
              <a:cs typeface="Times New Roman"/>
            </a:endParaRPr>
          </a:p>
        </p:txBody>
      </p:sp>
      <p:pic>
        <p:nvPicPr>
          <p:cNvPr id="3" name="Picture 2"/>
          <p:cNvPicPr/>
          <p:nvPr/>
        </p:nvPicPr>
        <p:blipFill>
          <a:blip r:embed="rId2"/>
          <a:stretch>
            <a:fillRect/>
          </a:stretch>
        </p:blipFill>
        <p:spPr>
          <a:xfrm>
            <a:off x="3418114" y="2590800"/>
            <a:ext cx="3771900" cy="1168400"/>
          </a:xfrm>
          <a:prstGeom prst="rect">
            <a:avLst/>
          </a:prstGeom>
        </p:spPr>
      </p:pic>
      <p:sp>
        <p:nvSpPr>
          <p:cNvPr id="5" name="Rectangle 4"/>
          <p:cNvSpPr/>
          <p:nvPr/>
        </p:nvSpPr>
        <p:spPr>
          <a:xfrm>
            <a:off x="304800" y="3581400"/>
            <a:ext cx="8686800" cy="2658164"/>
          </a:xfrm>
          <a:prstGeom prst="rect">
            <a:avLst/>
          </a:prstGeom>
        </p:spPr>
        <p:txBody>
          <a:bodyPr wrap="square">
            <a:spAutoFit/>
          </a:bodyPr>
          <a:lstStyle/>
          <a:p>
            <a:pPr>
              <a:lnSpc>
                <a:spcPct val="115000"/>
              </a:lnSpc>
              <a:spcAft>
                <a:spcPts val="1000"/>
              </a:spcAft>
            </a:pPr>
            <a:r>
              <a:rPr lang="en-US" b="1" dirty="0">
                <a:solidFill>
                  <a:srgbClr val="C00000"/>
                </a:solidFill>
                <a:latin typeface="Segoe UI"/>
                <a:ea typeface="Calibri"/>
                <a:cs typeface="Times New Roman"/>
              </a:rPr>
              <a:t>Advantages liquid Ammonia as solvent:</a:t>
            </a:r>
            <a:endParaRPr lang="en-US" sz="1600" dirty="0">
              <a:solidFill>
                <a:srgbClr val="C00000"/>
              </a:solidFill>
              <a:ea typeface="Calibri"/>
              <a:cs typeface="Times New Roman"/>
            </a:endParaRPr>
          </a:p>
          <a:p>
            <a:pPr>
              <a:lnSpc>
                <a:spcPct val="115000"/>
              </a:lnSpc>
              <a:spcAft>
                <a:spcPts val="1000"/>
              </a:spcAft>
            </a:pPr>
            <a:r>
              <a:rPr lang="en-US" sz="1400" dirty="0">
                <a:latin typeface="Segoe UI"/>
                <a:ea typeface="Calibri"/>
                <a:cs typeface="Times New Roman"/>
              </a:rPr>
              <a:t>1. Dissolution of alkali metals in liquid ammonia without chemical reaction is the greatest advantage of using liquid ammonia as a solvent. The dissolved alkali metals can be recovered from the solution by evaporation.</a:t>
            </a:r>
            <a:endParaRPr lang="en-US" sz="1400" dirty="0">
              <a:ea typeface="Calibri"/>
              <a:cs typeface="Times New Roman"/>
            </a:endParaRPr>
          </a:p>
          <a:p>
            <a:pPr>
              <a:lnSpc>
                <a:spcPct val="115000"/>
              </a:lnSpc>
              <a:spcAft>
                <a:spcPts val="1000"/>
              </a:spcAft>
            </a:pPr>
            <a:r>
              <a:rPr lang="en-US" sz="1400" dirty="0">
                <a:latin typeface="Segoe UI"/>
                <a:ea typeface="Calibri"/>
                <a:cs typeface="Times New Roman"/>
              </a:rPr>
              <a:t> 2. The alkali metal solutions in liquid ammonia are strong reducing agents, even stronger than hydrogen.</a:t>
            </a:r>
            <a:endParaRPr lang="en-US" sz="1400" dirty="0">
              <a:ea typeface="Calibri"/>
              <a:cs typeface="Times New Roman"/>
            </a:endParaRPr>
          </a:p>
          <a:p>
            <a:pPr>
              <a:lnSpc>
                <a:spcPct val="115000"/>
              </a:lnSpc>
              <a:spcAft>
                <a:spcPts val="1000"/>
              </a:spcAft>
            </a:pPr>
            <a:r>
              <a:rPr lang="en-US" sz="1400" dirty="0">
                <a:latin typeface="Segoe UI"/>
                <a:ea typeface="Calibri"/>
                <a:cs typeface="Times New Roman"/>
              </a:rPr>
              <a:t>3. Ammonium salts dissolved in liquid ammonia find applications in </a:t>
            </a:r>
            <a:r>
              <a:rPr lang="en-US" sz="1400" dirty="0" err="1">
                <a:latin typeface="Segoe UI"/>
                <a:ea typeface="Calibri"/>
                <a:cs typeface="Times New Roman"/>
              </a:rPr>
              <a:t>preperative</a:t>
            </a:r>
            <a:r>
              <a:rPr lang="en-US" sz="1400" dirty="0">
                <a:latin typeface="Segoe UI"/>
                <a:ea typeface="Calibri"/>
                <a:cs typeface="Times New Roman"/>
              </a:rPr>
              <a:t> </a:t>
            </a:r>
            <a:r>
              <a:rPr lang="en-US" sz="1400" dirty="0" err="1">
                <a:latin typeface="Segoe UI"/>
                <a:ea typeface="Calibri"/>
                <a:cs typeface="Times New Roman"/>
              </a:rPr>
              <a:t>chemistry.They</a:t>
            </a:r>
            <a:r>
              <a:rPr lang="en-US" sz="1400" dirty="0">
                <a:latin typeface="Segoe UI"/>
                <a:ea typeface="Calibri"/>
                <a:cs typeface="Times New Roman"/>
              </a:rPr>
              <a:t> can be used to precipitate </a:t>
            </a:r>
            <a:r>
              <a:rPr lang="en-US" sz="1400" dirty="0" err="1">
                <a:latin typeface="Segoe UI"/>
                <a:ea typeface="Calibri"/>
                <a:cs typeface="Times New Roman"/>
              </a:rPr>
              <a:t>sulphides,halides</a:t>
            </a:r>
            <a:r>
              <a:rPr lang="en-US" sz="1400" dirty="0">
                <a:latin typeface="Segoe UI"/>
                <a:ea typeface="Calibri"/>
                <a:cs typeface="Times New Roman"/>
              </a:rPr>
              <a:t>, </a:t>
            </a:r>
            <a:r>
              <a:rPr lang="en-US" sz="1400" dirty="0" err="1">
                <a:latin typeface="Segoe UI"/>
                <a:ea typeface="Calibri"/>
                <a:cs typeface="Times New Roman"/>
              </a:rPr>
              <a:t>sulphate</a:t>
            </a:r>
            <a:r>
              <a:rPr lang="en-US" sz="1400" dirty="0">
                <a:latin typeface="Segoe UI"/>
                <a:ea typeface="Calibri"/>
                <a:cs typeface="Times New Roman"/>
              </a:rPr>
              <a:t> and </a:t>
            </a:r>
            <a:r>
              <a:rPr lang="en-US" sz="1400" dirty="0" err="1">
                <a:latin typeface="Segoe UI"/>
                <a:ea typeface="Calibri"/>
                <a:cs typeface="Times New Roman"/>
              </a:rPr>
              <a:t>alcoholates</a:t>
            </a:r>
            <a:r>
              <a:rPr lang="en-US" sz="1400" dirty="0">
                <a:latin typeface="Segoe UI"/>
                <a:ea typeface="Calibri"/>
                <a:cs typeface="Times New Roman"/>
              </a:rPr>
              <a:t>. </a:t>
            </a:r>
            <a:endParaRPr lang="en-US" sz="1400" dirty="0">
              <a:ea typeface="Calibri"/>
              <a:cs typeface="Times New Roman"/>
            </a:endParaRPr>
          </a:p>
          <a:p>
            <a:pPr>
              <a:lnSpc>
                <a:spcPct val="115000"/>
              </a:lnSpc>
              <a:spcAft>
                <a:spcPts val="1000"/>
              </a:spcAft>
            </a:pPr>
            <a:r>
              <a:rPr lang="en-US" sz="1400" dirty="0">
                <a:latin typeface="Segoe UI"/>
                <a:ea typeface="Calibri"/>
                <a:cs typeface="Times New Roman"/>
              </a:rPr>
              <a:t>4. The tendency for </a:t>
            </a:r>
            <a:r>
              <a:rPr lang="en-US" sz="1400" dirty="0" err="1">
                <a:latin typeface="Segoe UI"/>
                <a:ea typeface="Calibri"/>
                <a:cs typeface="Times New Roman"/>
              </a:rPr>
              <a:t>solvolysis</a:t>
            </a:r>
            <a:r>
              <a:rPr lang="en-US" sz="1400" dirty="0">
                <a:latin typeface="Segoe UI"/>
                <a:ea typeface="Calibri"/>
                <a:cs typeface="Times New Roman"/>
              </a:rPr>
              <a:t> is less in liquid ammonia than in water</a:t>
            </a:r>
            <a:endParaRPr lang="en-US" sz="1400" dirty="0">
              <a:ea typeface="Calibri"/>
              <a:cs typeface="Times New Roman"/>
            </a:endParaRPr>
          </a:p>
        </p:txBody>
      </p:sp>
    </p:spTree>
    <p:extLst>
      <p:ext uri="{BB962C8B-B14F-4D97-AF65-F5344CB8AC3E}">
        <p14:creationId xmlns:p14="http://schemas.microsoft.com/office/powerpoint/2010/main" val="1329393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676400"/>
            <a:ext cx="8534400" cy="4259628"/>
          </a:xfrm>
          <a:prstGeom prst="rect">
            <a:avLst/>
          </a:prstGeom>
        </p:spPr>
        <p:txBody>
          <a:bodyPr wrap="square">
            <a:spAutoFit/>
          </a:bodyPr>
          <a:lstStyle/>
          <a:p>
            <a:pPr>
              <a:lnSpc>
                <a:spcPct val="115000"/>
              </a:lnSpc>
              <a:spcAft>
                <a:spcPts val="1000"/>
              </a:spcAft>
            </a:pPr>
            <a:r>
              <a:rPr lang="en-US" b="1" dirty="0">
                <a:solidFill>
                  <a:srgbClr val="FF0000"/>
                </a:solidFill>
                <a:latin typeface="Segoe UI"/>
                <a:ea typeface="Calibri"/>
                <a:cs typeface="Times New Roman"/>
              </a:rPr>
              <a:t>Limitations of liquid ammonia solvent </a:t>
            </a:r>
            <a:r>
              <a:rPr lang="en-US" b="1" dirty="0" smtClean="0">
                <a:solidFill>
                  <a:srgbClr val="FF0000"/>
                </a:solidFill>
                <a:latin typeface="Segoe UI"/>
                <a:ea typeface="Calibri"/>
                <a:cs typeface="Times New Roman"/>
              </a:rPr>
              <a:t>:</a:t>
            </a:r>
          </a:p>
          <a:p>
            <a:pPr>
              <a:lnSpc>
                <a:spcPct val="115000"/>
              </a:lnSpc>
              <a:spcAft>
                <a:spcPts val="1000"/>
              </a:spcAft>
            </a:pPr>
            <a:endParaRPr lang="en-US" sz="1600" dirty="0">
              <a:solidFill>
                <a:srgbClr val="FF0000"/>
              </a:solidFill>
              <a:ea typeface="Calibri"/>
              <a:cs typeface="Times New Roman"/>
            </a:endParaRPr>
          </a:p>
          <a:p>
            <a:pPr marL="342900" indent="-342900">
              <a:lnSpc>
                <a:spcPct val="115000"/>
              </a:lnSpc>
              <a:spcAft>
                <a:spcPts val="1000"/>
              </a:spcAft>
              <a:buAutoNum type="arabicPeriod"/>
            </a:pPr>
            <a:r>
              <a:rPr lang="en-US" dirty="0" smtClean="0">
                <a:latin typeface="Segoe UI"/>
                <a:ea typeface="Calibri"/>
                <a:cs typeface="Times New Roman"/>
              </a:rPr>
              <a:t>Low </a:t>
            </a:r>
            <a:r>
              <a:rPr lang="en-US" dirty="0">
                <a:latin typeface="Segoe UI"/>
                <a:ea typeface="Calibri"/>
                <a:cs typeface="Times New Roman"/>
              </a:rPr>
              <a:t>temperature or high temperature pressure is necessary while working with liquid ammonia. This is because the liquid range for liquid ammonia is from - 33.5</a:t>
            </a:r>
            <a:r>
              <a:rPr lang="en-US" baseline="30000" dirty="0">
                <a:latin typeface="Segoe UI"/>
                <a:ea typeface="Calibri"/>
                <a:cs typeface="Times New Roman"/>
              </a:rPr>
              <a:t>0</a:t>
            </a:r>
            <a:r>
              <a:rPr lang="en-US" dirty="0">
                <a:latin typeface="Segoe UI"/>
                <a:ea typeface="Calibri"/>
                <a:cs typeface="Times New Roman"/>
              </a:rPr>
              <a:t>C to  -</a:t>
            </a:r>
            <a:r>
              <a:rPr lang="en-US" dirty="0" smtClean="0">
                <a:latin typeface="Segoe UI"/>
                <a:ea typeface="Calibri"/>
                <a:cs typeface="Times New Roman"/>
              </a:rPr>
              <a:t>77.7</a:t>
            </a:r>
            <a:r>
              <a:rPr lang="en-US" baseline="30000" dirty="0" smtClean="0">
                <a:latin typeface="Segoe UI"/>
                <a:ea typeface="Calibri"/>
                <a:cs typeface="Times New Roman"/>
              </a:rPr>
              <a:t>0</a:t>
            </a:r>
            <a:r>
              <a:rPr lang="en-US" dirty="0" smtClean="0">
                <a:latin typeface="Segoe UI"/>
                <a:ea typeface="Calibri"/>
                <a:cs typeface="Times New Roman"/>
              </a:rPr>
              <a:t>C</a:t>
            </a:r>
          </a:p>
          <a:p>
            <a:pPr marL="342900" indent="-342900">
              <a:lnSpc>
                <a:spcPct val="115000"/>
              </a:lnSpc>
              <a:spcAft>
                <a:spcPts val="1000"/>
              </a:spcAft>
              <a:buAutoNum type="arabicPeriod"/>
            </a:pPr>
            <a:endParaRPr lang="en-US" sz="1600" dirty="0">
              <a:ea typeface="Calibri"/>
              <a:cs typeface="Times New Roman"/>
            </a:endParaRPr>
          </a:p>
          <a:p>
            <a:pPr>
              <a:lnSpc>
                <a:spcPct val="115000"/>
              </a:lnSpc>
              <a:spcAft>
                <a:spcPts val="1000"/>
              </a:spcAft>
            </a:pPr>
            <a:r>
              <a:rPr lang="en-US" dirty="0">
                <a:latin typeface="Segoe UI"/>
                <a:ea typeface="Calibri"/>
                <a:cs typeface="Times New Roman"/>
              </a:rPr>
              <a:t>2. Liquid ammonia is the hygroscopic in nature. Hence all the reactions are to be carried out in seal tubes</a:t>
            </a:r>
            <a:r>
              <a:rPr lang="en-US" dirty="0" smtClean="0">
                <a:latin typeface="Segoe UI"/>
                <a:ea typeface="Calibri"/>
                <a:cs typeface="Times New Roman"/>
              </a:rPr>
              <a:t>.</a:t>
            </a:r>
          </a:p>
          <a:p>
            <a:pPr>
              <a:lnSpc>
                <a:spcPct val="115000"/>
              </a:lnSpc>
              <a:spcAft>
                <a:spcPts val="1000"/>
              </a:spcAft>
            </a:pPr>
            <a:endParaRPr lang="en-US" sz="1600" dirty="0">
              <a:ea typeface="Calibri"/>
              <a:cs typeface="Times New Roman"/>
            </a:endParaRPr>
          </a:p>
          <a:p>
            <a:pPr>
              <a:lnSpc>
                <a:spcPct val="115000"/>
              </a:lnSpc>
              <a:spcAft>
                <a:spcPts val="1000"/>
              </a:spcAft>
            </a:pPr>
            <a:r>
              <a:rPr lang="en-US" dirty="0">
                <a:latin typeface="Segoe UI"/>
                <a:ea typeface="Calibri"/>
                <a:cs typeface="Times New Roman"/>
              </a:rPr>
              <a:t>3. The use of liquid ammonia as a solvent and as a reaction medium requires special technique as it has an offensive </a:t>
            </a:r>
            <a:r>
              <a:rPr lang="en-US" dirty="0" err="1">
                <a:latin typeface="Segoe UI"/>
                <a:ea typeface="Calibri"/>
                <a:cs typeface="Times New Roman"/>
              </a:rPr>
              <a:t>odour</a:t>
            </a:r>
            <a:r>
              <a:rPr lang="en-US" dirty="0">
                <a:latin typeface="Segoe UI"/>
                <a:ea typeface="Calibri"/>
                <a:cs typeface="Times New Roman"/>
              </a:rPr>
              <a:t>.</a:t>
            </a:r>
            <a:endParaRPr lang="en-US" sz="1600" dirty="0">
              <a:ea typeface="Calibri"/>
              <a:cs typeface="Times New Roman"/>
            </a:endParaRPr>
          </a:p>
        </p:txBody>
      </p:sp>
    </p:spTree>
    <p:extLst>
      <p:ext uri="{BB962C8B-B14F-4D97-AF65-F5344CB8AC3E}">
        <p14:creationId xmlns:p14="http://schemas.microsoft.com/office/powerpoint/2010/main" val="2203829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364124"/>
            <a:ext cx="3708772" cy="423449"/>
          </a:xfrm>
          <a:prstGeom prst="rect">
            <a:avLst/>
          </a:prstGeom>
        </p:spPr>
        <p:txBody>
          <a:bodyPr wrap="none">
            <a:spAutoFit/>
          </a:bodyPr>
          <a:lstStyle/>
          <a:p>
            <a:pPr>
              <a:lnSpc>
                <a:spcPct val="115000"/>
              </a:lnSpc>
              <a:spcAft>
                <a:spcPts val="1000"/>
              </a:spcAft>
            </a:pPr>
            <a:r>
              <a:rPr lang="en-US" sz="2000" b="1" dirty="0" smtClean="0">
                <a:solidFill>
                  <a:srgbClr val="C00000"/>
                </a:solidFill>
                <a:latin typeface="Segoe UI"/>
                <a:ea typeface="Calibri"/>
                <a:cs typeface="Times New Roman"/>
              </a:rPr>
              <a:t>(ii) Anhydrous </a:t>
            </a:r>
            <a:r>
              <a:rPr lang="en-US" sz="2000" b="1" dirty="0" err="1">
                <a:solidFill>
                  <a:srgbClr val="C00000"/>
                </a:solidFill>
                <a:latin typeface="Segoe UI"/>
                <a:ea typeface="Calibri"/>
                <a:cs typeface="Times New Roman"/>
              </a:rPr>
              <a:t>sulphuric</a:t>
            </a:r>
            <a:r>
              <a:rPr lang="en-US" sz="2000" b="1" dirty="0">
                <a:solidFill>
                  <a:srgbClr val="C00000"/>
                </a:solidFill>
                <a:latin typeface="Segoe UI"/>
                <a:ea typeface="Calibri"/>
                <a:cs typeface="Times New Roman"/>
              </a:rPr>
              <a:t> acid:</a:t>
            </a:r>
            <a:endParaRPr lang="en-US" sz="2000" dirty="0">
              <a:solidFill>
                <a:srgbClr val="C00000"/>
              </a:solidFill>
              <a:ea typeface="Calibri"/>
              <a:cs typeface="Times New Roman"/>
            </a:endParaRPr>
          </a:p>
        </p:txBody>
      </p:sp>
      <p:sp>
        <p:nvSpPr>
          <p:cNvPr id="3" name="Rectangle 2"/>
          <p:cNvSpPr/>
          <p:nvPr/>
        </p:nvSpPr>
        <p:spPr>
          <a:xfrm>
            <a:off x="250371" y="787573"/>
            <a:ext cx="8763000" cy="338554"/>
          </a:xfrm>
          <a:prstGeom prst="rect">
            <a:avLst/>
          </a:prstGeom>
        </p:spPr>
        <p:txBody>
          <a:bodyPr wrap="square">
            <a:spAutoFit/>
          </a:bodyPr>
          <a:lstStyle/>
          <a:p>
            <a:r>
              <a:rPr lang="en-US" sz="1600" dirty="0">
                <a:latin typeface="Segoe UI"/>
                <a:ea typeface="Calibri"/>
              </a:rPr>
              <a:t>The characteristic physical properties of non-aqueous </a:t>
            </a:r>
            <a:r>
              <a:rPr lang="en-US" sz="1600" dirty="0" err="1">
                <a:latin typeface="Segoe UI"/>
                <a:ea typeface="Calibri"/>
              </a:rPr>
              <a:t>sulphuric</a:t>
            </a:r>
            <a:r>
              <a:rPr lang="en-US" sz="1600" dirty="0">
                <a:latin typeface="Segoe UI"/>
                <a:ea typeface="Calibri"/>
              </a:rPr>
              <a:t> acid are given in table 6</a:t>
            </a:r>
            <a:endParaRPr lang="en-US" sz="1600" dirty="0"/>
          </a:p>
        </p:txBody>
      </p:sp>
      <p:pic>
        <p:nvPicPr>
          <p:cNvPr id="4" name="Picture 3"/>
          <p:cNvPicPr/>
          <p:nvPr/>
        </p:nvPicPr>
        <p:blipFill>
          <a:blip r:embed="rId2"/>
          <a:stretch>
            <a:fillRect/>
          </a:stretch>
        </p:blipFill>
        <p:spPr>
          <a:xfrm>
            <a:off x="1676400" y="1126127"/>
            <a:ext cx="4814207" cy="1473200"/>
          </a:xfrm>
          <a:prstGeom prst="rect">
            <a:avLst/>
          </a:prstGeom>
        </p:spPr>
      </p:pic>
      <p:sp>
        <p:nvSpPr>
          <p:cNvPr id="5" name="Rectangle 4"/>
          <p:cNvSpPr/>
          <p:nvPr/>
        </p:nvSpPr>
        <p:spPr>
          <a:xfrm>
            <a:off x="533400" y="2586462"/>
            <a:ext cx="7848600" cy="941796"/>
          </a:xfrm>
          <a:prstGeom prst="rect">
            <a:avLst/>
          </a:prstGeom>
        </p:spPr>
        <p:txBody>
          <a:bodyPr wrap="square">
            <a:spAutoFit/>
          </a:bodyPr>
          <a:lstStyle/>
          <a:p>
            <a:pPr>
              <a:lnSpc>
                <a:spcPct val="115000"/>
              </a:lnSpc>
              <a:spcAft>
                <a:spcPts val="1000"/>
              </a:spcAft>
            </a:pPr>
            <a:r>
              <a:rPr lang="en-US" sz="1600" dirty="0">
                <a:latin typeface="Segoe UI"/>
                <a:ea typeface="Calibri"/>
                <a:cs typeface="Times New Roman"/>
              </a:rPr>
              <a:t> Viscosity of anhydrous H</a:t>
            </a:r>
            <a:r>
              <a:rPr lang="en-US" sz="1600" baseline="-25000" dirty="0">
                <a:latin typeface="Segoe UI"/>
                <a:ea typeface="Calibri"/>
                <a:cs typeface="Times New Roman"/>
              </a:rPr>
              <a:t>2</a:t>
            </a:r>
            <a:r>
              <a:rPr lang="en-US" sz="1600" dirty="0">
                <a:latin typeface="Segoe UI"/>
                <a:ea typeface="Calibri"/>
                <a:cs typeface="Times New Roman"/>
              </a:rPr>
              <a:t>SO</a:t>
            </a:r>
            <a:r>
              <a:rPr lang="en-US" sz="1600" baseline="-25000" dirty="0">
                <a:latin typeface="Segoe UI"/>
                <a:ea typeface="Calibri"/>
                <a:cs typeface="Times New Roman"/>
              </a:rPr>
              <a:t>4</a:t>
            </a:r>
            <a:r>
              <a:rPr lang="en-US" sz="1600" dirty="0">
                <a:latin typeface="Segoe UI"/>
                <a:ea typeface="Calibri"/>
                <a:cs typeface="Times New Roman"/>
              </a:rPr>
              <a:t> is about 25 times higher than that of water. Therefore, solutes dissolve very slowly in </a:t>
            </a:r>
            <a:r>
              <a:rPr lang="en-US" sz="1600" dirty="0" err="1">
                <a:latin typeface="Segoe UI"/>
                <a:ea typeface="Calibri"/>
                <a:cs typeface="Times New Roman"/>
              </a:rPr>
              <a:t>sulphuric</a:t>
            </a:r>
            <a:r>
              <a:rPr lang="en-US" sz="1600" dirty="0">
                <a:latin typeface="Segoe UI"/>
                <a:ea typeface="Calibri"/>
                <a:cs typeface="Times New Roman"/>
              </a:rPr>
              <a:t> acid and are also difficult to </a:t>
            </a:r>
            <a:r>
              <a:rPr lang="en-US" sz="1600" dirty="0" err="1">
                <a:latin typeface="Segoe UI"/>
                <a:ea typeface="Calibri"/>
                <a:cs typeface="Times New Roman"/>
              </a:rPr>
              <a:t>crystallise</a:t>
            </a:r>
            <a:r>
              <a:rPr lang="en-US" sz="1600" dirty="0">
                <a:latin typeface="Segoe UI"/>
                <a:ea typeface="Calibri"/>
                <a:cs typeface="Times New Roman"/>
              </a:rPr>
              <a:t> from H</a:t>
            </a:r>
            <a:r>
              <a:rPr lang="en-US" sz="1600" baseline="-25000" dirty="0">
                <a:latin typeface="Segoe UI"/>
                <a:ea typeface="Calibri"/>
                <a:cs typeface="Times New Roman"/>
              </a:rPr>
              <a:t>2</a:t>
            </a:r>
            <a:r>
              <a:rPr lang="en-US" sz="1600" dirty="0">
                <a:latin typeface="Segoe UI"/>
                <a:ea typeface="Calibri"/>
                <a:cs typeface="Times New Roman"/>
              </a:rPr>
              <a:t>SO</a:t>
            </a:r>
            <a:r>
              <a:rPr lang="en-US" sz="1600" baseline="-25000" dirty="0">
                <a:latin typeface="Segoe UI"/>
                <a:ea typeface="Calibri"/>
                <a:cs typeface="Times New Roman"/>
              </a:rPr>
              <a:t>4</a:t>
            </a:r>
            <a:r>
              <a:rPr lang="en-US" sz="1600" dirty="0">
                <a:latin typeface="Segoe UI"/>
                <a:ea typeface="Calibri"/>
                <a:cs typeface="Times New Roman"/>
              </a:rPr>
              <a:t> </a:t>
            </a:r>
            <a:endParaRPr lang="en-US" sz="1600" dirty="0">
              <a:ea typeface="Calibri"/>
              <a:cs typeface="Times New Roman"/>
            </a:endParaRPr>
          </a:p>
        </p:txBody>
      </p:sp>
      <p:sp>
        <p:nvSpPr>
          <p:cNvPr id="6" name="Rectangle 5"/>
          <p:cNvSpPr/>
          <p:nvPr/>
        </p:nvSpPr>
        <p:spPr>
          <a:xfrm>
            <a:off x="620486" y="3528258"/>
            <a:ext cx="7620000" cy="1304460"/>
          </a:xfrm>
          <a:prstGeom prst="rect">
            <a:avLst/>
          </a:prstGeom>
        </p:spPr>
        <p:txBody>
          <a:bodyPr wrap="square">
            <a:spAutoFit/>
          </a:bodyPr>
          <a:lstStyle/>
          <a:p>
            <a:pPr>
              <a:lnSpc>
                <a:spcPct val="115000"/>
              </a:lnSpc>
              <a:spcAft>
                <a:spcPts val="1000"/>
              </a:spcAft>
            </a:pPr>
            <a:r>
              <a:rPr lang="en-US" b="1" dirty="0">
                <a:solidFill>
                  <a:srgbClr val="FF0000"/>
                </a:solidFill>
                <a:latin typeface="Segoe UI"/>
                <a:ea typeface="Calibri"/>
                <a:cs typeface="Times New Roman"/>
              </a:rPr>
              <a:t>Chemical reactions of anhydrous </a:t>
            </a:r>
            <a:r>
              <a:rPr lang="en-US" b="1" dirty="0" err="1">
                <a:solidFill>
                  <a:srgbClr val="FF0000"/>
                </a:solidFill>
                <a:latin typeface="Segoe UI"/>
                <a:ea typeface="Calibri"/>
                <a:cs typeface="Times New Roman"/>
              </a:rPr>
              <a:t>sulphuric</a:t>
            </a:r>
            <a:r>
              <a:rPr lang="en-US" b="1" dirty="0">
                <a:solidFill>
                  <a:srgbClr val="FF0000"/>
                </a:solidFill>
                <a:latin typeface="Segoe UI"/>
                <a:ea typeface="Calibri"/>
                <a:cs typeface="Times New Roman"/>
              </a:rPr>
              <a:t> acid</a:t>
            </a:r>
            <a:endParaRPr lang="en-US" sz="1600" dirty="0">
              <a:solidFill>
                <a:srgbClr val="FF0000"/>
              </a:solidFill>
              <a:ea typeface="Calibri"/>
              <a:cs typeface="Times New Roman"/>
            </a:endParaRPr>
          </a:p>
          <a:p>
            <a:pPr>
              <a:lnSpc>
                <a:spcPct val="115000"/>
              </a:lnSpc>
              <a:spcAft>
                <a:spcPts val="1000"/>
              </a:spcAft>
            </a:pPr>
            <a:r>
              <a:rPr lang="en-US" b="1" dirty="0">
                <a:latin typeface="Segoe UI"/>
                <a:ea typeface="Calibri"/>
                <a:cs typeface="Times New Roman"/>
              </a:rPr>
              <a:t>1. </a:t>
            </a:r>
            <a:r>
              <a:rPr lang="en-US" b="1" dirty="0" err="1">
                <a:latin typeface="Segoe UI"/>
                <a:ea typeface="Calibri"/>
                <a:cs typeface="Times New Roman"/>
              </a:rPr>
              <a:t>Autoionisation</a:t>
            </a:r>
            <a:r>
              <a:rPr lang="en-US" dirty="0">
                <a:latin typeface="Segoe UI"/>
                <a:ea typeface="Calibri"/>
                <a:cs typeface="Times New Roman"/>
              </a:rPr>
              <a:t> </a:t>
            </a:r>
            <a:endParaRPr lang="en-US" sz="1600" dirty="0">
              <a:ea typeface="Calibri"/>
              <a:cs typeface="Times New Roman"/>
            </a:endParaRPr>
          </a:p>
          <a:p>
            <a:pPr>
              <a:lnSpc>
                <a:spcPct val="115000"/>
              </a:lnSpc>
              <a:spcAft>
                <a:spcPts val="1000"/>
              </a:spcAft>
            </a:pPr>
            <a:r>
              <a:rPr lang="en-US" dirty="0">
                <a:latin typeface="Segoe UI"/>
                <a:ea typeface="Calibri"/>
                <a:cs typeface="Times New Roman"/>
              </a:rPr>
              <a:t>Anhydrous sulfuric acid </a:t>
            </a:r>
            <a:r>
              <a:rPr lang="en-US" dirty="0" err="1">
                <a:latin typeface="Segoe UI"/>
                <a:ea typeface="Calibri"/>
                <a:cs typeface="Times New Roman"/>
              </a:rPr>
              <a:t>autoionizes</a:t>
            </a:r>
            <a:r>
              <a:rPr lang="en-US" dirty="0">
                <a:latin typeface="Segoe UI"/>
                <a:ea typeface="Calibri"/>
                <a:cs typeface="Times New Roman"/>
              </a:rPr>
              <a:t> to give H</a:t>
            </a:r>
            <a:r>
              <a:rPr lang="en-US" baseline="-25000" dirty="0">
                <a:latin typeface="Segoe UI"/>
                <a:ea typeface="Calibri"/>
                <a:cs typeface="Times New Roman"/>
              </a:rPr>
              <a:t>3</a:t>
            </a:r>
            <a:r>
              <a:rPr lang="en-US" dirty="0">
                <a:latin typeface="Segoe UI"/>
                <a:ea typeface="Calibri"/>
                <a:cs typeface="Times New Roman"/>
              </a:rPr>
              <a:t>SO</a:t>
            </a:r>
            <a:r>
              <a:rPr lang="en-US" baseline="-25000" dirty="0">
                <a:latin typeface="Segoe UI"/>
                <a:ea typeface="Calibri"/>
                <a:cs typeface="Times New Roman"/>
              </a:rPr>
              <a:t>4</a:t>
            </a:r>
            <a:r>
              <a:rPr lang="en-US" baseline="30000" dirty="0">
                <a:latin typeface="Segoe UI"/>
                <a:ea typeface="Calibri"/>
                <a:cs typeface="Times New Roman"/>
              </a:rPr>
              <a:t>+</a:t>
            </a:r>
            <a:r>
              <a:rPr lang="en-US" baseline="-25000" dirty="0">
                <a:latin typeface="Segoe UI"/>
                <a:ea typeface="Calibri"/>
                <a:cs typeface="Times New Roman"/>
              </a:rPr>
              <a:t> </a:t>
            </a:r>
            <a:r>
              <a:rPr lang="en-US" dirty="0">
                <a:latin typeface="Segoe UI"/>
                <a:ea typeface="Calibri"/>
                <a:cs typeface="Times New Roman"/>
              </a:rPr>
              <a:t>and HSO</a:t>
            </a:r>
            <a:r>
              <a:rPr lang="en-US" baseline="30000" dirty="0">
                <a:latin typeface="Segoe UI"/>
                <a:ea typeface="Calibri"/>
                <a:cs typeface="Times New Roman"/>
              </a:rPr>
              <a:t>-</a:t>
            </a:r>
            <a:r>
              <a:rPr lang="en-US" baseline="-25000" dirty="0">
                <a:latin typeface="Segoe UI"/>
                <a:ea typeface="Calibri"/>
                <a:cs typeface="Times New Roman"/>
              </a:rPr>
              <a:t>4</a:t>
            </a:r>
            <a:r>
              <a:rPr lang="en-US" dirty="0">
                <a:latin typeface="Segoe UI"/>
                <a:ea typeface="Calibri"/>
                <a:cs typeface="Times New Roman"/>
              </a:rPr>
              <a:t> ions:</a:t>
            </a:r>
            <a:endParaRPr lang="en-US" sz="1600" dirty="0">
              <a:ea typeface="Calibri"/>
              <a:cs typeface="Times New Roman"/>
            </a:endParaRPr>
          </a:p>
        </p:txBody>
      </p:sp>
      <p:pic>
        <p:nvPicPr>
          <p:cNvPr id="7" name="Picture 6"/>
          <p:cNvPicPr/>
          <p:nvPr/>
        </p:nvPicPr>
        <p:blipFill>
          <a:blip r:embed="rId3"/>
          <a:stretch>
            <a:fillRect/>
          </a:stretch>
        </p:blipFill>
        <p:spPr>
          <a:xfrm>
            <a:off x="1676400" y="4800061"/>
            <a:ext cx="3533775" cy="461645"/>
          </a:xfrm>
          <a:prstGeom prst="rect">
            <a:avLst/>
          </a:prstGeom>
        </p:spPr>
      </p:pic>
      <p:sp>
        <p:nvSpPr>
          <p:cNvPr id="8" name="Rectangle 7"/>
          <p:cNvSpPr/>
          <p:nvPr/>
        </p:nvSpPr>
        <p:spPr>
          <a:xfrm>
            <a:off x="239485" y="5051161"/>
            <a:ext cx="8665029" cy="694036"/>
          </a:xfrm>
          <a:prstGeom prst="rect">
            <a:avLst/>
          </a:prstGeom>
        </p:spPr>
        <p:txBody>
          <a:bodyPr wrap="square">
            <a:spAutoFit/>
          </a:bodyPr>
          <a:lstStyle/>
          <a:p>
            <a:pPr>
              <a:lnSpc>
                <a:spcPct val="115000"/>
              </a:lnSpc>
              <a:spcAft>
                <a:spcPts val="1000"/>
              </a:spcAft>
            </a:pPr>
            <a:r>
              <a:rPr lang="en-US" sz="1600" dirty="0">
                <a:latin typeface="Segoe UI"/>
                <a:ea typeface="Calibri"/>
                <a:cs typeface="Times New Roman"/>
              </a:rPr>
              <a:t>Therefore, any chemical species producing HSO</a:t>
            </a:r>
            <a:r>
              <a:rPr lang="en-US" sz="1600" baseline="30000" dirty="0">
                <a:latin typeface="Segoe UI"/>
                <a:ea typeface="Calibri"/>
                <a:cs typeface="Times New Roman"/>
              </a:rPr>
              <a:t>-</a:t>
            </a:r>
            <a:r>
              <a:rPr lang="en-US" sz="1600" baseline="-25000" dirty="0">
                <a:latin typeface="Segoe UI"/>
                <a:ea typeface="Calibri"/>
                <a:cs typeface="Times New Roman"/>
              </a:rPr>
              <a:t>4</a:t>
            </a:r>
            <a:r>
              <a:rPr lang="en-US" sz="1600" dirty="0">
                <a:latin typeface="Segoe UI"/>
                <a:ea typeface="Calibri"/>
                <a:cs typeface="Times New Roman"/>
              </a:rPr>
              <a:t> ions will acts as base and any chemical species producing H</a:t>
            </a:r>
            <a:r>
              <a:rPr lang="en-US" sz="1600" baseline="-25000" dirty="0">
                <a:latin typeface="Segoe UI"/>
                <a:ea typeface="Calibri"/>
                <a:cs typeface="Times New Roman"/>
              </a:rPr>
              <a:t>3</a:t>
            </a:r>
            <a:r>
              <a:rPr lang="en-US" sz="1600" dirty="0">
                <a:latin typeface="Segoe UI"/>
                <a:ea typeface="Calibri"/>
                <a:cs typeface="Times New Roman"/>
              </a:rPr>
              <a:t>SO</a:t>
            </a:r>
            <a:r>
              <a:rPr lang="en-US" sz="1600" baseline="-25000" dirty="0">
                <a:latin typeface="Segoe UI"/>
                <a:ea typeface="Calibri"/>
                <a:cs typeface="Times New Roman"/>
              </a:rPr>
              <a:t>4</a:t>
            </a:r>
            <a:r>
              <a:rPr lang="en-US" sz="1600" baseline="30000" dirty="0">
                <a:latin typeface="Segoe UI"/>
                <a:ea typeface="Calibri"/>
                <a:cs typeface="Times New Roman"/>
              </a:rPr>
              <a:t>+ </a:t>
            </a:r>
            <a:r>
              <a:rPr lang="en-US" sz="1600" dirty="0">
                <a:latin typeface="Segoe UI"/>
                <a:ea typeface="Calibri"/>
                <a:cs typeface="Times New Roman"/>
              </a:rPr>
              <a:t>ions acts as an acid in H</a:t>
            </a:r>
            <a:r>
              <a:rPr lang="en-US" sz="1600" baseline="-25000" dirty="0">
                <a:latin typeface="Segoe UI"/>
                <a:ea typeface="Calibri"/>
                <a:cs typeface="Times New Roman"/>
              </a:rPr>
              <a:t>2</a:t>
            </a:r>
            <a:r>
              <a:rPr lang="en-US" sz="1600" dirty="0">
                <a:latin typeface="Segoe UI"/>
                <a:ea typeface="Calibri"/>
                <a:cs typeface="Times New Roman"/>
              </a:rPr>
              <a:t>SO</a:t>
            </a:r>
            <a:r>
              <a:rPr lang="en-US" sz="1600" baseline="-25000" dirty="0">
                <a:latin typeface="Segoe UI"/>
                <a:ea typeface="Calibri"/>
                <a:cs typeface="Times New Roman"/>
              </a:rPr>
              <a:t>4 </a:t>
            </a:r>
            <a:r>
              <a:rPr lang="en-US" baseline="-25000" dirty="0">
                <a:latin typeface="Segoe UI"/>
                <a:ea typeface="Calibri"/>
                <a:cs typeface="Times New Roman"/>
              </a:rPr>
              <a:t>.</a:t>
            </a:r>
            <a:endParaRPr lang="en-US" sz="1600" dirty="0">
              <a:ea typeface="Calibri"/>
              <a:cs typeface="Times New Roman"/>
            </a:endParaRPr>
          </a:p>
        </p:txBody>
      </p:sp>
    </p:spTree>
    <p:extLst>
      <p:ext uri="{BB962C8B-B14F-4D97-AF65-F5344CB8AC3E}">
        <p14:creationId xmlns:p14="http://schemas.microsoft.com/office/powerpoint/2010/main" val="2396284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8153400" cy="384977"/>
          </a:xfrm>
          <a:prstGeom prst="rect">
            <a:avLst/>
          </a:prstGeom>
        </p:spPr>
        <p:txBody>
          <a:bodyPr wrap="square">
            <a:spAutoFit/>
          </a:bodyPr>
          <a:lstStyle/>
          <a:p>
            <a:pPr>
              <a:lnSpc>
                <a:spcPct val="115000"/>
              </a:lnSpc>
              <a:spcAft>
                <a:spcPts val="1000"/>
              </a:spcAft>
            </a:pPr>
            <a:r>
              <a:rPr lang="en-US" b="1" dirty="0">
                <a:solidFill>
                  <a:srgbClr val="800000"/>
                </a:solidFill>
                <a:latin typeface="Segoe UI"/>
                <a:ea typeface="Calibri"/>
                <a:cs typeface="Times New Roman"/>
              </a:rPr>
              <a:t>2.Acid base reactions</a:t>
            </a:r>
            <a:r>
              <a:rPr lang="en-US" dirty="0">
                <a:solidFill>
                  <a:srgbClr val="800000"/>
                </a:solidFill>
                <a:latin typeface="Segoe UI"/>
                <a:ea typeface="Calibri"/>
                <a:cs typeface="Times New Roman"/>
              </a:rPr>
              <a:t> </a:t>
            </a:r>
            <a:r>
              <a:rPr lang="en-US" dirty="0" smtClean="0">
                <a:latin typeface="Segoe UI"/>
                <a:ea typeface="Calibri"/>
                <a:cs typeface="Times New Roman"/>
              </a:rPr>
              <a:t>:</a:t>
            </a:r>
            <a:r>
              <a:rPr lang="en-US" sz="1600" dirty="0" smtClean="0">
                <a:ea typeface="Calibri"/>
                <a:cs typeface="Times New Roman"/>
              </a:rPr>
              <a:t> </a:t>
            </a:r>
            <a:r>
              <a:rPr lang="en-US" sz="1400" dirty="0" smtClean="0">
                <a:solidFill>
                  <a:srgbClr val="FF0000"/>
                </a:solidFill>
                <a:latin typeface="Segoe UI"/>
                <a:ea typeface="Calibri"/>
                <a:cs typeface="Times New Roman"/>
              </a:rPr>
              <a:t>Some </a:t>
            </a:r>
            <a:r>
              <a:rPr lang="en-US" sz="1400" dirty="0">
                <a:solidFill>
                  <a:srgbClr val="FF0000"/>
                </a:solidFill>
                <a:latin typeface="Segoe UI"/>
                <a:ea typeface="Calibri"/>
                <a:cs typeface="Times New Roman"/>
              </a:rPr>
              <a:t>typical acid-base reactions of anhydrous H</a:t>
            </a:r>
            <a:r>
              <a:rPr lang="en-US" sz="1400" baseline="-25000" dirty="0">
                <a:solidFill>
                  <a:srgbClr val="FF0000"/>
                </a:solidFill>
                <a:latin typeface="Segoe UI"/>
                <a:ea typeface="Calibri"/>
                <a:cs typeface="Times New Roman"/>
              </a:rPr>
              <a:t>2</a:t>
            </a:r>
            <a:r>
              <a:rPr lang="en-US" sz="1400" dirty="0">
                <a:solidFill>
                  <a:srgbClr val="FF0000"/>
                </a:solidFill>
                <a:latin typeface="Segoe UI"/>
                <a:ea typeface="Calibri"/>
                <a:cs typeface="Times New Roman"/>
              </a:rPr>
              <a:t>SO</a:t>
            </a:r>
            <a:r>
              <a:rPr lang="en-US" sz="1400" baseline="-25000" dirty="0">
                <a:solidFill>
                  <a:srgbClr val="FF0000"/>
                </a:solidFill>
                <a:latin typeface="Segoe UI"/>
                <a:ea typeface="Calibri"/>
                <a:cs typeface="Times New Roman"/>
              </a:rPr>
              <a:t>4</a:t>
            </a:r>
            <a:r>
              <a:rPr lang="en-US" sz="1400" dirty="0">
                <a:solidFill>
                  <a:srgbClr val="FF0000"/>
                </a:solidFill>
                <a:latin typeface="Segoe UI"/>
                <a:ea typeface="Calibri"/>
                <a:cs typeface="Times New Roman"/>
              </a:rPr>
              <a:t> are given below:</a:t>
            </a:r>
            <a:endParaRPr lang="en-US" sz="1400" dirty="0">
              <a:solidFill>
                <a:srgbClr val="FF0000"/>
              </a:solidFill>
              <a:ea typeface="Calibri"/>
              <a:cs typeface="Times New Roman"/>
            </a:endParaRPr>
          </a:p>
        </p:txBody>
      </p:sp>
      <p:pic>
        <p:nvPicPr>
          <p:cNvPr id="3" name="Picture 2"/>
          <p:cNvPicPr/>
          <p:nvPr/>
        </p:nvPicPr>
        <p:blipFill>
          <a:blip r:embed="rId2"/>
          <a:stretch>
            <a:fillRect/>
          </a:stretch>
        </p:blipFill>
        <p:spPr>
          <a:xfrm>
            <a:off x="762000" y="762000"/>
            <a:ext cx="5667693" cy="1847850"/>
          </a:xfrm>
          <a:prstGeom prst="rect">
            <a:avLst/>
          </a:prstGeom>
        </p:spPr>
      </p:pic>
      <p:sp>
        <p:nvSpPr>
          <p:cNvPr id="4" name="Rectangle 3"/>
          <p:cNvSpPr/>
          <p:nvPr/>
        </p:nvSpPr>
        <p:spPr>
          <a:xfrm>
            <a:off x="228600" y="2609850"/>
            <a:ext cx="7924800" cy="835613"/>
          </a:xfrm>
          <a:prstGeom prst="rect">
            <a:avLst/>
          </a:prstGeom>
        </p:spPr>
        <p:txBody>
          <a:bodyPr wrap="square">
            <a:spAutoFit/>
          </a:bodyPr>
          <a:lstStyle/>
          <a:p>
            <a:pPr indent="457200">
              <a:lnSpc>
                <a:spcPct val="115000"/>
              </a:lnSpc>
              <a:spcAft>
                <a:spcPts val="1000"/>
              </a:spcAft>
            </a:pPr>
            <a:r>
              <a:rPr lang="en-US" sz="1400" dirty="0">
                <a:latin typeface="Segoe UI"/>
                <a:ea typeface="Calibri"/>
                <a:cs typeface="Times New Roman"/>
              </a:rPr>
              <a:t> (d) Species that containing lone pair of electrons easily accept a  proton from  H</a:t>
            </a:r>
            <a:r>
              <a:rPr lang="en-US" sz="1400" baseline="-25000" dirty="0">
                <a:latin typeface="Segoe UI"/>
                <a:ea typeface="Calibri"/>
                <a:cs typeface="Times New Roman"/>
              </a:rPr>
              <a:t>2</a:t>
            </a:r>
            <a:r>
              <a:rPr lang="en-US" sz="1400" dirty="0">
                <a:latin typeface="Segoe UI"/>
                <a:ea typeface="Calibri"/>
                <a:cs typeface="Times New Roman"/>
              </a:rPr>
              <a:t>SO</a:t>
            </a:r>
            <a:r>
              <a:rPr lang="en-US" sz="1400" baseline="-25000" dirty="0">
                <a:latin typeface="Segoe UI"/>
                <a:ea typeface="Calibri"/>
                <a:cs typeface="Times New Roman"/>
              </a:rPr>
              <a:t>4</a:t>
            </a:r>
            <a:r>
              <a:rPr lang="en-US" sz="1400" dirty="0">
                <a:latin typeface="Segoe UI"/>
                <a:ea typeface="Calibri"/>
                <a:cs typeface="Times New Roman"/>
              </a:rPr>
              <a:t> and </a:t>
            </a:r>
            <a:r>
              <a:rPr lang="en-US" sz="1400" dirty="0" smtClean="0">
                <a:latin typeface="Segoe UI"/>
                <a:ea typeface="Calibri"/>
                <a:cs typeface="Times New Roman"/>
              </a:rPr>
              <a:t>      acts </a:t>
            </a:r>
            <a:r>
              <a:rPr lang="en-US" sz="1400" dirty="0">
                <a:latin typeface="Segoe UI"/>
                <a:ea typeface="Calibri"/>
                <a:cs typeface="Times New Roman"/>
              </a:rPr>
              <a:t>as basis. Thus amides ( like urea etc.) which acts as acids in liquid NH</a:t>
            </a:r>
            <a:r>
              <a:rPr lang="en-US" sz="1400" baseline="-25000" dirty="0">
                <a:latin typeface="Segoe UI"/>
                <a:ea typeface="Calibri"/>
                <a:cs typeface="Times New Roman"/>
              </a:rPr>
              <a:t>3</a:t>
            </a:r>
            <a:r>
              <a:rPr lang="en-US" sz="1400" dirty="0">
                <a:latin typeface="Segoe UI"/>
                <a:ea typeface="Calibri"/>
                <a:cs typeface="Times New Roman"/>
              </a:rPr>
              <a:t>, are neutral in water and behaves as bases in anhydrous H</a:t>
            </a:r>
            <a:r>
              <a:rPr lang="en-US" sz="1400" baseline="-25000" dirty="0">
                <a:latin typeface="Segoe UI"/>
                <a:ea typeface="Calibri"/>
                <a:cs typeface="Times New Roman"/>
              </a:rPr>
              <a:t>2</a:t>
            </a:r>
            <a:r>
              <a:rPr lang="en-US" sz="1400" dirty="0">
                <a:latin typeface="Segoe UI"/>
                <a:ea typeface="Calibri"/>
                <a:cs typeface="Times New Roman"/>
              </a:rPr>
              <a:t>SO</a:t>
            </a:r>
            <a:r>
              <a:rPr lang="en-US" sz="1400" baseline="-25000" dirty="0">
                <a:latin typeface="Segoe UI"/>
                <a:ea typeface="Calibri"/>
                <a:cs typeface="Times New Roman"/>
              </a:rPr>
              <a:t>4. </a:t>
            </a:r>
            <a:endParaRPr lang="en-US" sz="1400" dirty="0">
              <a:ea typeface="Calibri"/>
              <a:cs typeface="Times New Roman"/>
            </a:endParaRPr>
          </a:p>
        </p:txBody>
      </p:sp>
      <p:pic>
        <p:nvPicPr>
          <p:cNvPr id="5" name="Picture 4"/>
          <p:cNvPicPr/>
          <p:nvPr/>
        </p:nvPicPr>
        <p:blipFill>
          <a:blip r:embed="rId3"/>
          <a:stretch>
            <a:fillRect/>
          </a:stretch>
        </p:blipFill>
        <p:spPr>
          <a:xfrm>
            <a:off x="478970" y="3427320"/>
            <a:ext cx="7598229" cy="2363880"/>
          </a:xfrm>
          <a:prstGeom prst="rect">
            <a:avLst/>
          </a:prstGeom>
        </p:spPr>
      </p:pic>
    </p:spTree>
    <p:extLst>
      <p:ext uri="{BB962C8B-B14F-4D97-AF65-F5344CB8AC3E}">
        <p14:creationId xmlns:p14="http://schemas.microsoft.com/office/powerpoint/2010/main" val="2004216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763000" cy="857671"/>
          </a:xfrm>
          <a:prstGeom prst="rect">
            <a:avLst/>
          </a:prstGeom>
        </p:spPr>
        <p:txBody>
          <a:bodyPr wrap="square">
            <a:spAutoFit/>
          </a:bodyPr>
          <a:lstStyle/>
          <a:p>
            <a:pPr indent="457200">
              <a:lnSpc>
                <a:spcPct val="115000"/>
              </a:lnSpc>
              <a:spcAft>
                <a:spcPts val="1000"/>
              </a:spcAft>
            </a:pPr>
            <a:r>
              <a:rPr lang="en-US" b="1" dirty="0">
                <a:solidFill>
                  <a:srgbClr val="FF0066"/>
                </a:solidFill>
                <a:latin typeface="Segoe UI"/>
                <a:ea typeface="Calibri"/>
                <a:cs typeface="Times New Roman"/>
              </a:rPr>
              <a:t>3.Dehydrating action</a:t>
            </a:r>
            <a:r>
              <a:rPr lang="en-US" b="1" dirty="0" smtClean="0">
                <a:solidFill>
                  <a:srgbClr val="FF0066"/>
                </a:solidFill>
                <a:latin typeface="Segoe UI"/>
                <a:ea typeface="Calibri"/>
                <a:cs typeface="Times New Roman"/>
              </a:rPr>
              <a:t>:</a:t>
            </a:r>
          </a:p>
          <a:p>
            <a:pPr indent="457200">
              <a:lnSpc>
                <a:spcPct val="115000"/>
              </a:lnSpc>
              <a:spcAft>
                <a:spcPts val="1000"/>
              </a:spcAft>
            </a:pPr>
            <a:r>
              <a:rPr lang="en-US" dirty="0" smtClean="0">
                <a:latin typeface="Segoe UI"/>
                <a:ea typeface="Calibri"/>
                <a:cs typeface="Times New Roman"/>
              </a:rPr>
              <a:t> </a:t>
            </a:r>
            <a:r>
              <a:rPr lang="en-US" sz="1400" dirty="0">
                <a:latin typeface="Segoe UI"/>
                <a:ea typeface="Calibri"/>
                <a:cs typeface="Times New Roman"/>
              </a:rPr>
              <a:t>H</a:t>
            </a:r>
            <a:r>
              <a:rPr lang="en-US" sz="1400" baseline="-25000" dirty="0">
                <a:latin typeface="Segoe UI"/>
                <a:ea typeface="Calibri"/>
                <a:cs typeface="Times New Roman"/>
              </a:rPr>
              <a:t>2</a:t>
            </a:r>
            <a:r>
              <a:rPr lang="en-US" sz="1400" dirty="0">
                <a:latin typeface="Segoe UI"/>
                <a:ea typeface="Calibri"/>
                <a:cs typeface="Times New Roman"/>
              </a:rPr>
              <a:t>SO</a:t>
            </a:r>
            <a:r>
              <a:rPr lang="en-US" sz="1400" baseline="-25000" dirty="0">
                <a:latin typeface="Segoe UI"/>
                <a:ea typeface="Calibri"/>
                <a:cs typeface="Times New Roman"/>
              </a:rPr>
              <a:t>4 </a:t>
            </a:r>
            <a:r>
              <a:rPr lang="en-US" sz="1400" dirty="0">
                <a:latin typeface="Segoe UI"/>
                <a:ea typeface="Calibri"/>
                <a:cs typeface="Times New Roman"/>
              </a:rPr>
              <a:t> acts as strong dehydrating agent and extracts water even from chemical compounds. Thus,</a:t>
            </a:r>
            <a:endParaRPr lang="en-US" sz="1400" dirty="0">
              <a:ea typeface="Calibri"/>
              <a:cs typeface="Times New Roman"/>
            </a:endParaRPr>
          </a:p>
        </p:txBody>
      </p:sp>
      <p:pic>
        <p:nvPicPr>
          <p:cNvPr id="3" name="Picture 2"/>
          <p:cNvPicPr/>
          <p:nvPr/>
        </p:nvPicPr>
        <p:blipFill>
          <a:blip r:embed="rId2"/>
          <a:stretch>
            <a:fillRect/>
          </a:stretch>
        </p:blipFill>
        <p:spPr>
          <a:xfrm>
            <a:off x="2514600" y="982692"/>
            <a:ext cx="3810000" cy="465108"/>
          </a:xfrm>
          <a:prstGeom prst="rect">
            <a:avLst/>
          </a:prstGeom>
        </p:spPr>
      </p:pic>
      <p:sp>
        <p:nvSpPr>
          <p:cNvPr id="4" name="Rectangle 3"/>
          <p:cNvSpPr/>
          <p:nvPr/>
        </p:nvSpPr>
        <p:spPr>
          <a:xfrm>
            <a:off x="381000" y="1371600"/>
            <a:ext cx="8382000" cy="1530162"/>
          </a:xfrm>
          <a:prstGeom prst="rect">
            <a:avLst/>
          </a:prstGeom>
        </p:spPr>
        <p:txBody>
          <a:bodyPr wrap="square">
            <a:spAutoFit/>
          </a:bodyPr>
          <a:lstStyle/>
          <a:p>
            <a:pPr>
              <a:lnSpc>
                <a:spcPct val="115000"/>
              </a:lnSpc>
              <a:spcAft>
                <a:spcPts val="1000"/>
              </a:spcAft>
            </a:pPr>
            <a:r>
              <a:rPr lang="en-US" b="1" dirty="0">
                <a:solidFill>
                  <a:srgbClr val="FF0000"/>
                </a:solidFill>
                <a:latin typeface="Segoe UI"/>
                <a:ea typeface="Calibri"/>
                <a:cs typeface="Times New Roman"/>
              </a:rPr>
              <a:t>4.Super acids</a:t>
            </a:r>
            <a:r>
              <a:rPr lang="en-US" dirty="0">
                <a:solidFill>
                  <a:srgbClr val="FF0000"/>
                </a:solidFill>
                <a:latin typeface="Segoe UI"/>
                <a:ea typeface="Calibri"/>
                <a:cs typeface="Times New Roman"/>
              </a:rPr>
              <a:t> : </a:t>
            </a:r>
            <a:r>
              <a:rPr lang="en-US" sz="1400" dirty="0">
                <a:latin typeface="Segoe UI"/>
                <a:ea typeface="Calibri"/>
                <a:cs typeface="Times New Roman"/>
              </a:rPr>
              <a:t>The acids which behave as strong  acid, in strong acid solvent are termed as super acids for example [HB(HSO</a:t>
            </a:r>
            <a:r>
              <a:rPr lang="en-US" sz="1400" baseline="-25000" dirty="0">
                <a:latin typeface="Segoe UI"/>
                <a:ea typeface="Calibri"/>
                <a:cs typeface="Times New Roman"/>
              </a:rPr>
              <a:t>4</a:t>
            </a:r>
            <a:r>
              <a:rPr lang="en-US" sz="1400" dirty="0">
                <a:latin typeface="Segoe UI"/>
                <a:ea typeface="Calibri"/>
                <a:cs typeface="Times New Roman"/>
              </a:rPr>
              <a:t>)</a:t>
            </a:r>
            <a:r>
              <a:rPr lang="en-US" sz="1400" baseline="-25000" dirty="0">
                <a:latin typeface="Segoe UI"/>
                <a:ea typeface="Calibri"/>
                <a:cs typeface="Times New Roman"/>
              </a:rPr>
              <a:t>4, </a:t>
            </a:r>
            <a:r>
              <a:rPr lang="en-US" sz="1400" dirty="0">
                <a:latin typeface="Segoe UI"/>
                <a:ea typeface="Calibri"/>
                <a:cs typeface="Times New Roman"/>
              </a:rPr>
              <a:t>hydrogen whose solution can be prepared in </a:t>
            </a:r>
            <a:r>
              <a:rPr lang="en-US" sz="1400" dirty="0" err="1">
                <a:latin typeface="Segoe UI"/>
                <a:ea typeface="Calibri"/>
                <a:cs typeface="Times New Roman"/>
              </a:rPr>
              <a:t>sulphuric</a:t>
            </a:r>
            <a:r>
              <a:rPr lang="en-US" sz="1400" dirty="0">
                <a:latin typeface="Segoe UI"/>
                <a:ea typeface="Calibri"/>
                <a:cs typeface="Times New Roman"/>
              </a:rPr>
              <a:t> acid, behaves as an exceptionally strong acid.</a:t>
            </a:r>
            <a:endParaRPr lang="en-US" sz="1400" dirty="0">
              <a:ea typeface="Calibri"/>
              <a:cs typeface="Times New Roman"/>
            </a:endParaRPr>
          </a:p>
          <a:p>
            <a:pPr>
              <a:lnSpc>
                <a:spcPct val="115000"/>
              </a:lnSpc>
              <a:spcAft>
                <a:spcPts val="1000"/>
              </a:spcAft>
            </a:pPr>
            <a:r>
              <a:rPr lang="en-US" sz="1400" dirty="0">
                <a:latin typeface="Segoe UI"/>
                <a:ea typeface="Calibri"/>
                <a:cs typeface="Times New Roman"/>
              </a:rPr>
              <a:t>The super acids  [HB(HSO</a:t>
            </a:r>
            <a:r>
              <a:rPr lang="en-US" sz="1400" baseline="-25000" dirty="0">
                <a:latin typeface="Segoe UI"/>
                <a:ea typeface="Calibri"/>
                <a:cs typeface="Times New Roman"/>
              </a:rPr>
              <a:t>4</a:t>
            </a:r>
            <a:r>
              <a:rPr lang="en-US" sz="1400" dirty="0">
                <a:latin typeface="Segoe UI"/>
                <a:ea typeface="Calibri"/>
                <a:cs typeface="Times New Roman"/>
              </a:rPr>
              <a:t>)</a:t>
            </a:r>
            <a:r>
              <a:rPr lang="en-US" sz="1400" baseline="-25000" dirty="0">
                <a:latin typeface="Segoe UI"/>
                <a:ea typeface="Calibri"/>
                <a:cs typeface="Times New Roman"/>
              </a:rPr>
              <a:t>4 </a:t>
            </a:r>
            <a:r>
              <a:rPr lang="en-US" sz="1400" dirty="0">
                <a:latin typeface="Segoe UI"/>
                <a:ea typeface="Calibri"/>
                <a:cs typeface="Times New Roman"/>
              </a:rPr>
              <a:t>has not been isolated as such. Only its solution can be prepared. The other super acids are[H</a:t>
            </a:r>
            <a:r>
              <a:rPr lang="en-US" sz="1400" baseline="-25000" dirty="0">
                <a:latin typeface="Segoe UI"/>
                <a:ea typeface="Calibri"/>
                <a:cs typeface="Times New Roman"/>
              </a:rPr>
              <a:t>2</a:t>
            </a:r>
            <a:r>
              <a:rPr lang="en-US" sz="1400" dirty="0">
                <a:latin typeface="Segoe UI"/>
                <a:ea typeface="Calibri"/>
                <a:cs typeface="Times New Roman"/>
              </a:rPr>
              <a:t>Sn(HSO</a:t>
            </a:r>
            <a:r>
              <a:rPr lang="en-US" sz="1400" baseline="-25000" dirty="0">
                <a:latin typeface="Segoe UI"/>
                <a:ea typeface="Calibri"/>
                <a:cs typeface="Times New Roman"/>
              </a:rPr>
              <a:t>4</a:t>
            </a:r>
            <a:r>
              <a:rPr lang="en-US" sz="1400" dirty="0">
                <a:latin typeface="Segoe UI"/>
                <a:ea typeface="Calibri"/>
                <a:cs typeface="Times New Roman"/>
              </a:rPr>
              <a:t>)</a:t>
            </a:r>
            <a:r>
              <a:rPr lang="en-US" sz="1400" baseline="-25000" dirty="0">
                <a:latin typeface="Segoe UI"/>
                <a:ea typeface="Calibri"/>
                <a:cs typeface="Times New Roman"/>
              </a:rPr>
              <a:t>4  </a:t>
            </a:r>
            <a:r>
              <a:rPr lang="en-US" sz="1400" dirty="0">
                <a:latin typeface="Segoe UI"/>
                <a:ea typeface="Calibri"/>
                <a:cs typeface="Times New Roman"/>
              </a:rPr>
              <a:t>and [H</a:t>
            </a:r>
            <a:r>
              <a:rPr lang="en-US" sz="1400" baseline="-25000" dirty="0">
                <a:latin typeface="Segoe UI"/>
                <a:ea typeface="Calibri"/>
                <a:cs typeface="Times New Roman"/>
              </a:rPr>
              <a:t>2</a:t>
            </a:r>
            <a:r>
              <a:rPr lang="en-US" sz="1400" dirty="0">
                <a:latin typeface="Segoe UI"/>
                <a:ea typeface="Calibri"/>
                <a:cs typeface="Times New Roman"/>
              </a:rPr>
              <a:t>Pb(HSO</a:t>
            </a:r>
            <a:r>
              <a:rPr lang="en-US" sz="1400" baseline="-25000" dirty="0">
                <a:latin typeface="Segoe UI"/>
                <a:ea typeface="Calibri"/>
                <a:cs typeface="Times New Roman"/>
              </a:rPr>
              <a:t>4</a:t>
            </a:r>
            <a:r>
              <a:rPr lang="en-US" sz="1400" dirty="0">
                <a:latin typeface="Segoe UI"/>
                <a:ea typeface="Calibri"/>
                <a:cs typeface="Times New Roman"/>
              </a:rPr>
              <a:t>)</a:t>
            </a:r>
            <a:r>
              <a:rPr lang="en-US" sz="1400" baseline="-25000" dirty="0">
                <a:latin typeface="Segoe UI"/>
                <a:ea typeface="Calibri"/>
                <a:cs typeface="Times New Roman"/>
              </a:rPr>
              <a:t>4 </a:t>
            </a:r>
            <a:r>
              <a:rPr lang="en-US" sz="1400" dirty="0">
                <a:latin typeface="Segoe UI"/>
                <a:ea typeface="Calibri"/>
                <a:cs typeface="Times New Roman"/>
              </a:rPr>
              <a:t> in H</a:t>
            </a:r>
            <a:r>
              <a:rPr lang="en-US" sz="1400" baseline="-25000" dirty="0">
                <a:latin typeface="Segoe UI"/>
                <a:ea typeface="Calibri"/>
                <a:cs typeface="Times New Roman"/>
              </a:rPr>
              <a:t>2</a:t>
            </a:r>
            <a:r>
              <a:rPr lang="en-US" sz="1400" dirty="0">
                <a:latin typeface="Segoe UI"/>
                <a:ea typeface="Calibri"/>
                <a:cs typeface="Times New Roman"/>
              </a:rPr>
              <a:t>SO</a:t>
            </a:r>
            <a:r>
              <a:rPr lang="en-US" sz="1400" baseline="-25000" dirty="0">
                <a:latin typeface="Segoe UI"/>
                <a:ea typeface="Calibri"/>
                <a:cs typeface="Times New Roman"/>
              </a:rPr>
              <a:t>4 </a:t>
            </a:r>
            <a:endParaRPr lang="en-US" sz="1400" dirty="0">
              <a:ea typeface="Calibri"/>
              <a:cs typeface="Times New Roman"/>
            </a:endParaRPr>
          </a:p>
        </p:txBody>
      </p:sp>
      <p:sp>
        <p:nvSpPr>
          <p:cNvPr id="5" name="Rectangle 4"/>
          <p:cNvSpPr/>
          <p:nvPr/>
        </p:nvSpPr>
        <p:spPr>
          <a:xfrm>
            <a:off x="419100" y="2901762"/>
            <a:ext cx="3733800" cy="1530162"/>
          </a:xfrm>
          <a:prstGeom prst="rect">
            <a:avLst/>
          </a:prstGeom>
        </p:spPr>
        <p:txBody>
          <a:bodyPr wrap="square">
            <a:spAutoFit/>
          </a:bodyPr>
          <a:lstStyle/>
          <a:p>
            <a:pPr>
              <a:lnSpc>
                <a:spcPct val="115000"/>
              </a:lnSpc>
              <a:spcAft>
                <a:spcPts val="1000"/>
              </a:spcAft>
            </a:pPr>
            <a:r>
              <a:rPr lang="en-US" b="1" dirty="0">
                <a:solidFill>
                  <a:srgbClr val="FF0066"/>
                </a:solidFill>
                <a:latin typeface="Segoe UI"/>
                <a:ea typeface="Calibri"/>
                <a:cs typeface="Times New Roman"/>
              </a:rPr>
              <a:t>Liquid hydrogen tetroxide</a:t>
            </a:r>
            <a:endParaRPr lang="en-US" sz="1600" dirty="0">
              <a:solidFill>
                <a:srgbClr val="FF0066"/>
              </a:solidFill>
              <a:ea typeface="Calibri"/>
              <a:cs typeface="Times New Roman"/>
            </a:endParaRPr>
          </a:p>
          <a:p>
            <a:pPr>
              <a:lnSpc>
                <a:spcPct val="115000"/>
              </a:lnSpc>
              <a:spcAft>
                <a:spcPts val="1000"/>
              </a:spcAft>
            </a:pPr>
            <a:r>
              <a:rPr lang="en-US" sz="1400" dirty="0" err="1">
                <a:latin typeface="Segoe UI"/>
                <a:ea typeface="Calibri"/>
                <a:cs typeface="Times New Roman"/>
              </a:rPr>
              <a:t>Dinitrogen</a:t>
            </a:r>
            <a:r>
              <a:rPr lang="en-US" sz="1400" dirty="0">
                <a:latin typeface="Segoe UI"/>
                <a:ea typeface="Calibri"/>
                <a:cs typeface="Times New Roman"/>
              </a:rPr>
              <a:t> tetroxide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a:t>
            </a:r>
            <a:r>
              <a:rPr lang="en-US" sz="1400" dirty="0">
                <a:latin typeface="Segoe UI"/>
                <a:ea typeface="Calibri"/>
                <a:cs typeface="Times New Roman"/>
              </a:rPr>
              <a:t> has been studied extensively as non protonic non aqueous solvent the physical properties of the solvent are given in </a:t>
            </a:r>
            <a:r>
              <a:rPr lang="en-US" sz="1400" b="1" i="1" dirty="0">
                <a:latin typeface="Segoe UI"/>
                <a:ea typeface="Calibri"/>
                <a:cs typeface="Times New Roman"/>
              </a:rPr>
              <a:t>table </a:t>
            </a:r>
            <a:endParaRPr lang="en-US" sz="1400" dirty="0">
              <a:ea typeface="Calibri"/>
              <a:cs typeface="Times New Roman"/>
            </a:endParaRPr>
          </a:p>
        </p:txBody>
      </p:sp>
      <p:pic>
        <p:nvPicPr>
          <p:cNvPr id="6" name="Picture 5"/>
          <p:cNvPicPr/>
          <p:nvPr/>
        </p:nvPicPr>
        <p:blipFill>
          <a:blip r:embed="rId3"/>
          <a:stretch>
            <a:fillRect/>
          </a:stretch>
        </p:blipFill>
        <p:spPr>
          <a:xfrm>
            <a:off x="4152900" y="3048000"/>
            <a:ext cx="4610100" cy="2543175"/>
          </a:xfrm>
          <a:prstGeom prst="rect">
            <a:avLst/>
          </a:prstGeom>
        </p:spPr>
      </p:pic>
      <p:sp>
        <p:nvSpPr>
          <p:cNvPr id="7" name="Rectangle 6"/>
          <p:cNvSpPr/>
          <p:nvPr/>
        </p:nvSpPr>
        <p:spPr>
          <a:xfrm>
            <a:off x="304800" y="4302598"/>
            <a:ext cx="3962400" cy="835613"/>
          </a:xfrm>
          <a:prstGeom prst="rect">
            <a:avLst/>
          </a:prstGeom>
        </p:spPr>
        <p:txBody>
          <a:bodyPr wrap="square">
            <a:spAutoFit/>
          </a:bodyPr>
          <a:lstStyle/>
          <a:p>
            <a:pPr indent="457200">
              <a:lnSpc>
                <a:spcPct val="115000"/>
              </a:lnSpc>
              <a:spcAft>
                <a:spcPts val="1000"/>
              </a:spcAft>
            </a:pPr>
            <a:r>
              <a:rPr lang="en-US" sz="1400" dirty="0">
                <a:latin typeface="Segoe UI"/>
                <a:ea typeface="Calibri"/>
                <a:cs typeface="Times New Roman"/>
              </a:rPr>
              <a:t>Much of the chemistry in this solvent can be </a:t>
            </a:r>
            <a:r>
              <a:rPr lang="en-US" sz="1400" dirty="0" err="1">
                <a:latin typeface="Segoe UI"/>
                <a:ea typeface="Calibri"/>
                <a:cs typeface="Times New Roman"/>
              </a:rPr>
              <a:t>rationalised</a:t>
            </a:r>
            <a:r>
              <a:rPr lang="en-US" sz="1400" dirty="0">
                <a:latin typeface="Segoe UI"/>
                <a:ea typeface="Calibri"/>
                <a:cs typeface="Times New Roman"/>
              </a:rPr>
              <a:t> in terms of </a:t>
            </a:r>
            <a:r>
              <a:rPr lang="en-US" sz="1400" dirty="0" err="1">
                <a:latin typeface="Segoe UI"/>
                <a:ea typeface="Calibri"/>
                <a:cs typeface="Times New Roman"/>
              </a:rPr>
              <a:t>autionization</a:t>
            </a:r>
            <a:r>
              <a:rPr lang="en-US" sz="1400" dirty="0">
                <a:latin typeface="Segoe UI"/>
                <a:ea typeface="Calibri"/>
                <a:cs typeface="Times New Roman"/>
              </a:rPr>
              <a:t> equilibrium of the type.</a:t>
            </a:r>
            <a:endParaRPr lang="en-US" sz="1400" dirty="0">
              <a:ea typeface="Calibri"/>
              <a:cs typeface="Times New Roman"/>
            </a:endParaRPr>
          </a:p>
        </p:txBody>
      </p:sp>
      <p:pic>
        <p:nvPicPr>
          <p:cNvPr id="8" name="Picture 7"/>
          <p:cNvPicPr/>
          <p:nvPr/>
        </p:nvPicPr>
        <p:blipFill>
          <a:blip r:embed="rId4"/>
          <a:stretch>
            <a:fillRect/>
          </a:stretch>
        </p:blipFill>
        <p:spPr>
          <a:xfrm>
            <a:off x="283029" y="5138211"/>
            <a:ext cx="3657600" cy="448310"/>
          </a:xfrm>
          <a:prstGeom prst="rect">
            <a:avLst/>
          </a:prstGeom>
        </p:spPr>
      </p:pic>
    </p:spTree>
    <p:extLst>
      <p:ext uri="{BB962C8B-B14F-4D97-AF65-F5344CB8AC3E}">
        <p14:creationId xmlns:p14="http://schemas.microsoft.com/office/powerpoint/2010/main" val="131153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447800"/>
            <a:ext cx="8763000" cy="2257477"/>
          </a:xfrm>
          <a:prstGeom prst="rect">
            <a:avLst/>
          </a:prstGeom>
        </p:spPr>
        <p:txBody>
          <a:bodyPr wrap="square">
            <a:spAutoFit/>
          </a:bodyPr>
          <a:lstStyle/>
          <a:p>
            <a:pPr indent="457200">
              <a:lnSpc>
                <a:spcPct val="115000"/>
              </a:lnSpc>
              <a:spcAft>
                <a:spcPts val="1000"/>
              </a:spcAft>
            </a:pPr>
            <a:r>
              <a:rPr lang="en-US" dirty="0">
                <a:latin typeface="Segoe UI"/>
                <a:ea typeface="Calibri"/>
                <a:cs typeface="Times New Roman"/>
              </a:rPr>
              <a:t> </a:t>
            </a:r>
            <a:r>
              <a:rPr lang="en-US" sz="1400" dirty="0">
                <a:latin typeface="Segoe UI"/>
                <a:ea typeface="Calibri"/>
                <a:cs typeface="Times New Roman"/>
              </a:rPr>
              <a:t>Although there is no Physical evidence for the above type of </a:t>
            </a:r>
            <a:r>
              <a:rPr lang="en-US" sz="1400" dirty="0" err="1">
                <a:latin typeface="Segoe UI"/>
                <a:ea typeface="Calibri"/>
                <a:cs typeface="Times New Roman"/>
              </a:rPr>
              <a:t>autoionization</a:t>
            </a:r>
            <a:r>
              <a:rPr lang="en-US" sz="1400" dirty="0">
                <a:latin typeface="Segoe UI"/>
                <a:ea typeface="Calibri"/>
                <a:cs typeface="Times New Roman"/>
              </a:rPr>
              <a:t> occurring in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 </a:t>
            </a:r>
            <a:r>
              <a:rPr lang="en-US" sz="1400" dirty="0">
                <a:latin typeface="Segoe UI"/>
                <a:ea typeface="Calibri"/>
                <a:cs typeface="Times New Roman"/>
              </a:rPr>
              <a:t> It has been found that the electrical conductance of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 </a:t>
            </a:r>
            <a:r>
              <a:rPr lang="en-US" sz="1400" dirty="0">
                <a:latin typeface="Segoe UI"/>
                <a:ea typeface="Calibri"/>
                <a:cs typeface="Times New Roman"/>
              </a:rPr>
              <a:t>increases on adding a donor or a polar solvent to it. This may perhaps be due to increased stabilization of cations and anions (NO</a:t>
            </a:r>
            <a:r>
              <a:rPr lang="en-US" sz="1400" baseline="30000" dirty="0">
                <a:latin typeface="Segoe UI"/>
                <a:ea typeface="Calibri"/>
                <a:cs typeface="Times New Roman"/>
              </a:rPr>
              <a:t>+</a:t>
            </a:r>
            <a:r>
              <a:rPr lang="en-US" sz="1400" dirty="0">
                <a:latin typeface="Segoe UI"/>
                <a:ea typeface="Calibri"/>
                <a:cs typeface="Times New Roman"/>
              </a:rPr>
              <a:t> and NO</a:t>
            </a:r>
            <a:r>
              <a:rPr lang="en-US" sz="1400" baseline="-25000" dirty="0">
                <a:latin typeface="Segoe UI"/>
                <a:ea typeface="Calibri"/>
                <a:cs typeface="Times New Roman"/>
              </a:rPr>
              <a:t>3</a:t>
            </a:r>
            <a:r>
              <a:rPr lang="en-US" sz="1400" baseline="30000" dirty="0">
                <a:latin typeface="Segoe UI"/>
                <a:ea typeface="Calibri"/>
                <a:cs typeface="Times New Roman"/>
              </a:rPr>
              <a:t>-</a:t>
            </a:r>
            <a:r>
              <a:rPr lang="en-US" sz="1400" dirty="0">
                <a:latin typeface="Segoe UI"/>
                <a:ea typeface="Calibri"/>
                <a:cs typeface="Times New Roman"/>
              </a:rPr>
              <a:t>) of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 </a:t>
            </a:r>
            <a:r>
              <a:rPr lang="en-US" sz="1400" dirty="0">
                <a:latin typeface="Segoe UI"/>
                <a:ea typeface="Calibri"/>
                <a:cs typeface="Times New Roman"/>
              </a:rPr>
              <a:t>as a result of the ion-dipole interaction of these ions with the molecules of the added donor or polar solvent.</a:t>
            </a:r>
            <a:endParaRPr lang="en-US" sz="1400" dirty="0">
              <a:ea typeface="Calibri"/>
              <a:cs typeface="Times New Roman"/>
            </a:endParaRPr>
          </a:p>
          <a:p>
            <a:pPr indent="457200">
              <a:lnSpc>
                <a:spcPct val="115000"/>
              </a:lnSpc>
              <a:spcAft>
                <a:spcPts val="1000"/>
              </a:spcAft>
            </a:pPr>
            <a:r>
              <a:rPr lang="en-US" sz="1400" dirty="0">
                <a:latin typeface="Segoe UI"/>
                <a:ea typeface="Calibri"/>
                <a:cs typeface="Times New Roman"/>
              </a:rPr>
              <a:t>Thus assuming that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a:t>
            </a:r>
            <a:r>
              <a:rPr lang="en-US" sz="1400" dirty="0">
                <a:latin typeface="Segoe UI"/>
                <a:ea typeface="Calibri"/>
                <a:cs typeface="Times New Roman"/>
              </a:rPr>
              <a:t> undergoes auto </a:t>
            </a:r>
            <a:r>
              <a:rPr lang="en-US" sz="1400" dirty="0" err="1">
                <a:latin typeface="Segoe UI"/>
                <a:ea typeface="Calibri"/>
                <a:cs typeface="Times New Roman"/>
              </a:rPr>
              <a:t>ionisation</a:t>
            </a:r>
            <a:r>
              <a:rPr lang="en-US" sz="1400" dirty="0">
                <a:latin typeface="Segoe UI"/>
                <a:ea typeface="Calibri"/>
                <a:cs typeface="Times New Roman"/>
              </a:rPr>
              <a:t> as mentioned above,  it can be said that any chemical species which gives the </a:t>
            </a:r>
            <a:r>
              <a:rPr lang="en-US" sz="1400" dirty="0" err="1">
                <a:latin typeface="Segoe UI"/>
                <a:ea typeface="Calibri"/>
                <a:cs typeface="Times New Roman"/>
              </a:rPr>
              <a:t>cation</a:t>
            </a:r>
            <a:r>
              <a:rPr lang="en-US" sz="1400" dirty="0">
                <a:latin typeface="Segoe UI"/>
                <a:ea typeface="Calibri"/>
                <a:cs typeface="Times New Roman"/>
              </a:rPr>
              <a:t> NO</a:t>
            </a:r>
            <a:r>
              <a:rPr lang="en-US" sz="1400" baseline="30000" dirty="0">
                <a:latin typeface="Segoe UI"/>
                <a:ea typeface="Calibri"/>
                <a:cs typeface="Times New Roman"/>
              </a:rPr>
              <a:t>+</a:t>
            </a:r>
            <a:r>
              <a:rPr lang="en-US" sz="1400" dirty="0">
                <a:latin typeface="Segoe UI"/>
                <a:ea typeface="Calibri"/>
                <a:cs typeface="Times New Roman"/>
              </a:rPr>
              <a:t> in the solvent will behave as an acid and any chemical species which gives the anion NO</a:t>
            </a:r>
            <a:r>
              <a:rPr lang="en-US" sz="1400" baseline="-25000" dirty="0">
                <a:latin typeface="Segoe UI"/>
                <a:ea typeface="Calibri"/>
                <a:cs typeface="Times New Roman"/>
              </a:rPr>
              <a:t>3</a:t>
            </a:r>
            <a:r>
              <a:rPr lang="en-US" sz="1400" baseline="30000" dirty="0">
                <a:latin typeface="Segoe UI"/>
                <a:ea typeface="Calibri"/>
                <a:cs typeface="Times New Roman"/>
              </a:rPr>
              <a:t>-</a:t>
            </a:r>
            <a:r>
              <a:rPr lang="en-US" sz="1400" dirty="0">
                <a:latin typeface="Segoe UI"/>
                <a:ea typeface="Calibri"/>
                <a:cs typeface="Times New Roman"/>
              </a:rPr>
              <a:t> in this solvent will behave as a base. Thus, </a:t>
            </a:r>
            <a:r>
              <a:rPr lang="en-US" sz="1400" dirty="0" err="1">
                <a:latin typeface="Segoe UI"/>
                <a:ea typeface="Calibri"/>
                <a:cs typeface="Times New Roman"/>
              </a:rPr>
              <a:t>NOCl</a:t>
            </a:r>
            <a:r>
              <a:rPr lang="en-US" sz="1400" dirty="0">
                <a:latin typeface="Segoe UI"/>
                <a:ea typeface="Calibri"/>
                <a:cs typeface="Times New Roman"/>
              </a:rPr>
              <a:t> behaves as an acid in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4 ,</a:t>
            </a:r>
            <a:r>
              <a:rPr lang="en-US" sz="1400" dirty="0">
                <a:latin typeface="Segoe UI"/>
                <a:ea typeface="Calibri"/>
                <a:cs typeface="Times New Roman"/>
              </a:rPr>
              <a:t>as is evident from the following reaction:</a:t>
            </a:r>
            <a:endParaRPr lang="en-US" sz="1400" dirty="0">
              <a:ea typeface="Calibri"/>
              <a:cs typeface="Times New Roman"/>
            </a:endParaRPr>
          </a:p>
        </p:txBody>
      </p:sp>
      <p:pic>
        <p:nvPicPr>
          <p:cNvPr id="3" name="Picture 2"/>
          <p:cNvPicPr/>
          <p:nvPr/>
        </p:nvPicPr>
        <p:blipFill>
          <a:blip r:embed="rId2"/>
          <a:stretch>
            <a:fillRect/>
          </a:stretch>
        </p:blipFill>
        <p:spPr>
          <a:xfrm>
            <a:off x="914400" y="3581400"/>
            <a:ext cx="7696200" cy="2971800"/>
          </a:xfrm>
          <a:prstGeom prst="rect">
            <a:avLst/>
          </a:prstGeom>
        </p:spPr>
      </p:pic>
    </p:spTree>
    <p:extLst>
      <p:ext uri="{BB962C8B-B14F-4D97-AF65-F5344CB8AC3E}">
        <p14:creationId xmlns:p14="http://schemas.microsoft.com/office/powerpoint/2010/main" val="460540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3" y="1600200"/>
            <a:ext cx="8610600" cy="835613"/>
          </a:xfrm>
          <a:prstGeom prst="rect">
            <a:avLst/>
          </a:prstGeom>
        </p:spPr>
        <p:txBody>
          <a:bodyPr wrap="square">
            <a:spAutoFit/>
          </a:bodyPr>
          <a:lstStyle/>
          <a:p>
            <a:pPr indent="457200">
              <a:lnSpc>
                <a:spcPct val="115000"/>
              </a:lnSpc>
              <a:spcAft>
                <a:spcPts val="1000"/>
              </a:spcAft>
            </a:pPr>
            <a:r>
              <a:rPr lang="en-US" sz="1400" dirty="0">
                <a:latin typeface="Segoe UI"/>
                <a:ea typeface="Calibri"/>
                <a:cs typeface="Times New Roman"/>
              </a:rPr>
              <a:t>The compounds [EtNH</a:t>
            </a:r>
            <a:r>
              <a:rPr lang="en-US" sz="1400" baseline="-25000" dirty="0">
                <a:latin typeface="Segoe UI"/>
                <a:ea typeface="Calibri"/>
                <a:cs typeface="Times New Roman"/>
              </a:rPr>
              <a:t>3</a:t>
            </a:r>
            <a:r>
              <a:rPr lang="en-US" sz="1400" dirty="0">
                <a:latin typeface="Segoe UI"/>
                <a:ea typeface="Calibri"/>
                <a:cs typeface="Times New Roman"/>
              </a:rPr>
              <a:t>]</a:t>
            </a:r>
            <a:r>
              <a:rPr lang="en-US" sz="1400" baseline="30000" dirty="0">
                <a:latin typeface="Segoe UI"/>
                <a:ea typeface="Calibri"/>
                <a:cs typeface="Times New Roman"/>
              </a:rPr>
              <a:t>+</a:t>
            </a:r>
            <a:r>
              <a:rPr lang="en-US" sz="1400" dirty="0">
                <a:latin typeface="Segoe UI"/>
                <a:ea typeface="Calibri"/>
                <a:cs typeface="Times New Roman"/>
              </a:rPr>
              <a:t>[NO</a:t>
            </a:r>
            <a:r>
              <a:rPr lang="en-US" sz="1400" baseline="-25000" dirty="0">
                <a:latin typeface="Segoe UI"/>
                <a:ea typeface="Calibri"/>
                <a:cs typeface="Times New Roman"/>
              </a:rPr>
              <a:t>3</a:t>
            </a:r>
            <a:r>
              <a:rPr lang="en-US" sz="1400" dirty="0">
                <a:latin typeface="Segoe UI"/>
                <a:ea typeface="Calibri"/>
                <a:cs typeface="Times New Roman"/>
              </a:rPr>
              <a:t>]</a:t>
            </a:r>
            <a:r>
              <a:rPr lang="en-US" sz="1400" baseline="30000" dirty="0">
                <a:latin typeface="Segoe UI"/>
                <a:ea typeface="Calibri"/>
                <a:cs typeface="Times New Roman"/>
              </a:rPr>
              <a:t>-</a:t>
            </a:r>
            <a:r>
              <a:rPr lang="en-US" sz="1400" dirty="0">
                <a:latin typeface="Segoe UI"/>
                <a:ea typeface="Calibri"/>
                <a:cs typeface="Times New Roman"/>
              </a:rPr>
              <a:t> releases NO</a:t>
            </a:r>
            <a:r>
              <a:rPr lang="en-US" sz="1400" baseline="-25000" dirty="0">
                <a:latin typeface="Segoe UI"/>
                <a:ea typeface="Calibri"/>
                <a:cs typeface="Times New Roman"/>
              </a:rPr>
              <a:t>3</a:t>
            </a:r>
            <a:r>
              <a:rPr lang="en-US" sz="1400" baseline="30000" dirty="0">
                <a:latin typeface="Segoe UI"/>
                <a:ea typeface="Calibri"/>
                <a:cs typeface="Times New Roman"/>
              </a:rPr>
              <a:t>-</a:t>
            </a:r>
            <a:r>
              <a:rPr lang="en-US" sz="1400" dirty="0">
                <a:latin typeface="Segoe UI"/>
                <a:ea typeface="Calibri"/>
                <a:cs typeface="Times New Roman"/>
              </a:rPr>
              <a:t> anion in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a:t>
            </a:r>
            <a:r>
              <a:rPr lang="en-US" sz="1400" dirty="0">
                <a:latin typeface="Segoe UI"/>
                <a:ea typeface="Calibri"/>
                <a:cs typeface="Times New Roman"/>
              </a:rPr>
              <a:t> It, therefore acts as a base in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a:t>
            </a:r>
            <a:r>
              <a:rPr lang="en-US" sz="1400" dirty="0">
                <a:latin typeface="Segoe UI"/>
                <a:ea typeface="Calibri"/>
                <a:cs typeface="Times New Roman"/>
              </a:rPr>
              <a:t> A typical reaction of [EtNH</a:t>
            </a:r>
            <a:r>
              <a:rPr lang="en-US" sz="1400" baseline="-25000" dirty="0">
                <a:latin typeface="Segoe UI"/>
                <a:ea typeface="Calibri"/>
                <a:cs typeface="Times New Roman"/>
              </a:rPr>
              <a:t>3</a:t>
            </a:r>
            <a:r>
              <a:rPr lang="en-US" sz="1400" dirty="0">
                <a:latin typeface="Segoe UI"/>
                <a:ea typeface="Calibri"/>
                <a:cs typeface="Times New Roman"/>
              </a:rPr>
              <a:t>]</a:t>
            </a:r>
            <a:r>
              <a:rPr lang="en-US" sz="1400" baseline="30000" dirty="0">
                <a:latin typeface="Segoe UI"/>
                <a:ea typeface="Calibri"/>
                <a:cs typeface="Times New Roman"/>
              </a:rPr>
              <a:t>+</a:t>
            </a:r>
            <a:r>
              <a:rPr lang="en-US" sz="1400" dirty="0">
                <a:latin typeface="Segoe UI"/>
                <a:ea typeface="Calibri"/>
                <a:cs typeface="Times New Roman"/>
              </a:rPr>
              <a:t>[NO</a:t>
            </a:r>
            <a:r>
              <a:rPr lang="en-US" sz="1400" baseline="-25000" dirty="0">
                <a:latin typeface="Segoe UI"/>
                <a:ea typeface="Calibri"/>
                <a:cs typeface="Times New Roman"/>
              </a:rPr>
              <a:t>3</a:t>
            </a:r>
            <a:r>
              <a:rPr lang="en-US" sz="1400" dirty="0">
                <a:latin typeface="Segoe UI"/>
                <a:ea typeface="Calibri"/>
                <a:cs typeface="Times New Roman"/>
              </a:rPr>
              <a:t>]</a:t>
            </a:r>
            <a:r>
              <a:rPr lang="en-US" sz="1400" baseline="30000" dirty="0">
                <a:latin typeface="Segoe UI"/>
                <a:ea typeface="Calibri"/>
                <a:cs typeface="Times New Roman"/>
              </a:rPr>
              <a:t>-</a:t>
            </a:r>
            <a:r>
              <a:rPr lang="en-US" sz="1400" dirty="0">
                <a:latin typeface="Segoe UI"/>
                <a:ea typeface="Calibri"/>
                <a:cs typeface="Times New Roman"/>
              </a:rPr>
              <a:t>  with zinc metal in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a:t>
            </a:r>
            <a:r>
              <a:rPr lang="en-US" sz="1400" dirty="0">
                <a:latin typeface="Segoe UI"/>
                <a:ea typeface="Calibri"/>
                <a:cs typeface="Times New Roman"/>
              </a:rPr>
              <a:t> is similar to the reaction of </a:t>
            </a:r>
            <a:r>
              <a:rPr lang="en-US" sz="1400" dirty="0" err="1">
                <a:latin typeface="Segoe UI"/>
                <a:ea typeface="Calibri"/>
                <a:cs typeface="Times New Roman"/>
              </a:rPr>
              <a:t>znic</a:t>
            </a:r>
            <a:r>
              <a:rPr lang="en-US" sz="1400" dirty="0">
                <a:latin typeface="Segoe UI"/>
                <a:ea typeface="Calibri"/>
                <a:cs typeface="Times New Roman"/>
              </a:rPr>
              <a:t>  with NaNH</a:t>
            </a:r>
            <a:r>
              <a:rPr lang="en-US" sz="1400" baseline="-25000" dirty="0">
                <a:latin typeface="Segoe UI"/>
                <a:ea typeface="Calibri"/>
                <a:cs typeface="Times New Roman"/>
              </a:rPr>
              <a:t>2</a:t>
            </a:r>
            <a:r>
              <a:rPr lang="en-US" sz="1400" dirty="0">
                <a:latin typeface="Segoe UI"/>
                <a:ea typeface="Calibri"/>
                <a:cs typeface="Times New Roman"/>
              </a:rPr>
              <a:t>  in liquid ammonia, as is evident from the following reactions;</a:t>
            </a:r>
            <a:endParaRPr lang="en-US" sz="1400" dirty="0">
              <a:ea typeface="Calibri"/>
              <a:cs typeface="Times New Roman"/>
            </a:endParaRPr>
          </a:p>
        </p:txBody>
      </p:sp>
      <p:pic>
        <p:nvPicPr>
          <p:cNvPr id="3" name="Picture 2"/>
          <p:cNvPicPr/>
          <p:nvPr/>
        </p:nvPicPr>
        <p:blipFill>
          <a:blip r:embed="rId2"/>
          <a:stretch>
            <a:fillRect/>
          </a:stretch>
        </p:blipFill>
        <p:spPr>
          <a:xfrm>
            <a:off x="1589314" y="2435813"/>
            <a:ext cx="4582886" cy="1983787"/>
          </a:xfrm>
          <a:prstGeom prst="rect">
            <a:avLst/>
          </a:prstGeom>
        </p:spPr>
      </p:pic>
      <p:sp>
        <p:nvSpPr>
          <p:cNvPr id="4" name="Rectangle 3"/>
          <p:cNvSpPr/>
          <p:nvPr/>
        </p:nvSpPr>
        <p:spPr>
          <a:xfrm>
            <a:off x="740229" y="4426339"/>
            <a:ext cx="8153400" cy="340093"/>
          </a:xfrm>
          <a:prstGeom prst="rect">
            <a:avLst/>
          </a:prstGeom>
        </p:spPr>
        <p:txBody>
          <a:bodyPr wrap="square">
            <a:spAutoFit/>
          </a:bodyPr>
          <a:lstStyle/>
          <a:p>
            <a:pPr>
              <a:lnSpc>
                <a:spcPct val="115000"/>
              </a:lnSpc>
              <a:spcAft>
                <a:spcPts val="1000"/>
              </a:spcAft>
            </a:pPr>
            <a:r>
              <a:rPr lang="en-US" sz="1400" dirty="0">
                <a:latin typeface="Segoe UI"/>
                <a:ea typeface="Calibri"/>
                <a:cs typeface="Times New Roman"/>
              </a:rPr>
              <a:t>The </a:t>
            </a:r>
            <a:r>
              <a:rPr lang="en-US" sz="1400" dirty="0" err="1">
                <a:latin typeface="Segoe UI"/>
                <a:ea typeface="Calibri"/>
                <a:cs typeface="Times New Roman"/>
              </a:rPr>
              <a:t>solvolysis</a:t>
            </a:r>
            <a:r>
              <a:rPr lang="en-US" sz="1400" dirty="0">
                <a:latin typeface="Segoe UI"/>
                <a:ea typeface="Calibri"/>
                <a:cs typeface="Times New Roman"/>
              </a:rPr>
              <a:t> of metal oxide in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 </a:t>
            </a:r>
            <a:r>
              <a:rPr lang="en-US" sz="1400" dirty="0">
                <a:latin typeface="Segoe UI"/>
                <a:ea typeface="Calibri"/>
                <a:cs typeface="Times New Roman"/>
              </a:rPr>
              <a:t>is similar to their  </a:t>
            </a:r>
            <a:r>
              <a:rPr lang="en-US" sz="1400" dirty="0" err="1">
                <a:latin typeface="Segoe UI"/>
                <a:ea typeface="Calibri"/>
                <a:cs typeface="Times New Roman"/>
              </a:rPr>
              <a:t>solvolysis</a:t>
            </a:r>
            <a:r>
              <a:rPr lang="en-US" sz="1400" dirty="0">
                <a:latin typeface="Segoe UI"/>
                <a:ea typeface="Calibri"/>
                <a:cs typeface="Times New Roman"/>
              </a:rPr>
              <a:t>  in liquid ammonia, as shown below:</a:t>
            </a:r>
            <a:endParaRPr lang="en-US" sz="1400" dirty="0">
              <a:ea typeface="Calibri"/>
              <a:cs typeface="Times New Roman"/>
            </a:endParaRPr>
          </a:p>
        </p:txBody>
      </p:sp>
      <p:pic>
        <p:nvPicPr>
          <p:cNvPr id="5" name="Picture 4"/>
          <p:cNvPicPr/>
          <p:nvPr/>
        </p:nvPicPr>
        <p:blipFill>
          <a:blip r:embed="rId3"/>
          <a:stretch>
            <a:fillRect/>
          </a:stretch>
        </p:blipFill>
        <p:spPr>
          <a:xfrm>
            <a:off x="1600200" y="4766432"/>
            <a:ext cx="4648200" cy="1939168"/>
          </a:xfrm>
          <a:prstGeom prst="rect">
            <a:avLst/>
          </a:prstGeom>
        </p:spPr>
      </p:pic>
    </p:spTree>
    <p:extLst>
      <p:ext uri="{BB962C8B-B14F-4D97-AF65-F5344CB8AC3E}">
        <p14:creationId xmlns:p14="http://schemas.microsoft.com/office/powerpoint/2010/main" val="2824802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50371"/>
            <a:ext cx="3040319" cy="463012"/>
          </a:xfrm>
          <a:prstGeom prst="rect">
            <a:avLst/>
          </a:prstGeom>
        </p:spPr>
        <p:txBody>
          <a:bodyPr wrap="none">
            <a:spAutoFit/>
          </a:bodyPr>
          <a:lstStyle/>
          <a:p>
            <a:pPr>
              <a:lnSpc>
                <a:spcPct val="150000"/>
              </a:lnSpc>
              <a:spcAft>
                <a:spcPts val="0"/>
              </a:spcAft>
            </a:pPr>
            <a:r>
              <a:rPr lang="en-US" b="1" dirty="0">
                <a:solidFill>
                  <a:srgbClr val="000000"/>
                </a:solidFill>
                <a:latin typeface="Segoe UI"/>
                <a:ea typeface="Times New Roman"/>
              </a:rPr>
              <a:t> </a:t>
            </a:r>
            <a:r>
              <a:rPr lang="en-US" b="1" dirty="0">
                <a:solidFill>
                  <a:srgbClr val="FF0000"/>
                </a:solidFill>
                <a:latin typeface="Segoe UI"/>
                <a:ea typeface="Times New Roman"/>
              </a:rPr>
              <a:t>Classification of solvents :</a:t>
            </a:r>
            <a:endParaRPr lang="en-US" dirty="0">
              <a:solidFill>
                <a:srgbClr val="FF0000"/>
              </a:solidFill>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232594891"/>
              </p:ext>
            </p:extLst>
          </p:nvPr>
        </p:nvGraphicFramePr>
        <p:xfrm>
          <a:off x="381000" y="1161366"/>
          <a:ext cx="8458201" cy="4724400"/>
        </p:xfrm>
        <a:graphic>
          <a:graphicData uri="http://schemas.openxmlformats.org/drawingml/2006/table">
            <a:tbl>
              <a:tblPr firstRow="1" firstCol="1" bandRow="1"/>
              <a:tblGrid>
                <a:gridCol w="2591736"/>
                <a:gridCol w="3502367"/>
                <a:gridCol w="2364098"/>
              </a:tblGrid>
              <a:tr h="314960">
                <a:tc>
                  <a:txBody>
                    <a:bodyPr/>
                    <a:lstStyle/>
                    <a:p>
                      <a:pPr marL="0" marR="0" algn="ctr">
                        <a:lnSpc>
                          <a:spcPts val="1400"/>
                        </a:lnSpc>
                        <a:spcBef>
                          <a:spcPts val="0"/>
                        </a:spcBef>
                        <a:spcAft>
                          <a:spcPts val="0"/>
                        </a:spcAft>
                        <a:tabLst>
                          <a:tab pos="240030" algn="l"/>
                          <a:tab pos="514350" algn="l"/>
                          <a:tab pos="4114800" algn="r"/>
                        </a:tabLst>
                      </a:pPr>
                      <a:r>
                        <a:rPr lang="en-US" sz="1400" b="1" dirty="0">
                          <a:solidFill>
                            <a:srgbClr val="C00000"/>
                          </a:solidFill>
                          <a:effectLst/>
                          <a:latin typeface="Segoe UI"/>
                          <a:ea typeface="Times New Roman"/>
                          <a:cs typeface="Times New Roman"/>
                        </a:rPr>
                        <a:t>Solvent Type</a:t>
                      </a:r>
                      <a:endParaRPr lang="en-US" sz="1400" dirty="0">
                        <a:solidFill>
                          <a:srgbClr val="C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400"/>
                        </a:lnSpc>
                        <a:spcBef>
                          <a:spcPts val="0"/>
                        </a:spcBef>
                        <a:spcAft>
                          <a:spcPts val="0"/>
                        </a:spcAft>
                        <a:tabLst>
                          <a:tab pos="240030" algn="l"/>
                          <a:tab pos="514350" algn="l"/>
                          <a:tab pos="4114800" algn="r"/>
                        </a:tabLst>
                      </a:pPr>
                      <a:r>
                        <a:rPr lang="en-US" sz="1400" b="1" dirty="0">
                          <a:solidFill>
                            <a:srgbClr val="C00000"/>
                          </a:solidFill>
                          <a:effectLst/>
                          <a:latin typeface="Segoe UI"/>
                          <a:ea typeface="Times New Roman"/>
                          <a:cs typeface="Times New Roman"/>
                        </a:rPr>
                        <a:t>Protonic Characters</a:t>
                      </a:r>
                      <a:endParaRPr lang="en-US" sz="1400" dirty="0">
                        <a:solidFill>
                          <a:srgbClr val="C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400"/>
                        </a:lnSpc>
                        <a:spcBef>
                          <a:spcPts val="0"/>
                        </a:spcBef>
                        <a:spcAft>
                          <a:spcPts val="0"/>
                        </a:spcAft>
                        <a:tabLst>
                          <a:tab pos="240030" algn="l"/>
                          <a:tab pos="514350" algn="l"/>
                          <a:tab pos="4114800" algn="r"/>
                        </a:tabLst>
                      </a:pPr>
                      <a:r>
                        <a:rPr lang="en-US" sz="1400" b="1" dirty="0">
                          <a:solidFill>
                            <a:srgbClr val="C00000"/>
                          </a:solidFill>
                          <a:effectLst/>
                          <a:latin typeface="Segoe UI"/>
                          <a:ea typeface="Times New Roman"/>
                          <a:cs typeface="Times New Roman"/>
                        </a:rPr>
                        <a:t>Examples</a:t>
                      </a:r>
                      <a:endParaRPr lang="en-US" sz="1400" dirty="0">
                        <a:solidFill>
                          <a:srgbClr val="C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4800">
                <a:tc>
                  <a:txBody>
                    <a:bodyPr/>
                    <a:lstStyle/>
                    <a:p>
                      <a:pPr marL="0" marR="0" algn="just">
                        <a:lnSpc>
                          <a:spcPts val="1400"/>
                        </a:lnSpc>
                        <a:spcBef>
                          <a:spcPts val="0"/>
                        </a:spcBef>
                        <a:spcAft>
                          <a:spcPts val="0"/>
                        </a:spcAft>
                        <a:tabLst>
                          <a:tab pos="240030" algn="l"/>
                          <a:tab pos="462915" algn="l"/>
                          <a:tab pos="4114800" algn="r"/>
                        </a:tabLst>
                      </a:pPr>
                      <a:r>
                        <a:rPr lang="en-US" sz="1400" dirty="0">
                          <a:solidFill>
                            <a:srgbClr val="002060"/>
                          </a:solidFill>
                          <a:effectLst/>
                          <a:latin typeface="Segoe UI"/>
                          <a:ea typeface="Times New Roman"/>
                          <a:cs typeface="Times New Roman"/>
                        </a:rPr>
                        <a:t>1.	Protonic/</a:t>
                      </a:r>
                      <a:r>
                        <a:rPr lang="en-US" sz="1400" dirty="0" err="1">
                          <a:solidFill>
                            <a:srgbClr val="002060"/>
                          </a:solidFill>
                          <a:effectLst/>
                          <a:latin typeface="Segoe UI"/>
                          <a:ea typeface="Times New Roman"/>
                          <a:cs typeface="Times New Roman"/>
                        </a:rPr>
                        <a:t>protic</a:t>
                      </a:r>
                      <a:endParaRPr lang="en-US" sz="1400" dirty="0">
                        <a:solidFill>
                          <a:srgbClr val="002060"/>
                        </a:solidFill>
                        <a:effectLst/>
                        <a:latin typeface="Calibri"/>
                        <a:ea typeface="Calibri"/>
                        <a:cs typeface="Times New Roman"/>
                      </a:endParaRPr>
                    </a:p>
                    <a:p>
                      <a:pPr marL="0" marR="0" algn="just">
                        <a:lnSpc>
                          <a:spcPts val="1400"/>
                        </a:lnSpc>
                        <a:spcBef>
                          <a:spcPts val="0"/>
                        </a:spcBef>
                        <a:spcAft>
                          <a:spcPts val="0"/>
                        </a:spcAft>
                        <a:tabLst>
                          <a:tab pos="240030" algn="l"/>
                          <a:tab pos="462915" algn="l"/>
                          <a:tab pos="4114800" algn="r"/>
                        </a:tabLst>
                      </a:pPr>
                      <a:r>
                        <a:rPr lang="en-US" sz="1400" dirty="0">
                          <a:solidFill>
                            <a:srgbClr val="002060"/>
                          </a:solidFill>
                          <a:effectLst/>
                          <a:latin typeface="Segoe UI"/>
                          <a:ea typeface="Times New Roman"/>
                          <a:cs typeface="Times New Roman"/>
                        </a:rPr>
                        <a:t>	(a)	Acidic/ </a:t>
                      </a:r>
                      <a:r>
                        <a:rPr lang="en-US" sz="1400" dirty="0" err="1">
                          <a:solidFill>
                            <a:srgbClr val="002060"/>
                          </a:solidFill>
                          <a:effectLst/>
                          <a:latin typeface="Segoe UI"/>
                          <a:ea typeface="Times New Roman"/>
                          <a:cs typeface="Times New Roman"/>
                        </a:rPr>
                        <a:t>Protogenic</a:t>
                      </a:r>
                      <a:endParaRPr lang="en-US"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400"/>
                        </a:lnSpc>
                        <a:spcBef>
                          <a:spcPts val="0"/>
                        </a:spcBef>
                        <a:spcAft>
                          <a:spcPts val="0"/>
                        </a:spcAft>
                        <a:tabLst>
                          <a:tab pos="240030" algn="l"/>
                          <a:tab pos="514350" algn="l"/>
                          <a:tab pos="4114800" algn="r"/>
                        </a:tabLst>
                      </a:pPr>
                      <a:r>
                        <a:rPr lang="en-US" sz="1400" dirty="0">
                          <a:solidFill>
                            <a:srgbClr val="002060"/>
                          </a:solidFill>
                          <a:effectLst/>
                          <a:latin typeface="Segoe UI"/>
                          <a:ea typeface="Times New Roman"/>
                          <a:cs typeface="Times New Roman"/>
                        </a:rPr>
                        <a:t>Tendency to release proton</a:t>
                      </a:r>
                      <a:endParaRPr lang="en-US"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1400"/>
                        </a:lnSpc>
                        <a:spcBef>
                          <a:spcPts val="0"/>
                        </a:spcBef>
                        <a:spcAft>
                          <a:spcPts val="0"/>
                        </a:spcAft>
                        <a:tabLst>
                          <a:tab pos="240030" algn="l"/>
                          <a:tab pos="514350" algn="l"/>
                          <a:tab pos="4114800" algn="r"/>
                        </a:tabLst>
                      </a:pPr>
                      <a:r>
                        <a:rPr lang="en-US" sz="1400" dirty="0">
                          <a:solidFill>
                            <a:srgbClr val="002060"/>
                          </a:solidFill>
                          <a:effectLst/>
                          <a:latin typeface="Segoe UI"/>
                          <a:ea typeface="Times New Roman"/>
                          <a:cs typeface="Times New Roman"/>
                        </a:rPr>
                        <a:t>HF, H</a:t>
                      </a:r>
                      <a:r>
                        <a:rPr lang="en-US" sz="1400" baseline="-25000" dirty="0">
                          <a:solidFill>
                            <a:srgbClr val="002060"/>
                          </a:solidFill>
                          <a:effectLst/>
                          <a:latin typeface="Segoe UI"/>
                          <a:ea typeface="Times New Roman"/>
                          <a:cs typeface="Times New Roman"/>
                        </a:rPr>
                        <a:t>2</a:t>
                      </a:r>
                      <a:r>
                        <a:rPr lang="en-US" sz="1400" dirty="0">
                          <a:solidFill>
                            <a:srgbClr val="002060"/>
                          </a:solidFill>
                          <a:effectLst/>
                          <a:latin typeface="Segoe UI"/>
                          <a:ea typeface="Times New Roman"/>
                          <a:cs typeface="Times New Roman"/>
                        </a:rPr>
                        <a:t>SO</a:t>
                      </a:r>
                      <a:r>
                        <a:rPr lang="en-US" sz="1400" baseline="-25000" dirty="0">
                          <a:solidFill>
                            <a:srgbClr val="002060"/>
                          </a:solidFill>
                          <a:effectLst/>
                          <a:latin typeface="Segoe UI"/>
                          <a:ea typeface="Times New Roman"/>
                          <a:cs typeface="Times New Roman"/>
                        </a:rPr>
                        <a:t>4</a:t>
                      </a:r>
                      <a:r>
                        <a:rPr lang="en-US" sz="1400" dirty="0">
                          <a:solidFill>
                            <a:srgbClr val="002060"/>
                          </a:solidFill>
                          <a:effectLst/>
                          <a:latin typeface="Segoe UI"/>
                          <a:ea typeface="Times New Roman"/>
                          <a:cs typeface="Times New Roman"/>
                        </a:rPr>
                        <a:t>, HCN</a:t>
                      </a:r>
                      <a:endParaRPr lang="en-US" sz="1400" dirty="0">
                        <a:solidFill>
                          <a:srgbClr val="002060"/>
                        </a:solidFill>
                        <a:effectLst/>
                        <a:latin typeface="Calibri"/>
                        <a:ea typeface="Calibri"/>
                        <a:cs typeface="Times New Roman"/>
                      </a:endParaRPr>
                    </a:p>
                    <a:p>
                      <a:pPr marL="0" marR="0" algn="just">
                        <a:lnSpc>
                          <a:spcPts val="1400"/>
                        </a:lnSpc>
                        <a:spcBef>
                          <a:spcPts val="0"/>
                        </a:spcBef>
                        <a:spcAft>
                          <a:spcPts val="0"/>
                        </a:spcAft>
                        <a:tabLst>
                          <a:tab pos="240030" algn="l"/>
                          <a:tab pos="514350" algn="l"/>
                          <a:tab pos="4114800" algn="r"/>
                        </a:tabLst>
                      </a:pPr>
                      <a:r>
                        <a:rPr lang="en-US" sz="1400" dirty="0">
                          <a:solidFill>
                            <a:srgbClr val="002060"/>
                          </a:solidFill>
                          <a:effectLst/>
                          <a:latin typeface="Segoe UI"/>
                          <a:ea typeface="Times New Roman"/>
                          <a:cs typeface="Times New Roman"/>
                        </a:rPr>
                        <a:t>CH</a:t>
                      </a:r>
                      <a:r>
                        <a:rPr lang="en-US" sz="1400" baseline="-25000" dirty="0">
                          <a:solidFill>
                            <a:srgbClr val="002060"/>
                          </a:solidFill>
                          <a:effectLst/>
                          <a:latin typeface="Segoe UI"/>
                          <a:ea typeface="Times New Roman"/>
                          <a:cs typeface="Times New Roman"/>
                        </a:rPr>
                        <a:t>3</a:t>
                      </a:r>
                      <a:r>
                        <a:rPr lang="en-US" sz="1400" dirty="0">
                          <a:solidFill>
                            <a:srgbClr val="002060"/>
                          </a:solidFill>
                          <a:effectLst/>
                          <a:latin typeface="Segoe UI"/>
                          <a:ea typeface="Times New Roman"/>
                          <a:cs typeface="Times New Roman"/>
                        </a:rPr>
                        <a:t>COOH, C</a:t>
                      </a:r>
                      <a:r>
                        <a:rPr lang="en-US" sz="1400" baseline="-25000" dirty="0">
                          <a:solidFill>
                            <a:srgbClr val="002060"/>
                          </a:solidFill>
                          <a:effectLst/>
                          <a:latin typeface="Segoe UI"/>
                          <a:ea typeface="Times New Roman"/>
                          <a:cs typeface="Times New Roman"/>
                        </a:rPr>
                        <a:t>6</a:t>
                      </a:r>
                      <a:r>
                        <a:rPr lang="en-US" sz="1400" dirty="0">
                          <a:solidFill>
                            <a:srgbClr val="002060"/>
                          </a:solidFill>
                          <a:effectLst/>
                          <a:latin typeface="Segoe UI"/>
                          <a:ea typeface="Times New Roman"/>
                          <a:cs typeface="Times New Roman"/>
                        </a:rPr>
                        <a:t>H</a:t>
                      </a:r>
                      <a:r>
                        <a:rPr lang="en-US" sz="1400" baseline="-25000" dirty="0">
                          <a:solidFill>
                            <a:srgbClr val="002060"/>
                          </a:solidFill>
                          <a:effectLst/>
                          <a:latin typeface="Segoe UI"/>
                          <a:ea typeface="Times New Roman"/>
                          <a:cs typeface="Times New Roman"/>
                        </a:rPr>
                        <a:t>5</a:t>
                      </a:r>
                      <a:r>
                        <a:rPr lang="en-US" sz="1400" dirty="0">
                          <a:solidFill>
                            <a:srgbClr val="002060"/>
                          </a:solidFill>
                          <a:effectLst/>
                          <a:latin typeface="Segoe UI"/>
                          <a:ea typeface="Times New Roman"/>
                          <a:cs typeface="Times New Roman"/>
                        </a:rPr>
                        <a:t>OH</a:t>
                      </a:r>
                      <a:endParaRPr lang="en-US" sz="1400" dirty="0">
                        <a:solidFill>
                          <a:srgbClr val="00206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9920">
                <a:tc>
                  <a:txBody>
                    <a:bodyPr/>
                    <a:lstStyle/>
                    <a:p>
                      <a:pPr marL="0" marR="0" algn="just">
                        <a:lnSpc>
                          <a:spcPts val="1400"/>
                        </a:lnSpc>
                        <a:spcBef>
                          <a:spcPts val="0"/>
                        </a:spcBef>
                        <a:spcAft>
                          <a:spcPts val="0"/>
                        </a:spcAft>
                        <a:tabLst>
                          <a:tab pos="240030" algn="l"/>
                          <a:tab pos="462915" algn="l"/>
                          <a:tab pos="4114800" algn="r"/>
                        </a:tabLst>
                      </a:pPr>
                      <a:r>
                        <a:rPr lang="en-US" sz="1400" dirty="0">
                          <a:solidFill>
                            <a:srgbClr val="800000"/>
                          </a:solidFill>
                          <a:effectLst/>
                          <a:latin typeface="Segoe UI"/>
                          <a:ea typeface="Times New Roman"/>
                          <a:cs typeface="Times New Roman"/>
                        </a:rPr>
                        <a:t>	(b)	Basic/ </a:t>
                      </a:r>
                      <a:r>
                        <a:rPr lang="en-US" sz="1400" dirty="0" err="1">
                          <a:solidFill>
                            <a:srgbClr val="800000"/>
                          </a:solidFill>
                          <a:effectLst/>
                          <a:latin typeface="Segoe UI"/>
                          <a:ea typeface="Times New Roman"/>
                          <a:cs typeface="Times New Roman"/>
                        </a:rPr>
                        <a:t>Protophilic</a:t>
                      </a:r>
                      <a:endParaRPr lang="en-US" sz="1400" dirty="0">
                        <a:solidFill>
                          <a:srgbClr val="8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400"/>
                        </a:lnSpc>
                        <a:spcBef>
                          <a:spcPts val="0"/>
                        </a:spcBef>
                        <a:spcAft>
                          <a:spcPts val="0"/>
                        </a:spcAft>
                        <a:tabLst>
                          <a:tab pos="240030" algn="l"/>
                          <a:tab pos="514350" algn="l"/>
                          <a:tab pos="4114800" algn="r"/>
                        </a:tabLst>
                      </a:pPr>
                      <a:r>
                        <a:rPr lang="en-US" sz="1400" dirty="0">
                          <a:solidFill>
                            <a:srgbClr val="800000"/>
                          </a:solidFill>
                          <a:effectLst/>
                          <a:latin typeface="Segoe UI"/>
                          <a:ea typeface="Times New Roman"/>
                          <a:cs typeface="Times New Roman"/>
                        </a:rPr>
                        <a:t>Tendency to accept proton.</a:t>
                      </a:r>
                      <a:endParaRPr lang="en-US" sz="1400" dirty="0">
                        <a:solidFill>
                          <a:srgbClr val="8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1400"/>
                        </a:lnSpc>
                        <a:spcBef>
                          <a:spcPts val="0"/>
                        </a:spcBef>
                        <a:spcAft>
                          <a:spcPts val="0"/>
                        </a:spcAft>
                        <a:tabLst>
                          <a:tab pos="240030" algn="l"/>
                          <a:tab pos="514350" algn="l"/>
                          <a:tab pos="4114800" algn="r"/>
                        </a:tabLst>
                      </a:pPr>
                      <a:r>
                        <a:rPr lang="en-US" sz="1400" dirty="0">
                          <a:solidFill>
                            <a:srgbClr val="800000"/>
                          </a:solidFill>
                          <a:effectLst/>
                          <a:latin typeface="Segoe UI"/>
                          <a:ea typeface="Times New Roman"/>
                          <a:cs typeface="Times New Roman"/>
                        </a:rPr>
                        <a:t>NH</a:t>
                      </a:r>
                      <a:r>
                        <a:rPr lang="en-US" sz="1400" baseline="-25000" dirty="0">
                          <a:solidFill>
                            <a:srgbClr val="800000"/>
                          </a:solidFill>
                          <a:effectLst/>
                          <a:latin typeface="Segoe UI"/>
                          <a:ea typeface="Times New Roman"/>
                          <a:cs typeface="Times New Roman"/>
                        </a:rPr>
                        <a:t>3</a:t>
                      </a:r>
                      <a:r>
                        <a:rPr lang="en-US" sz="1400" dirty="0">
                          <a:solidFill>
                            <a:srgbClr val="800000"/>
                          </a:solidFill>
                          <a:effectLst/>
                          <a:latin typeface="Segoe UI"/>
                          <a:ea typeface="Times New Roman"/>
                          <a:cs typeface="Times New Roman"/>
                        </a:rPr>
                        <a:t>, N</a:t>
                      </a:r>
                      <a:r>
                        <a:rPr lang="en-US" sz="1400" baseline="-25000" dirty="0">
                          <a:solidFill>
                            <a:srgbClr val="800000"/>
                          </a:solidFill>
                          <a:effectLst/>
                          <a:latin typeface="Segoe UI"/>
                          <a:ea typeface="Times New Roman"/>
                          <a:cs typeface="Times New Roman"/>
                        </a:rPr>
                        <a:t>2</a:t>
                      </a:r>
                      <a:r>
                        <a:rPr lang="en-US" sz="1400" dirty="0">
                          <a:solidFill>
                            <a:srgbClr val="800000"/>
                          </a:solidFill>
                          <a:effectLst/>
                          <a:latin typeface="Segoe UI"/>
                          <a:ea typeface="Times New Roman"/>
                          <a:cs typeface="Times New Roman"/>
                        </a:rPr>
                        <a:t>H</a:t>
                      </a:r>
                      <a:r>
                        <a:rPr lang="en-US" sz="1400" baseline="-25000" dirty="0">
                          <a:solidFill>
                            <a:srgbClr val="800000"/>
                          </a:solidFill>
                          <a:effectLst/>
                          <a:latin typeface="Segoe UI"/>
                          <a:ea typeface="Times New Roman"/>
                          <a:cs typeface="Times New Roman"/>
                        </a:rPr>
                        <a:t>4</a:t>
                      </a:r>
                      <a:r>
                        <a:rPr lang="en-US" sz="1400" dirty="0">
                          <a:solidFill>
                            <a:srgbClr val="800000"/>
                          </a:solidFill>
                          <a:effectLst/>
                          <a:latin typeface="Segoe UI"/>
                          <a:ea typeface="Times New Roman"/>
                          <a:cs typeface="Times New Roman"/>
                        </a:rPr>
                        <a:t>,</a:t>
                      </a:r>
                      <a:r>
                        <a:rPr lang="en-US" sz="1400" baseline="-25000" dirty="0">
                          <a:solidFill>
                            <a:srgbClr val="800000"/>
                          </a:solidFill>
                          <a:effectLst/>
                          <a:latin typeface="Segoe UI"/>
                          <a:ea typeface="Times New Roman"/>
                          <a:cs typeface="Times New Roman"/>
                        </a:rPr>
                        <a:t> </a:t>
                      </a:r>
                      <a:r>
                        <a:rPr lang="en-US" sz="1400" dirty="0">
                          <a:solidFill>
                            <a:srgbClr val="800000"/>
                          </a:solidFill>
                          <a:effectLst/>
                          <a:latin typeface="Segoe UI"/>
                          <a:ea typeface="Times New Roman"/>
                          <a:cs typeface="Times New Roman"/>
                        </a:rPr>
                        <a:t>amines.</a:t>
                      </a:r>
                      <a:endParaRPr lang="en-US" sz="1400" dirty="0">
                        <a:solidFill>
                          <a:srgbClr val="8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4880">
                <a:tc>
                  <a:txBody>
                    <a:bodyPr/>
                    <a:lstStyle/>
                    <a:p>
                      <a:pPr marL="0" marR="0" algn="just">
                        <a:lnSpc>
                          <a:spcPts val="1400"/>
                        </a:lnSpc>
                        <a:spcBef>
                          <a:spcPts val="0"/>
                        </a:spcBef>
                        <a:spcAft>
                          <a:spcPts val="0"/>
                        </a:spcAft>
                        <a:tabLst>
                          <a:tab pos="240030" algn="l"/>
                          <a:tab pos="514350" algn="l"/>
                          <a:tab pos="4114800" algn="r"/>
                        </a:tabLst>
                      </a:pPr>
                      <a:r>
                        <a:rPr lang="en-US" sz="1400" dirty="0">
                          <a:solidFill>
                            <a:srgbClr val="0070C0"/>
                          </a:solidFill>
                          <a:effectLst/>
                          <a:latin typeface="Segoe UI"/>
                          <a:ea typeface="Times New Roman"/>
                          <a:cs typeface="Times New Roman"/>
                        </a:rPr>
                        <a:t>2.	</a:t>
                      </a:r>
                      <a:r>
                        <a:rPr lang="en-US" sz="1400" dirty="0" smtClean="0">
                          <a:solidFill>
                            <a:srgbClr val="0070C0"/>
                          </a:solidFill>
                          <a:effectLst/>
                          <a:latin typeface="Segoe UI"/>
                          <a:ea typeface="Times New Roman"/>
                          <a:cs typeface="Times New Roman"/>
                        </a:rPr>
                        <a:t>Aprotic/</a:t>
                      </a:r>
                      <a:r>
                        <a:rPr lang="en-US" sz="1400" baseline="0" dirty="0">
                          <a:solidFill>
                            <a:srgbClr val="0070C0"/>
                          </a:solidFill>
                          <a:effectLst/>
                          <a:latin typeface="Calibri"/>
                          <a:ea typeface="Times New Roman"/>
                          <a:cs typeface="Times New Roman"/>
                        </a:rPr>
                        <a:t> </a:t>
                      </a:r>
                      <a:r>
                        <a:rPr lang="en-US" sz="1400" dirty="0" smtClean="0">
                          <a:solidFill>
                            <a:srgbClr val="0070C0"/>
                          </a:solidFill>
                          <a:effectLst/>
                          <a:latin typeface="Segoe UI"/>
                          <a:ea typeface="Times New Roman"/>
                          <a:cs typeface="Times New Roman"/>
                        </a:rPr>
                        <a:t>Non-protonic</a:t>
                      </a:r>
                      <a:endParaRPr lang="en-US" sz="1400"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400"/>
                        </a:lnSpc>
                        <a:spcBef>
                          <a:spcPts val="0"/>
                        </a:spcBef>
                        <a:spcAft>
                          <a:spcPts val="0"/>
                        </a:spcAft>
                        <a:tabLst>
                          <a:tab pos="240030" algn="l"/>
                          <a:tab pos="514350" algn="l"/>
                          <a:tab pos="4114800" algn="r"/>
                        </a:tabLst>
                      </a:pPr>
                      <a:r>
                        <a:rPr lang="en-US" sz="1400" dirty="0">
                          <a:solidFill>
                            <a:srgbClr val="0070C0"/>
                          </a:solidFill>
                          <a:effectLst/>
                          <a:latin typeface="Segoe UI"/>
                          <a:ea typeface="Times New Roman"/>
                          <a:cs typeface="Times New Roman"/>
                        </a:rPr>
                        <a:t>Tendency neither to release proton nor to accept proton.</a:t>
                      </a:r>
                      <a:endParaRPr lang="en-US" sz="1400"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1400"/>
                        </a:lnSpc>
                        <a:spcBef>
                          <a:spcPts val="0"/>
                        </a:spcBef>
                        <a:spcAft>
                          <a:spcPts val="0"/>
                        </a:spcAft>
                        <a:tabLst>
                          <a:tab pos="240030" algn="l"/>
                          <a:tab pos="514350" algn="l"/>
                          <a:tab pos="4114800" algn="r"/>
                        </a:tabLst>
                      </a:pPr>
                      <a:r>
                        <a:rPr lang="en-US" sz="1400" dirty="0">
                          <a:solidFill>
                            <a:srgbClr val="0070C0"/>
                          </a:solidFill>
                          <a:effectLst/>
                          <a:latin typeface="Segoe UI"/>
                          <a:ea typeface="Times New Roman"/>
                          <a:cs typeface="Times New Roman"/>
                        </a:rPr>
                        <a:t>C</a:t>
                      </a:r>
                      <a:r>
                        <a:rPr lang="en-US" sz="1400" baseline="-25000" dirty="0">
                          <a:solidFill>
                            <a:srgbClr val="0070C0"/>
                          </a:solidFill>
                          <a:effectLst/>
                          <a:latin typeface="Segoe UI"/>
                          <a:ea typeface="Times New Roman"/>
                          <a:cs typeface="Times New Roman"/>
                        </a:rPr>
                        <a:t>6</a:t>
                      </a:r>
                      <a:r>
                        <a:rPr lang="en-US" sz="1400" dirty="0">
                          <a:solidFill>
                            <a:srgbClr val="0070C0"/>
                          </a:solidFill>
                          <a:effectLst/>
                          <a:latin typeface="Segoe UI"/>
                          <a:ea typeface="Times New Roman"/>
                          <a:cs typeface="Times New Roman"/>
                        </a:rPr>
                        <a:t>H</a:t>
                      </a:r>
                      <a:r>
                        <a:rPr lang="en-US" sz="1400" baseline="-25000" dirty="0">
                          <a:solidFill>
                            <a:srgbClr val="0070C0"/>
                          </a:solidFill>
                          <a:effectLst/>
                          <a:latin typeface="Segoe UI"/>
                          <a:ea typeface="Times New Roman"/>
                          <a:cs typeface="Times New Roman"/>
                        </a:rPr>
                        <a:t>6</a:t>
                      </a:r>
                      <a:r>
                        <a:rPr lang="en-US" sz="1400" dirty="0">
                          <a:solidFill>
                            <a:srgbClr val="0070C0"/>
                          </a:solidFill>
                          <a:effectLst/>
                          <a:latin typeface="Segoe UI"/>
                          <a:ea typeface="Times New Roman"/>
                          <a:cs typeface="Times New Roman"/>
                        </a:rPr>
                        <a:t>, CHCl</a:t>
                      </a:r>
                      <a:r>
                        <a:rPr lang="en-US" sz="1400" baseline="-25000" dirty="0">
                          <a:solidFill>
                            <a:srgbClr val="0070C0"/>
                          </a:solidFill>
                          <a:effectLst/>
                          <a:latin typeface="Segoe UI"/>
                          <a:ea typeface="Times New Roman"/>
                          <a:cs typeface="Times New Roman"/>
                        </a:rPr>
                        <a:t>3</a:t>
                      </a:r>
                      <a:r>
                        <a:rPr lang="en-US" sz="1400" dirty="0">
                          <a:solidFill>
                            <a:srgbClr val="0070C0"/>
                          </a:solidFill>
                          <a:effectLst/>
                          <a:latin typeface="Segoe UI"/>
                          <a:ea typeface="Times New Roman"/>
                          <a:cs typeface="Times New Roman"/>
                        </a:rPr>
                        <a:t>, CCl</a:t>
                      </a:r>
                      <a:r>
                        <a:rPr lang="en-US" sz="1400" baseline="-25000" dirty="0">
                          <a:solidFill>
                            <a:srgbClr val="0070C0"/>
                          </a:solidFill>
                          <a:effectLst/>
                          <a:latin typeface="Segoe UI"/>
                          <a:ea typeface="Times New Roman"/>
                          <a:cs typeface="Times New Roman"/>
                        </a:rPr>
                        <a:t>4</a:t>
                      </a:r>
                      <a:r>
                        <a:rPr lang="en-US" sz="1400" dirty="0">
                          <a:solidFill>
                            <a:srgbClr val="0070C0"/>
                          </a:solidFill>
                          <a:effectLst/>
                          <a:latin typeface="Segoe UI"/>
                          <a:ea typeface="Times New Roman"/>
                          <a:cs typeface="Times New Roman"/>
                        </a:rPr>
                        <a:t>, </a:t>
                      </a:r>
                      <a:endParaRPr lang="en-US" sz="1400" dirty="0">
                        <a:solidFill>
                          <a:srgbClr val="0070C0"/>
                        </a:solidFill>
                        <a:effectLst/>
                        <a:latin typeface="Calibri"/>
                        <a:ea typeface="Calibri"/>
                        <a:cs typeface="Times New Roman"/>
                      </a:endParaRPr>
                    </a:p>
                    <a:p>
                      <a:pPr marL="0" marR="0" algn="just">
                        <a:lnSpc>
                          <a:spcPts val="1400"/>
                        </a:lnSpc>
                        <a:spcBef>
                          <a:spcPts val="0"/>
                        </a:spcBef>
                        <a:spcAft>
                          <a:spcPts val="0"/>
                        </a:spcAft>
                        <a:tabLst>
                          <a:tab pos="240030" algn="l"/>
                          <a:tab pos="514350" algn="l"/>
                          <a:tab pos="4114800" algn="r"/>
                        </a:tabLst>
                      </a:pPr>
                      <a:r>
                        <a:rPr lang="en-US" sz="1400" dirty="0">
                          <a:solidFill>
                            <a:srgbClr val="0070C0"/>
                          </a:solidFill>
                          <a:effectLst/>
                          <a:latin typeface="Segoe UI"/>
                          <a:ea typeface="Times New Roman"/>
                          <a:cs typeface="Times New Roman"/>
                        </a:rPr>
                        <a:t>SO</a:t>
                      </a:r>
                      <a:r>
                        <a:rPr lang="en-US" sz="1400" baseline="-25000" dirty="0">
                          <a:solidFill>
                            <a:srgbClr val="0070C0"/>
                          </a:solidFill>
                          <a:effectLst/>
                          <a:latin typeface="Segoe UI"/>
                          <a:ea typeface="Times New Roman"/>
                          <a:cs typeface="Times New Roman"/>
                        </a:rPr>
                        <a:t>2</a:t>
                      </a:r>
                      <a:endParaRPr lang="en-US" sz="1400"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9840">
                <a:tc>
                  <a:txBody>
                    <a:bodyPr/>
                    <a:lstStyle/>
                    <a:p>
                      <a:pPr marL="0" marR="0" algn="just">
                        <a:lnSpc>
                          <a:spcPts val="1400"/>
                        </a:lnSpc>
                        <a:spcBef>
                          <a:spcPts val="0"/>
                        </a:spcBef>
                        <a:spcAft>
                          <a:spcPts val="0"/>
                        </a:spcAft>
                        <a:tabLst>
                          <a:tab pos="240030" algn="l"/>
                          <a:tab pos="514350" algn="l"/>
                          <a:tab pos="4114800" algn="r"/>
                        </a:tabLst>
                      </a:pPr>
                      <a:r>
                        <a:rPr lang="en-US" sz="1400" dirty="0">
                          <a:solidFill>
                            <a:schemeClr val="accent6">
                              <a:lumMod val="75000"/>
                            </a:schemeClr>
                          </a:solidFill>
                          <a:effectLst/>
                          <a:latin typeface="Segoe UI"/>
                          <a:ea typeface="Times New Roman"/>
                          <a:cs typeface="Times New Roman"/>
                        </a:rPr>
                        <a:t>3.	</a:t>
                      </a:r>
                      <a:r>
                        <a:rPr lang="en-US" sz="1400" dirty="0" err="1">
                          <a:solidFill>
                            <a:schemeClr val="accent6">
                              <a:lumMod val="75000"/>
                            </a:schemeClr>
                          </a:solidFill>
                          <a:effectLst/>
                          <a:latin typeface="Segoe UI"/>
                          <a:ea typeface="Times New Roman"/>
                          <a:cs typeface="Times New Roman"/>
                        </a:rPr>
                        <a:t>Amphiprotic</a:t>
                      </a:r>
                      <a:endParaRPr lang="en-US" sz="1400" dirty="0">
                        <a:solidFill>
                          <a:schemeClr val="accent6">
                            <a:lumMod val="75000"/>
                          </a:schemeClr>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400"/>
                        </a:lnSpc>
                        <a:spcBef>
                          <a:spcPts val="0"/>
                        </a:spcBef>
                        <a:spcAft>
                          <a:spcPts val="0"/>
                        </a:spcAft>
                        <a:tabLst>
                          <a:tab pos="240030" algn="l"/>
                          <a:tab pos="514350" algn="l"/>
                          <a:tab pos="4114800" algn="r"/>
                        </a:tabLst>
                      </a:pPr>
                      <a:r>
                        <a:rPr lang="en-US" sz="1400" dirty="0">
                          <a:solidFill>
                            <a:schemeClr val="accent6">
                              <a:lumMod val="75000"/>
                            </a:schemeClr>
                          </a:solidFill>
                          <a:effectLst/>
                          <a:latin typeface="Segoe UI"/>
                          <a:ea typeface="Times New Roman"/>
                          <a:cs typeface="Times New Roman"/>
                        </a:rPr>
                        <a:t>Tendency either to release protons depending upon the nature of reacting species.</a:t>
                      </a:r>
                      <a:endParaRPr lang="en-US" sz="1400" dirty="0">
                        <a:solidFill>
                          <a:schemeClr val="accent6">
                            <a:lumMod val="75000"/>
                          </a:schemeClr>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1400"/>
                        </a:lnSpc>
                        <a:spcBef>
                          <a:spcPts val="0"/>
                        </a:spcBef>
                        <a:spcAft>
                          <a:spcPts val="0"/>
                        </a:spcAft>
                        <a:tabLst>
                          <a:tab pos="240030" algn="l"/>
                          <a:tab pos="514350" algn="l"/>
                          <a:tab pos="4114800" algn="r"/>
                        </a:tabLst>
                      </a:pPr>
                      <a:r>
                        <a:rPr lang="en-US" sz="1400" dirty="0">
                          <a:solidFill>
                            <a:schemeClr val="accent6">
                              <a:lumMod val="75000"/>
                            </a:schemeClr>
                          </a:solidFill>
                          <a:effectLst/>
                          <a:latin typeface="Segoe UI"/>
                          <a:ea typeface="Times New Roman"/>
                          <a:cs typeface="Times New Roman"/>
                        </a:rPr>
                        <a:t>Water and lower alcohols.</a:t>
                      </a:r>
                      <a:endParaRPr lang="en-US" sz="1400" dirty="0">
                        <a:solidFill>
                          <a:schemeClr val="accent6">
                            <a:lumMod val="75000"/>
                          </a:schemeClr>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600200" y="792034"/>
            <a:ext cx="48806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39713" algn="l"/>
                <a:tab pos="514350" algn="l"/>
                <a:tab pos="4114800" algn="r"/>
              </a:tabLst>
            </a:pPr>
            <a:r>
              <a:rPr kumimoji="0" lang="en-US" b="1" i="0" u="none" strike="noStrike" cap="none" normalizeH="0" baseline="0" dirty="0" smtClean="0">
                <a:ln>
                  <a:noFill/>
                </a:ln>
                <a:solidFill>
                  <a:srgbClr val="0000FF"/>
                </a:solidFill>
                <a:effectLst/>
                <a:latin typeface="Segoe UI" pitchFamily="34" charset="0"/>
                <a:ea typeface="Times New Roman" pitchFamily="18" charset="0"/>
                <a:cs typeface="Segoe UI" pitchFamily="34" charset="0"/>
              </a:rPr>
              <a:t>Table 1.3: Types of Solvents</a:t>
            </a:r>
            <a:endParaRPr kumimoji="0" lang="en-US" b="0" i="0" u="none" strike="noStrike" cap="none" normalizeH="0" baseline="0" dirty="0" smtClean="0">
              <a:ln>
                <a:noFill/>
              </a:ln>
              <a:solidFill>
                <a:srgbClr val="0000FF"/>
              </a:solidFill>
              <a:effectLst/>
              <a:latin typeface="Arial" pitchFamily="34" charset="0"/>
              <a:cs typeface="Arial" pitchFamily="34" charset="0"/>
            </a:endParaRPr>
          </a:p>
        </p:txBody>
      </p:sp>
    </p:spTree>
    <p:extLst>
      <p:ext uri="{BB962C8B-B14F-4D97-AF65-F5344CB8AC3E}">
        <p14:creationId xmlns:p14="http://schemas.microsoft.com/office/powerpoint/2010/main" val="4024905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447800"/>
            <a:ext cx="8839200" cy="587853"/>
          </a:xfrm>
          <a:prstGeom prst="rect">
            <a:avLst/>
          </a:prstGeom>
        </p:spPr>
        <p:txBody>
          <a:bodyPr wrap="square">
            <a:spAutoFit/>
          </a:bodyPr>
          <a:lstStyle/>
          <a:p>
            <a:pPr indent="457200">
              <a:lnSpc>
                <a:spcPct val="115000"/>
              </a:lnSpc>
              <a:spcAft>
                <a:spcPts val="1000"/>
              </a:spcAft>
            </a:pPr>
            <a:r>
              <a:rPr lang="en-US" sz="1400" dirty="0">
                <a:latin typeface="Segoe UI"/>
                <a:ea typeface="Calibri"/>
                <a:cs typeface="Times New Roman"/>
              </a:rPr>
              <a:t>In fact, </a:t>
            </a:r>
            <a:r>
              <a:rPr lang="en-US" sz="1400" dirty="0" err="1">
                <a:latin typeface="Segoe UI"/>
                <a:ea typeface="Calibri"/>
                <a:cs typeface="Times New Roman"/>
              </a:rPr>
              <a:t>solvolysis</a:t>
            </a:r>
            <a:r>
              <a:rPr lang="en-US" sz="1400" dirty="0">
                <a:latin typeface="Segoe UI"/>
                <a:ea typeface="Calibri"/>
                <a:cs typeface="Times New Roman"/>
              </a:rPr>
              <a:t> of the halides of metals in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a:t>
            </a:r>
            <a:r>
              <a:rPr lang="en-US" sz="1400" dirty="0">
                <a:latin typeface="Segoe UI"/>
                <a:ea typeface="Calibri"/>
                <a:cs typeface="Times New Roman"/>
              </a:rPr>
              <a:t> provides an excellent method for preparing anhydrous metal nitrates which are otherwise extremely difficult to prepare. Thus,</a:t>
            </a:r>
            <a:endParaRPr lang="en-US" sz="1400" dirty="0">
              <a:ea typeface="Calibri"/>
              <a:cs typeface="Times New Roman"/>
            </a:endParaRPr>
          </a:p>
        </p:txBody>
      </p:sp>
      <p:pic>
        <p:nvPicPr>
          <p:cNvPr id="3" name="Picture 2"/>
          <p:cNvPicPr/>
          <p:nvPr/>
        </p:nvPicPr>
        <p:blipFill>
          <a:blip r:embed="rId2"/>
          <a:stretch>
            <a:fillRect/>
          </a:stretch>
        </p:blipFill>
        <p:spPr>
          <a:xfrm>
            <a:off x="1447800" y="2035653"/>
            <a:ext cx="7372350" cy="3302635"/>
          </a:xfrm>
          <a:prstGeom prst="rect">
            <a:avLst/>
          </a:prstGeom>
        </p:spPr>
      </p:pic>
    </p:spTree>
    <p:extLst>
      <p:ext uri="{BB962C8B-B14F-4D97-AF65-F5344CB8AC3E}">
        <p14:creationId xmlns:p14="http://schemas.microsoft.com/office/powerpoint/2010/main" val="2019576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57200" y="304800"/>
            <a:ext cx="8229600" cy="3217545"/>
          </a:xfrm>
          <a:prstGeom prst="rect">
            <a:avLst/>
          </a:prstGeom>
        </p:spPr>
      </p:pic>
      <p:sp>
        <p:nvSpPr>
          <p:cNvPr id="3" name="Rectangle 2"/>
          <p:cNvSpPr/>
          <p:nvPr/>
        </p:nvSpPr>
        <p:spPr>
          <a:xfrm>
            <a:off x="457200" y="3276600"/>
            <a:ext cx="7848600" cy="1707134"/>
          </a:xfrm>
          <a:prstGeom prst="rect">
            <a:avLst/>
          </a:prstGeom>
        </p:spPr>
        <p:txBody>
          <a:bodyPr wrap="square">
            <a:spAutoFit/>
          </a:bodyPr>
          <a:lstStyle/>
          <a:p>
            <a:pPr indent="457200">
              <a:lnSpc>
                <a:spcPct val="115000"/>
              </a:lnSpc>
              <a:spcAft>
                <a:spcPts val="1000"/>
              </a:spcAft>
            </a:pPr>
            <a:r>
              <a:rPr lang="en-US" sz="1400" dirty="0" smtClean="0">
                <a:latin typeface="Segoe UI"/>
                <a:ea typeface="Calibri"/>
                <a:cs typeface="Times New Roman"/>
              </a:rPr>
              <a:t>Quit often ,</a:t>
            </a:r>
            <a:r>
              <a:rPr lang="en-US" sz="1400" dirty="0" err="1" smtClean="0">
                <a:latin typeface="Segoe UI"/>
                <a:ea typeface="Calibri"/>
                <a:cs typeface="Times New Roman"/>
              </a:rPr>
              <a:t>however,the</a:t>
            </a:r>
            <a:r>
              <a:rPr lang="en-US" sz="1400" dirty="0" smtClean="0">
                <a:latin typeface="Segoe UI"/>
                <a:ea typeface="Calibri"/>
                <a:cs typeface="Times New Roman"/>
              </a:rPr>
              <a:t> solvated species form as above are found to be </a:t>
            </a:r>
            <a:r>
              <a:rPr lang="en-US" sz="1400" dirty="0" err="1" smtClean="0">
                <a:latin typeface="Segoe UI"/>
                <a:ea typeface="Calibri"/>
                <a:cs typeface="Times New Roman"/>
              </a:rPr>
              <a:t>nitrosonium</a:t>
            </a:r>
            <a:r>
              <a:rPr lang="en-US" sz="1400" dirty="0" smtClean="0">
                <a:latin typeface="Segoe UI"/>
                <a:ea typeface="Calibri"/>
                <a:cs typeface="Times New Roman"/>
              </a:rPr>
              <a:t> nitrates compound </a:t>
            </a:r>
            <a:r>
              <a:rPr lang="en-US" sz="1400" dirty="0">
                <a:latin typeface="Segoe UI"/>
                <a:ea typeface="Calibri"/>
                <a:cs typeface="Times New Roman"/>
              </a:rPr>
              <a:t>for example, </a:t>
            </a:r>
            <a:r>
              <a:rPr lang="en-US" sz="1400" dirty="0" err="1">
                <a:latin typeface="Segoe UI"/>
                <a:ea typeface="Calibri"/>
                <a:cs typeface="Times New Roman"/>
              </a:rPr>
              <a:t>Sc</a:t>
            </a:r>
            <a:r>
              <a:rPr lang="en-US" sz="1400" dirty="0">
                <a:latin typeface="Segoe UI"/>
                <a:ea typeface="Calibri"/>
                <a:cs typeface="Times New Roman"/>
              </a:rPr>
              <a:t>(NO</a:t>
            </a:r>
            <a:r>
              <a:rPr lang="en-US" sz="1400" baseline="-25000" dirty="0">
                <a:latin typeface="Segoe UI"/>
                <a:ea typeface="Calibri"/>
                <a:cs typeface="Times New Roman"/>
              </a:rPr>
              <a:t>3</a:t>
            </a:r>
            <a:r>
              <a:rPr lang="en-US" sz="1400" dirty="0">
                <a:latin typeface="Segoe UI"/>
                <a:ea typeface="Calibri"/>
                <a:cs typeface="Times New Roman"/>
              </a:rPr>
              <a:t>)</a:t>
            </a:r>
            <a:r>
              <a:rPr lang="en-US" sz="1400" baseline="-25000" dirty="0">
                <a:latin typeface="Segoe UI"/>
                <a:ea typeface="Calibri"/>
                <a:cs typeface="Times New Roman"/>
              </a:rPr>
              <a:t>3</a:t>
            </a:r>
            <a:r>
              <a:rPr lang="en-US" sz="1400" dirty="0">
                <a:latin typeface="Segoe UI"/>
                <a:ea typeface="Calibri"/>
                <a:cs typeface="Times New Roman"/>
              </a:rPr>
              <a:t>.2N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a:t>
            </a:r>
            <a:r>
              <a:rPr lang="en-US" sz="1400" dirty="0">
                <a:latin typeface="Segoe UI"/>
                <a:ea typeface="Calibri"/>
                <a:cs typeface="Times New Roman"/>
              </a:rPr>
              <a:t> and 2Fe(NO</a:t>
            </a:r>
            <a:r>
              <a:rPr lang="en-US" sz="1400" baseline="-25000" dirty="0">
                <a:latin typeface="Segoe UI"/>
                <a:ea typeface="Calibri"/>
                <a:cs typeface="Times New Roman"/>
              </a:rPr>
              <a:t>3</a:t>
            </a:r>
            <a:r>
              <a:rPr lang="en-US" sz="1400" dirty="0">
                <a:latin typeface="Segoe UI"/>
                <a:ea typeface="Calibri"/>
                <a:cs typeface="Times New Roman"/>
              </a:rPr>
              <a:t>)</a:t>
            </a:r>
            <a:r>
              <a:rPr lang="en-US" sz="1400" baseline="-25000" dirty="0">
                <a:latin typeface="Segoe UI"/>
                <a:ea typeface="Calibri"/>
                <a:cs typeface="Times New Roman"/>
              </a:rPr>
              <a:t>3</a:t>
            </a:r>
            <a:r>
              <a:rPr lang="en-US" sz="1400" dirty="0">
                <a:latin typeface="Segoe UI"/>
                <a:ea typeface="Calibri"/>
                <a:cs typeface="Times New Roman"/>
              </a:rPr>
              <a:t>.3N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a:t>
            </a:r>
            <a:r>
              <a:rPr lang="en-US" sz="1400" dirty="0">
                <a:latin typeface="Segoe UI"/>
                <a:ea typeface="Calibri"/>
                <a:cs typeface="Times New Roman"/>
              </a:rPr>
              <a:t>   are actually </a:t>
            </a:r>
            <a:r>
              <a:rPr lang="en-US" sz="1400" dirty="0" err="1">
                <a:latin typeface="Segoe UI"/>
                <a:ea typeface="Calibri"/>
                <a:cs typeface="Times New Roman"/>
              </a:rPr>
              <a:t>Sc</a:t>
            </a:r>
            <a:r>
              <a:rPr lang="en-US" sz="1400" dirty="0">
                <a:latin typeface="Segoe UI"/>
                <a:ea typeface="Calibri"/>
                <a:cs typeface="Times New Roman"/>
              </a:rPr>
              <a:t>(NO</a:t>
            </a:r>
            <a:r>
              <a:rPr lang="en-US" sz="1400" baseline="-25000" dirty="0">
                <a:latin typeface="Segoe UI"/>
                <a:ea typeface="Calibri"/>
                <a:cs typeface="Times New Roman"/>
              </a:rPr>
              <a:t>3</a:t>
            </a:r>
            <a:r>
              <a:rPr lang="en-US" sz="1400" dirty="0">
                <a:latin typeface="Segoe UI"/>
                <a:ea typeface="Calibri"/>
                <a:cs typeface="Times New Roman"/>
              </a:rPr>
              <a:t>)</a:t>
            </a:r>
            <a:r>
              <a:rPr lang="en-US" sz="1400" baseline="-25000" dirty="0">
                <a:latin typeface="Segoe UI"/>
                <a:ea typeface="Calibri"/>
                <a:cs typeface="Times New Roman"/>
              </a:rPr>
              <a:t>3</a:t>
            </a:r>
            <a:r>
              <a:rPr lang="en-US" sz="1400" dirty="0">
                <a:latin typeface="Segoe UI"/>
                <a:ea typeface="Calibri"/>
                <a:cs typeface="Times New Roman"/>
              </a:rPr>
              <a:t>.2N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a:t>
            </a:r>
            <a:r>
              <a:rPr lang="en-US" sz="1400" dirty="0">
                <a:latin typeface="Segoe UI"/>
                <a:ea typeface="Calibri"/>
                <a:cs typeface="Times New Roman"/>
              </a:rPr>
              <a:t> , respectively</a:t>
            </a:r>
            <a:endParaRPr lang="en-US" sz="1400" dirty="0">
              <a:ea typeface="Calibri"/>
              <a:cs typeface="Times New Roman"/>
            </a:endParaRPr>
          </a:p>
          <a:p>
            <a:pPr indent="457200">
              <a:lnSpc>
                <a:spcPct val="115000"/>
              </a:lnSpc>
              <a:spcAft>
                <a:spcPts val="1000"/>
              </a:spcAft>
            </a:pPr>
            <a:r>
              <a:rPr lang="en-US" sz="1400" dirty="0">
                <a:latin typeface="Segoe UI"/>
                <a:ea typeface="Calibri"/>
                <a:cs typeface="Times New Roman"/>
              </a:rPr>
              <a:t> There are certain reactions which cannot be explained on the basis of the </a:t>
            </a:r>
            <a:r>
              <a:rPr lang="en-US" sz="1400" dirty="0" err="1">
                <a:latin typeface="Segoe UI"/>
                <a:ea typeface="Calibri"/>
                <a:cs typeface="Times New Roman"/>
              </a:rPr>
              <a:t>autoionization</a:t>
            </a:r>
            <a:r>
              <a:rPr lang="en-US" sz="1400" dirty="0">
                <a:latin typeface="Segoe UI"/>
                <a:ea typeface="Calibri"/>
                <a:cs typeface="Times New Roman"/>
              </a:rPr>
              <a:t> of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a:t>
            </a:r>
            <a:r>
              <a:rPr lang="en-US" sz="1400" dirty="0">
                <a:latin typeface="Segoe UI"/>
                <a:ea typeface="Calibri"/>
                <a:cs typeface="Times New Roman"/>
              </a:rPr>
              <a:t> proposal as above. For instance the reaction of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a:t>
            </a:r>
            <a:r>
              <a:rPr lang="en-US" sz="1400" dirty="0">
                <a:latin typeface="Segoe UI"/>
                <a:ea typeface="Calibri"/>
                <a:cs typeface="Times New Roman"/>
              </a:rPr>
              <a:t> with BF</a:t>
            </a:r>
            <a:r>
              <a:rPr lang="en-US" sz="1400" baseline="-25000" dirty="0">
                <a:latin typeface="Segoe UI"/>
                <a:ea typeface="Calibri"/>
                <a:cs typeface="Times New Roman"/>
              </a:rPr>
              <a:t>3</a:t>
            </a:r>
            <a:r>
              <a:rPr lang="en-US" sz="1400" dirty="0">
                <a:latin typeface="Segoe UI"/>
                <a:ea typeface="Calibri"/>
                <a:cs typeface="Times New Roman"/>
              </a:rPr>
              <a:t> yields [NO</a:t>
            </a:r>
            <a:r>
              <a:rPr lang="en-US" sz="1400" baseline="-25000" dirty="0">
                <a:latin typeface="Segoe UI"/>
                <a:ea typeface="Calibri"/>
                <a:cs typeface="Times New Roman"/>
              </a:rPr>
              <a:t>2</a:t>
            </a:r>
            <a:r>
              <a:rPr lang="en-US" sz="1400" dirty="0">
                <a:latin typeface="Segoe UI"/>
                <a:ea typeface="Calibri"/>
                <a:cs typeface="Times New Roman"/>
              </a:rPr>
              <a:t>]</a:t>
            </a:r>
            <a:r>
              <a:rPr lang="en-US" sz="1400" baseline="30000" dirty="0">
                <a:latin typeface="Segoe UI"/>
                <a:ea typeface="Calibri"/>
                <a:cs typeface="Times New Roman"/>
              </a:rPr>
              <a:t>+</a:t>
            </a:r>
            <a:r>
              <a:rPr lang="en-US" sz="1400" dirty="0">
                <a:latin typeface="Segoe UI"/>
                <a:ea typeface="Calibri"/>
                <a:cs typeface="Times New Roman"/>
              </a:rPr>
              <a:t>[ONOBF</a:t>
            </a:r>
            <a:r>
              <a:rPr lang="en-US" sz="1400" baseline="-25000" dirty="0">
                <a:latin typeface="Segoe UI"/>
                <a:ea typeface="Calibri"/>
                <a:cs typeface="Times New Roman"/>
              </a:rPr>
              <a:t>3</a:t>
            </a:r>
            <a:r>
              <a:rPr lang="en-US" sz="1400" dirty="0">
                <a:latin typeface="Segoe UI"/>
                <a:ea typeface="Calibri"/>
                <a:cs typeface="Times New Roman"/>
              </a:rPr>
              <a:t>]</a:t>
            </a:r>
            <a:r>
              <a:rPr lang="en-US" sz="1400" baseline="30000" dirty="0">
                <a:latin typeface="Segoe UI"/>
                <a:ea typeface="Calibri"/>
                <a:cs typeface="Times New Roman"/>
              </a:rPr>
              <a:t>-</a:t>
            </a:r>
            <a:r>
              <a:rPr lang="en-US" sz="1400" dirty="0">
                <a:latin typeface="Segoe UI"/>
                <a:ea typeface="Calibri"/>
                <a:cs typeface="Times New Roman"/>
              </a:rPr>
              <a:t> and [NO</a:t>
            </a:r>
            <a:r>
              <a:rPr lang="en-US" sz="1400" baseline="-25000" dirty="0">
                <a:latin typeface="Segoe UI"/>
                <a:ea typeface="Calibri"/>
                <a:cs typeface="Times New Roman"/>
              </a:rPr>
              <a:t>2</a:t>
            </a:r>
            <a:r>
              <a:rPr lang="en-US" sz="1400" dirty="0">
                <a:latin typeface="Segoe UI"/>
                <a:ea typeface="Calibri"/>
                <a:cs typeface="Times New Roman"/>
              </a:rPr>
              <a:t>]</a:t>
            </a:r>
            <a:r>
              <a:rPr lang="en-US" sz="1400" baseline="30000" dirty="0">
                <a:latin typeface="Segoe UI"/>
                <a:ea typeface="Calibri"/>
                <a:cs typeface="Times New Roman"/>
              </a:rPr>
              <a:t>+</a:t>
            </a:r>
            <a:r>
              <a:rPr lang="en-US" sz="1400" dirty="0">
                <a:latin typeface="Segoe UI"/>
                <a:ea typeface="Calibri"/>
                <a:cs typeface="Times New Roman"/>
              </a:rPr>
              <a:t>[F</a:t>
            </a:r>
            <a:r>
              <a:rPr lang="en-US" sz="1400" baseline="-25000" dirty="0">
                <a:latin typeface="Segoe UI"/>
                <a:ea typeface="Calibri"/>
                <a:cs typeface="Times New Roman"/>
              </a:rPr>
              <a:t>3</a:t>
            </a:r>
            <a:r>
              <a:rPr lang="en-US" sz="1400" dirty="0">
                <a:latin typeface="Segoe UI"/>
                <a:ea typeface="Calibri"/>
                <a:cs typeface="Times New Roman"/>
              </a:rPr>
              <a:t>BONOBF</a:t>
            </a:r>
            <a:r>
              <a:rPr lang="en-US" sz="1400" baseline="-25000" dirty="0">
                <a:latin typeface="Segoe UI"/>
                <a:ea typeface="Calibri"/>
                <a:cs typeface="Times New Roman"/>
              </a:rPr>
              <a:t>3</a:t>
            </a:r>
            <a:r>
              <a:rPr lang="en-US" sz="1400" dirty="0">
                <a:latin typeface="Segoe UI"/>
                <a:ea typeface="Calibri"/>
                <a:cs typeface="Times New Roman"/>
              </a:rPr>
              <a:t>]</a:t>
            </a:r>
            <a:r>
              <a:rPr lang="en-US" sz="1400" baseline="30000" dirty="0">
                <a:latin typeface="Segoe UI"/>
                <a:ea typeface="Calibri"/>
                <a:cs typeface="Times New Roman"/>
              </a:rPr>
              <a:t>-</a:t>
            </a:r>
            <a:r>
              <a:rPr lang="en-US" sz="1400" dirty="0">
                <a:latin typeface="Segoe UI"/>
                <a:ea typeface="Calibri"/>
                <a:cs typeface="Times New Roman"/>
              </a:rPr>
              <a:t>, which can be explain better by assuming the following </a:t>
            </a:r>
            <a:r>
              <a:rPr lang="en-US" sz="1400" dirty="0" err="1" smtClean="0">
                <a:latin typeface="Segoe UI"/>
                <a:ea typeface="Calibri"/>
                <a:cs typeface="Times New Roman"/>
              </a:rPr>
              <a:t>autonisation</a:t>
            </a:r>
            <a:r>
              <a:rPr lang="en-US" sz="1400" dirty="0" smtClean="0">
                <a:latin typeface="Segoe UI"/>
                <a:ea typeface="Calibri"/>
                <a:cs typeface="Times New Roman"/>
              </a:rPr>
              <a:t> </a:t>
            </a:r>
            <a:r>
              <a:rPr lang="en-US" sz="1400" dirty="0">
                <a:latin typeface="Segoe UI"/>
                <a:ea typeface="Calibri"/>
                <a:cs typeface="Times New Roman"/>
              </a:rPr>
              <a:t>of N</a:t>
            </a:r>
            <a:r>
              <a:rPr lang="en-US" sz="1400" baseline="-25000" dirty="0">
                <a:latin typeface="Segoe UI"/>
                <a:ea typeface="Calibri"/>
                <a:cs typeface="Times New Roman"/>
              </a:rPr>
              <a:t>2</a:t>
            </a:r>
            <a:r>
              <a:rPr lang="en-US" sz="1400" dirty="0">
                <a:latin typeface="Segoe UI"/>
                <a:ea typeface="Calibri"/>
                <a:cs typeface="Times New Roman"/>
              </a:rPr>
              <a:t>O</a:t>
            </a:r>
            <a:r>
              <a:rPr lang="en-US" sz="1400" baseline="-25000" dirty="0">
                <a:latin typeface="Segoe UI"/>
                <a:ea typeface="Calibri"/>
                <a:cs typeface="Times New Roman"/>
              </a:rPr>
              <a:t>4</a:t>
            </a:r>
            <a:r>
              <a:rPr lang="en-US" sz="1400" dirty="0">
                <a:latin typeface="Segoe UI"/>
                <a:ea typeface="Calibri"/>
                <a:cs typeface="Times New Roman"/>
              </a:rPr>
              <a:t>:</a:t>
            </a:r>
            <a:endParaRPr lang="en-US" sz="1400" dirty="0">
              <a:ea typeface="Calibri"/>
              <a:cs typeface="Times New Roman"/>
            </a:endParaRPr>
          </a:p>
        </p:txBody>
      </p:sp>
      <p:pic>
        <p:nvPicPr>
          <p:cNvPr id="4" name="Picture 3"/>
          <p:cNvPicPr/>
          <p:nvPr/>
        </p:nvPicPr>
        <p:blipFill>
          <a:blip r:embed="rId3"/>
          <a:stretch>
            <a:fillRect/>
          </a:stretch>
        </p:blipFill>
        <p:spPr>
          <a:xfrm>
            <a:off x="2895600" y="5105400"/>
            <a:ext cx="3505200" cy="533400"/>
          </a:xfrm>
          <a:prstGeom prst="rect">
            <a:avLst/>
          </a:prstGeom>
        </p:spPr>
      </p:pic>
    </p:spTree>
    <p:extLst>
      <p:ext uri="{BB962C8B-B14F-4D97-AF65-F5344CB8AC3E}">
        <p14:creationId xmlns:p14="http://schemas.microsoft.com/office/powerpoint/2010/main" val="2442999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524000"/>
            <a:ext cx="8382000" cy="2649443"/>
          </a:xfrm>
          <a:prstGeom prst="rect">
            <a:avLst/>
          </a:prstGeom>
        </p:spPr>
        <p:txBody>
          <a:bodyPr wrap="square">
            <a:spAutoFit/>
          </a:bodyPr>
          <a:lstStyle/>
          <a:p>
            <a:pPr indent="457200">
              <a:lnSpc>
                <a:spcPct val="115000"/>
              </a:lnSpc>
              <a:spcAft>
                <a:spcPts val="1000"/>
              </a:spcAft>
            </a:pPr>
            <a:r>
              <a:rPr lang="en-US" b="1" dirty="0" smtClean="0">
                <a:solidFill>
                  <a:srgbClr val="FF0000"/>
                </a:solidFill>
                <a:latin typeface="Segoe UI"/>
                <a:ea typeface="Calibri"/>
                <a:cs typeface="Times New Roman"/>
              </a:rPr>
              <a:t>(iii) Liquid </a:t>
            </a:r>
            <a:r>
              <a:rPr lang="en-US" b="1" dirty="0" err="1">
                <a:solidFill>
                  <a:srgbClr val="FF0000"/>
                </a:solidFill>
                <a:latin typeface="Segoe UI"/>
                <a:ea typeface="Calibri"/>
                <a:cs typeface="Times New Roman"/>
              </a:rPr>
              <a:t>sulphur</a:t>
            </a:r>
            <a:r>
              <a:rPr lang="en-US" b="1" dirty="0">
                <a:solidFill>
                  <a:srgbClr val="FF0000"/>
                </a:solidFill>
                <a:latin typeface="Segoe UI"/>
                <a:ea typeface="Calibri"/>
                <a:cs typeface="Times New Roman"/>
              </a:rPr>
              <a:t> dioxide</a:t>
            </a:r>
            <a:r>
              <a:rPr lang="en-US" dirty="0">
                <a:solidFill>
                  <a:srgbClr val="FF0000"/>
                </a:solidFill>
                <a:latin typeface="Segoe UI"/>
                <a:ea typeface="Calibri"/>
                <a:cs typeface="Times New Roman"/>
              </a:rPr>
              <a:t> </a:t>
            </a:r>
            <a:endParaRPr lang="en-US" dirty="0">
              <a:solidFill>
                <a:srgbClr val="FF0000"/>
              </a:solidFill>
              <a:ea typeface="Calibri"/>
              <a:cs typeface="Times New Roman"/>
            </a:endParaRPr>
          </a:p>
          <a:p>
            <a:pPr indent="457200">
              <a:lnSpc>
                <a:spcPct val="115000"/>
              </a:lnSpc>
              <a:spcAft>
                <a:spcPts val="1000"/>
              </a:spcAft>
            </a:pPr>
            <a:r>
              <a:rPr lang="en-US" sz="1400" dirty="0">
                <a:latin typeface="Segoe UI"/>
                <a:ea typeface="Calibri"/>
                <a:cs typeface="Times New Roman"/>
              </a:rPr>
              <a:t>liquid </a:t>
            </a:r>
            <a:r>
              <a:rPr lang="en-US" sz="1400" dirty="0" err="1">
                <a:latin typeface="Segoe UI"/>
                <a:ea typeface="Calibri"/>
                <a:cs typeface="Times New Roman"/>
              </a:rPr>
              <a:t>sulphur</a:t>
            </a:r>
            <a:r>
              <a:rPr lang="en-US" sz="1400" dirty="0">
                <a:latin typeface="Segoe UI"/>
                <a:ea typeface="Calibri"/>
                <a:cs typeface="Times New Roman"/>
              </a:rPr>
              <a:t> dioxide is also non protonic solvent as it does not yield a Proton H</a:t>
            </a:r>
            <a:r>
              <a:rPr lang="en-US" sz="1400" baseline="30000" dirty="0">
                <a:latin typeface="Segoe UI"/>
                <a:ea typeface="Calibri"/>
                <a:cs typeface="Times New Roman"/>
              </a:rPr>
              <a:t>+</a:t>
            </a:r>
            <a:r>
              <a:rPr lang="en-US" sz="1400" dirty="0">
                <a:latin typeface="Segoe UI"/>
                <a:ea typeface="Calibri"/>
                <a:cs typeface="Times New Roman"/>
              </a:rPr>
              <a:t> on ionization. It is widely used for carrying out a number of chemical reactions.</a:t>
            </a:r>
            <a:endParaRPr lang="en-US" sz="1400" dirty="0">
              <a:ea typeface="Calibri"/>
              <a:cs typeface="Times New Roman"/>
            </a:endParaRPr>
          </a:p>
          <a:p>
            <a:pPr indent="457200">
              <a:lnSpc>
                <a:spcPct val="115000"/>
              </a:lnSpc>
              <a:spcAft>
                <a:spcPts val="1000"/>
              </a:spcAft>
            </a:pPr>
            <a:r>
              <a:rPr lang="en-US" sz="1400" dirty="0">
                <a:latin typeface="Segoe UI"/>
                <a:ea typeface="Calibri"/>
                <a:cs typeface="Times New Roman"/>
              </a:rPr>
              <a:t> Under normal temperature and pressure, </a:t>
            </a:r>
            <a:r>
              <a:rPr lang="en-US" sz="1400" dirty="0" err="1">
                <a:latin typeface="Segoe UI"/>
                <a:ea typeface="Calibri"/>
                <a:cs typeface="Times New Roman"/>
              </a:rPr>
              <a:t>sulphur</a:t>
            </a:r>
            <a:r>
              <a:rPr lang="en-US" sz="1400" dirty="0">
                <a:latin typeface="Segoe UI"/>
                <a:ea typeface="Calibri"/>
                <a:cs typeface="Times New Roman"/>
              </a:rPr>
              <a:t> dioxide is a gas but it cannot be readily liquefied. It has a wide range( -10</a:t>
            </a:r>
            <a:r>
              <a:rPr lang="en-US" sz="1400" baseline="30000" dirty="0">
                <a:latin typeface="Segoe UI"/>
                <a:ea typeface="Calibri"/>
                <a:cs typeface="Times New Roman"/>
              </a:rPr>
              <a:t>0</a:t>
            </a:r>
            <a:r>
              <a:rPr lang="en-US" sz="1400" dirty="0">
                <a:latin typeface="Segoe UI"/>
                <a:ea typeface="Calibri"/>
                <a:cs typeface="Times New Roman"/>
              </a:rPr>
              <a:t>C to -75.5</a:t>
            </a:r>
            <a:r>
              <a:rPr lang="en-US" sz="1400" baseline="30000" dirty="0">
                <a:latin typeface="Segoe UI"/>
                <a:ea typeface="Calibri"/>
                <a:cs typeface="Times New Roman"/>
              </a:rPr>
              <a:t>0</a:t>
            </a:r>
            <a:r>
              <a:rPr lang="en-US" sz="1400" dirty="0">
                <a:latin typeface="Segoe UI"/>
                <a:ea typeface="Calibri"/>
                <a:cs typeface="Times New Roman"/>
              </a:rPr>
              <a:t>C) and hence can serve as a good solvent. It is used as a non aqueous solvent is rapidly increasing due to its low cost and is of it's handling. It's dielectric constant is small (17.4 at -20.0</a:t>
            </a:r>
            <a:r>
              <a:rPr lang="en-US" sz="1400" baseline="30000" dirty="0">
                <a:latin typeface="Segoe UI"/>
                <a:ea typeface="Calibri"/>
                <a:cs typeface="Times New Roman"/>
              </a:rPr>
              <a:t>0</a:t>
            </a:r>
            <a:r>
              <a:rPr lang="en-US" sz="1400" dirty="0">
                <a:latin typeface="Segoe UI"/>
                <a:ea typeface="Calibri"/>
                <a:cs typeface="Times New Roman"/>
              </a:rPr>
              <a:t>C) which makes it a good solvent for covalent compounds but a poor solvent for electrovalent compounds. The characteristics physical properties of liquid </a:t>
            </a:r>
            <a:r>
              <a:rPr lang="en-US" sz="1400" dirty="0" err="1">
                <a:latin typeface="Segoe UI"/>
                <a:ea typeface="Calibri"/>
                <a:cs typeface="Times New Roman"/>
              </a:rPr>
              <a:t>sulphur</a:t>
            </a:r>
            <a:r>
              <a:rPr lang="en-US" sz="1400" dirty="0">
                <a:latin typeface="Segoe UI"/>
                <a:ea typeface="Calibri"/>
                <a:cs typeface="Times New Roman"/>
              </a:rPr>
              <a:t> dioxide are given in table 8</a:t>
            </a:r>
            <a:endParaRPr lang="en-US" sz="1400" dirty="0">
              <a:ea typeface="Calibri"/>
              <a:cs typeface="Times New Roman"/>
            </a:endParaRPr>
          </a:p>
        </p:txBody>
      </p:sp>
      <p:pic>
        <p:nvPicPr>
          <p:cNvPr id="3" name="Picture 2"/>
          <p:cNvPicPr/>
          <p:nvPr/>
        </p:nvPicPr>
        <p:blipFill>
          <a:blip r:embed="rId2"/>
          <a:stretch>
            <a:fillRect/>
          </a:stretch>
        </p:blipFill>
        <p:spPr>
          <a:xfrm>
            <a:off x="1676400" y="3886200"/>
            <a:ext cx="6553200" cy="2895600"/>
          </a:xfrm>
          <a:prstGeom prst="rect">
            <a:avLst/>
          </a:prstGeom>
        </p:spPr>
      </p:pic>
    </p:spTree>
    <p:extLst>
      <p:ext uri="{BB962C8B-B14F-4D97-AF65-F5344CB8AC3E}">
        <p14:creationId xmlns:p14="http://schemas.microsoft.com/office/powerpoint/2010/main" val="1780402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371600"/>
            <a:ext cx="8686800" cy="786882"/>
          </a:xfrm>
          <a:prstGeom prst="rect">
            <a:avLst/>
          </a:prstGeom>
        </p:spPr>
        <p:txBody>
          <a:bodyPr wrap="square">
            <a:spAutoFit/>
          </a:bodyPr>
          <a:lstStyle/>
          <a:p>
            <a:pPr indent="457200">
              <a:lnSpc>
                <a:spcPct val="115000"/>
              </a:lnSpc>
              <a:spcAft>
                <a:spcPts val="1000"/>
              </a:spcAft>
            </a:pPr>
            <a:r>
              <a:rPr lang="en-US" b="1" dirty="0" err="1">
                <a:solidFill>
                  <a:srgbClr val="FF0000"/>
                </a:solidFill>
                <a:latin typeface="Segoe UI"/>
                <a:ea typeface="Calibri"/>
                <a:cs typeface="Times New Roman"/>
              </a:rPr>
              <a:t>Autoionization</a:t>
            </a:r>
            <a:r>
              <a:rPr lang="en-US" dirty="0">
                <a:solidFill>
                  <a:srgbClr val="FF0000"/>
                </a:solidFill>
                <a:latin typeface="Segoe UI"/>
                <a:ea typeface="Calibri"/>
                <a:cs typeface="Times New Roman"/>
              </a:rPr>
              <a:t> </a:t>
            </a:r>
            <a:endParaRPr lang="en-US" sz="1600" dirty="0">
              <a:solidFill>
                <a:srgbClr val="FF0000"/>
              </a:solidFill>
              <a:ea typeface="Calibri"/>
              <a:cs typeface="Times New Roman"/>
            </a:endParaRPr>
          </a:p>
          <a:p>
            <a:pPr indent="457200">
              <a:lnSpc>
                <a:spcPct val="115000"/>
              </a:lnSpc>
              <a:spcAft>
                <a:spcPts val="1000"/>
              </a:spcAft>
            </a:pPr>
            <a:r>
              <a:rPr lang="en-US" sz="1400" dirty="0">
                <a:latin typeface="Segoe UI"/>
                <a:ea typeface="Calibri"/>
                <a:cs typeface="Times New Roman"/>
              </a:rPr>
              <a:t>By analogy with water and liquid ammonia, </a:t>
            </a:r>
            <a:r>
              <a:rPr lang="en-US" sz="1400" dirty="0" err="1">
                <a:latin typeface="Segoe UI"/>
                <a:ea typeface="Calibri"/>
                <a:cs typeface="Times New Roman"/>
              </a:rPr>
              <a:t>autoionization</a:t>
            </a:r>
            <a:r>
              <a:rPr lang="en-US" sz="1400" dirty="0">
                <a:latin typeface="Segoe UI"/>
                <a:ea typeface="Calibri"/>
                <a:cs typeface="Times New Roman"/>
              </a:rPr>
              <a:t> of </a:t>
            </a:r>
            <a:r>
              <a:rPr lang="en-US" sz="1400" dirty="0" err="1">
                <a:latin typeface="Segoe UI"/>
                <a:ea typeface="Calibri"/>
                <a:cs typeface="Times New Roman"/>
              </a:rPr>
              <a:t>Sulphur</a:t>
            </a:r>
            <a:r>
              <a:rPr lang="en-US" sz="1400" dirty="0">
                <a:latin typeface="Segoe UI"/>
                <a:ea typeface="Calibri"/>
                <a:cs typeface="Times New Roman"/>
              </a:rPr>
              <a:t> dioxide takes place as under: </a:t>
            </a:r>
            <a:endParaRPr lang="en-US" sz="1400" dirty="0">
              <a:ea typeface="Calibri"/>
              <a:cs typeface="Times New Roman"/>
            </a:endParaRPr>
          </a:p>
        </p:txBody>
      </p:sp>
      <p:pic>
        <p:nvPicPr>
          <p:cNvPr id="3" name="Picture 2"/>
          <p:cNvPicPr/>
          <p:nvPr/>
        </p:nvPicPr>
        <p:blipFill>
          <a:blip r:embed="rId2"/>
          <a:stretch>
            <a:fillRect/>
          </a:stretch>
        </p:blipFill>
        <p:spPr>
          <a:xfrm>
            <a:off x="2769054" y="2209800"/>
            <a:ext cx="3562350" cy="542290"/>
          </a:xfrm>
          <a:prstGeom prst="rect">
            <a:avLst/>
          </a:prstGeom>
        </p:spPr>
      </p:pic>
      <p:sp>
        <p:nvSpPr>
          <p:cNvPr id="4" name="Rectangle 3"/>
          <p:cNvSpPr/>
          <p:nvPr/>
        </p:nvSpPr>
        <p:spPr>
          <a:xfrm>
            <a:off x="304800" y="2971800"/>
            <a:ext cx="8534400" cy="3810210"/>
          </a:xfrm>
          <a:prstGeom prst="rect">
            <a:avLst/>
          </a:prstGeom>
        </p:spPr>
        <p:txBody>
          <a:bodyPr wrap="square">
            <a:spAutoFit/>
          </a:bodyPr>
          <a:lstStyle/>
          <a:p>
            <a:pPr indent="457200">
              <a:lnSpc>
                <a:spcPct val="115000"/>
              </a:lnSpc>
              <a:spcAft>
                <a:spcPts val="1000"/>
              </a:spcAft>
            </a:pPr>
            <a:r>
              <a:rPr lang="en-US" sz="1400" dirty="0">
                <a:latin typeface="Segoe UI"/>
                <a:ea typeface="Calibri"/>
                <a:cs typeface="Times New Roman"/>
              </a:rPr>
              <a:t>The </a:t>
            </a:r>
            <a:r>
              <a:rPr lang="en-US" sz="1400" dirty="0" err="1">
                <a:latin typeface="Segoe UI"/>
                <a:ea typeface="Calibri"/>
                <a:cs typeface="Times New Roman"/>
              </a:rPr>
              <a:t>thionyl</a:t>
            </a:r>
            <a:r>
              <a:rPr lang="en-US" sz="1400" dirty="0">
                <a:latin typeface="Segoe UI"/>
                <a:ea typeface="Calibri"/>
                <a:cs typeface="Times New Roman"/>
              </a:rPr>
              <a:t> ion (SO</a:t>
            </a:r>
            <a:r>
              <a:rPr lang="en-US" sz="1400" baseline="30000" dirty="0">
                <a:latin typeface="Segoe UI"/>
                <a:ea typeface="Calibri"/>
                <a:cs typeface="Times New Roman"/>
              </a:rPr>
              <a:t>2+</a:t>
            </a:r>
            <a:r>
              <a:rPr lang="en-US" sz="1400" dirty="0">
                <a:latin typeface="Segoe UI"/>
                <a:ea typeface="Calibri"/>
                <a:cs typeface="Times New Roman"/>
              </a:rPr>
              <a:t>)  is analogous to the hydronium ion (H</a:t>
            </a:r>
            <a:r>
              <a:rPr lang="en-US" sz="1400" baseline="-25000" dirty="0">
                <a:latin typeface="Segoe UI"/>
                <a:ea typeface="Calibri"/>
                <a:cs typeface="Times New Roman"/>
              </a:rPr>
              <a:t>3</a:t>
            </a:r>
            <a:r>
              <a:rPr lang="en-US" sz="1400" dirty="0">
                <a:latin typeface="Segoe UI"/>
                <a:ea typeface="Calibri"/>
                <a:cs typeface="Times New Roman"/>
              </a:rPr>
              <a:t>O</a:t>
            </a:r>
            <a:r>
              <a:rPr lang="en-US" sz="1400" baseline="30000" dirty="0">
                <a:latin typeface="Segoe UI"/>
                <a:ea typeface="Calibri"/>
                <a:cs typeface="Times New Roman"/>
              </a:rPr>
              <a:t>+</a:t>
            </a:r>
            <a:r>
              <a:rPr lang="en-US" sz="1400" dirty="0">
                <a:latin typeface="Segoe UI"/>
                <a:ea typeface="Calibri"/>
                <a:cs typeface="Times New Roman"/>
              </a:rPr>
              <a:t>) and ammonium ion (NH</a:t>
            </a:r>
            <a:r>
              <a:rPr lang="en-US" sz="1400" baseline="-25000" dirty="0">
                <a:latin typeface="Segoe UI"/>
                <a:ea typeface="Calibri"/>
                <a:cs typeface="Times New Roman"/>
              </a:rPr>
              <a:t>4</a:t>
            </a:r>
            <a:r>
              <a:rPr lang="en-US" sz="1400" baseline="30000" dirty="0">
                <a:latin typeface="Segoe UI"/>
                <a:ea typeface="Calibri"/>
                <a:cs typeface="Times New Roman"/>
              </a:rPr>
              <a:t>+</a:t>
            </a:r>
            <a:r>
              <a:rPr lang="en-US" sz="1400" dirty="0">
                <a:latin typeface="Segoe UI"/>
                <a:ea typeface="Calibri"/>
                <a:cs typeface="Times New Roman"/>
              </a:rPr>
              <a:t>) while sulfite ion(SO</a:t>
            </a:r>
            <a:r>
              <a:rPr lang="en-US" sz="1400" baseline="-25000" dirty="0">
                <a:latin typeface="Segoe UI"/>
                <a:ea typeface="Calibri"/>
                <a:cs typeface="Times New Roman"/>
              </a:rPr>
              <a:t>3</a:t>
            </a:r>
            <a:r>
              <a:rPr lang="en-US" sz="1400" baseline="30000" dirty="0">
                <a:latin typeface="Segoe UI"/>
                <a:ea typeface="Calibri"/>
                <a:cs typeface="Times New Roman"/>
              </a:rPr>
              <a:t>2-</a:t>
            </a:r>
            <a:r>
              <a:rPr lang="en-US" sz="1400" dirty="0">
                <a:latin typeface="Segoe UI"/>
                <a:ea typeface="Calibri"/>
                <a:cs typeface="Times New Roman"/>
              </a:rPr>
              <a:t>) corresponding to hydroxyl ion (OH</a:t>
            </a:r>
            <a:r>
              <a:rPr lang="en-US" sz="1400" baseline="30000" dirty="0">
                <a:latin typeface="Segoe UI"/>
                <a:ea typeface="Calibri"/>
                <a:cs typeface="Times New Roman"/>
              </a:rPr>
              <a:t>-</a:t>
            </a:r>
            <a:r>
              <a:rPr lang="en-US" sz="1400" dirty="0">
                <a:latin typeface="Segoe UI"/>
                <a:ea typeface="Calibri"/>
                <a:cs typeface="Times New Roman"/>
              </a:rPr>
              <a:t>) and amide ion(NH</a:t>
            </a:r>
            <a:r>
              <a:rPr lang="en-US" sz="1400" baseline="-25000" dirty="0">
                <a:latin typeface="Segoe UI"/>
                <a:ea typeface="Calibri"/>
                <a:cs typeface="Times New Roman"/>
              </a:rPr>
              <a:t>2</a:t>
            </a:r>
            <a:r>
              <a:rPr lang="en-US" sz="1400" baseline="30000" dirty="0">
                <a:latin typeface="Segoe UI"/>
                <a:ea typeface="Calibri"/>
                <a:cs typeface="Times New Roman"/>
              </a:rPr>
              <a:t>-</a:t>
            </a:r>
            <a:r>
              <a:rPr lang="en-US" sz="1400" dirty="0">
                <a:latin typeface="Segoe UI"/>
                <a:ea typeface="Calibri"/>
                <a:cs typeface="Times New Roman"/>
              </a:rPr>
              <a:t>) of the aqueous and liquid ammonia system, respectively.</a:t>
            </a:r>
            <a:endParaRPr lang="en-US" sz="1400" dirty="0">
              <a:ea typeface="Calibri"/>
              <a:cs typeface="Times New Roman"/>
            </a:endParaRPr>
          </a:p>
          <a:p>
            <a:pPr indent="457200">
              <a:lnSpc>
                <a:spcPct val="115000"/>
              </a:lnSpc>
              <a:spcAft>
                <a:spcPts val="1000"/>
              </a:spcAft>
            </a:pPr>
            <a:r>
              <a:rPr lang="en-US" sz="1400" dirty="0">
                <a:latin typeface="Segoe UI"/>
                <a:ea typeface="Calibri"/>
                <a:cs typeface="Times New Roman"/>
              </a:rPr>
              <a:t> </a:t>
            </a:r>
            <a:r>
              <a:rPr lang="en-US" sz="1400" dirty="0" err="1">
                <a:latin typeface="Segoe UI"/>
                <a:ea typeface="Calibri"/>
                <a:cs typeface="Times New Roman"/>
              </a:rPr>
              <a:t>Sulphur</a:t>
            </a:r>
            <a:r>
              <a:rPr lang="en-US" sz="1400" dirty="0">
                <a:latin typeface="Segoe UI"/>
                <a:ea typeface="Calibri"/>
                <a:cs typeface="Times New Roman"/>
              </a:rPr>
              <a:t> Dioxide solutions are not as a good electrical conductors as are liquid ammonia solution or aqueous solutions.</a:t>
            </a:r>
            <a:endParaRPr lang="en-US" sz="1400" dirty="0">
              <a:ea typeface="Calibri"/>
              <a:cs typeface="Times New Roman"/>
            </a:endParaRPr>
          </a:p>
          <a:p>
            <a:pPr indent="457200">
              <a:lnSpc>
                <a:spcPct val="115000"/>
              </a:lnSpc>
              <a:spcAft>
                <a:spcPts val="1000"/>
              </a:spcAft>
            </a:pPr>
            <a:r>
              <a:rPr lang="en-US" sz="1400" b="1" dirty="0">
                <a:solidFill>
                  <a:srgbClr val="FF0066"/>
                </a:solidFill>
                <a:latin typeface="Segoe UI"/>
                <a:ea typeface="Calibri"/>
                <a:cs typeface="Times New Roman"/>
              </a:rPr>
              <a:t>Solubility of substances in liquid </a:t>
            </a:r>
            <a:r>
              <a:rPr lang="en-US" sz="1400" b="1" dirty="0" err="1">
                <a:solidFill>
                  <a:srgbClr val="FF0066"/>
                </a:solidFill>
                <a:latin typeface="Segoe UI"/>
                <a:ea typeface="Calibri"/>
                <a:cs typeface="Times New Roman"/>
              </a:rPr>
              <a:t>sulphur</a:t>
            </a:r>
            <a:r>
              <a:rPr lang="en-US" sz="1400" b="1" dirty="0">
                <a:solidFill>
                  <a:srgbClr val="FF0066"/>
                </a:solidFill>
                <a:latin typeface="Segoe UI"/>
                <a:ea typeface="Calibri"/>
                <a:cs typeface="Times New Roman"/>
              </a:rPr>
              <a:t> dioxide</a:t>
            </a:r>
            <a:r>
              <a:rPr lang="en-US" sz="1400" dirty="0">
                <a:solidFill>
                  <a:srgbClr val="FF0066"/>
                </a:solidFill>
                <a:latin typeface="Segoe UI"/>
                <a:ea typeface="Calibri"/>
                <a:cs typeface="Times New Roman"/>
              </a:rPr>
              <a:t> </a:t>
            </a:r>
            <a:endParaRPr lang="en-US" sz="1400" dirty="0">
              <a:solidFill>
                <a:srgbClr val="FF0066"/>
              </a:solidFill>
              <a:ea typeface="Calibri"/>
              <a:cs typeface="Times New Roman"/>
            </a:endParaRPr>
          </a:p>
          <a:p>
            <a:pPr indent="457200">
              <a:lnSpc>
                <a:spcPct val="115000"/>
              </a:lnSpc>
              <a:spcAft>
                <a:spcPts val="1000"/>
              </a:spcAft>
            </a:pPr>
            <a:r>
              <a:rPr lang="en-US" sz="1400" dirty="0">
                <a:latin typeface="Segoe UI"/>
                <a:ea typeface="Calibri"/>
                <a:cs typeface="Times New Roman"/>
              </a:rPr>
              <a:t>Amongst inorganic compounds iodide and </a:t>
            </a:r>
            <a:r>
              <a:rPr lang="en-US" sz="1400" dirty="0" err="1">
                <a:latin typeface="Segoe UI"/>
                <a:ea typeface="Calibri"/>
                <a:cs typeface="Times New Roman"/>
              </a:rPr>
              <a:t>thiocyanates</a:t>
            </a:r>
            <a:r>
              <a:rPr lang="en-US" sz="1400" dirty="0">
                <a:latin typeface="Segoe UI"/>
                <a:ea typeface="Calibri"/>
                <a:cs typeface="Times New Roman"/>
              </a:rPr>
              <a:t> are the most soluble. Metal </a:t>
            </a:r>
            <a:r>
              <a:rPr lang="en-US" sz="1400" dirty="0" err="1">
                <a:latin typeface="Segoe UI"/>
                <a:ea typeface="Calibri"/>
                <a:cs typeface="Times New Roman"/>
              </a:rPr>
              <a:t>sulphate</a:t>
            </a:r>
            <a:r>
              <a:rPr lang="en-US" sz="1400" dirty="0">
                <a:latin typeface="Segoe UI"/>
                <a:ea typeface="Calibri"/>
                <a:cs typeface="Times New Roman"/>
              </a:rPr>
              <a:t>, </a:t>
            </a:r>
            <a:r>
              <a:rPr lang="en-US" sz="1400" dirty="0" err="1">
                <a:latin typeface="Segoe UI"/>
                <a:ea typeface="Calibri"/>
                <a:cs typeface="Times New Roman"/>
              </a:rPr>
              <a:t>sulphides</a:t>
            </a:r>
            <a:r>
              <a:rPr lang="en-US" sz="1400" dirty="0">
                <a:latin typeface="Segoe UI"/>
                <a:ea typeface="Calibri"/>
                <a:cs typeface="Times New Roman"/>
              </a:rPr>
              <a:t>, oxides and hydroxides are practically insoluble. Many of the ammonium, thallium and mercuric salts soluble. Liquid </a:t>
            </a:r>
            <a:r>
              <a:rPr lang="en-US" sz="1400" dirty="0" err="1">
                <a:latin typeface="Segoe UI"/>
                <a:ea typeface="Calibri"/>
                <a:cs typeface="Times New Roman"/>
              </a:rPr>
              <a:t>sulphur</a:t>
            </a:r>
            <a:r>
              <a:rPr lang="en-US" sz="1400" dirty="0">
                <a:latin typeface="Segoe UI"/>
                <a:ea typeface="Calibri"/>
                <a:cs typeface="Times New Roman"/>
              </a:rPr>
              <a:t> dioxide is an excellent solvent for covalent compounds. Substances like </a:t>
            </a:r>
            <a:r>
              <a:rPr lang="en-US" sz="1400" dirty="0" err="1">
                <a:latin typeface="Segoe UI"/>
                <a:ea typeface="Calibri"/>
                <a:cs typeface="Times New Roman"/>
              </a:rPr>
              <a:t>IBr</a:t>
            </a:r>
            <a:r>
              <a:rPr lang="en-US" sz="1400" dirty="0">
                <a:latin typeface="Segoe UI"/>
                <a:ea typeface="Calibri"/>
                <a:cs typeface="Times New Roman"/>
              </a:rPr>
              <a:t>, PBr</a:t>
            </a:r>
            <a:r>
              <a:rPr lang="en-US" sz="1400" baseline="-25000" dirty="0">
                <a:latin typeface="Segoe UI"/>
                <a:ea typeface="Calibri"/>
                <a:cs typeface="Times New Roman"/>
              </a:rPr>
              <a:t>3, </a:t>
            </a:r>
            <a:r>
              <a:rPr lang="en-US" sz="1400" dirty="0">
                <a:latin typeface="Segoe UI"/>
                <a:ea typeface="Calibri"/>
                <a:cs typeface="Times New Roman"/>
              </a:rPr>
              <a:t>CCl</a:t>
            </a:r>
            <a:r>
              <a:rPr lang="en-US" sz="1400" baseline="-25000" dirty="0">
                <a:latin typeface="Segoe UI"/>
                <a:ea typeface="Calibri"/>
                <a:cs typeface="Times New Roman"/>
              </a:rPr>
              <a:t>4</a:t>
            </a:r>
            <a:r>
              <a:rPr lang="en-US" sz="1400" dirty="0">
                <a:latin typeface="Segoe UI"/>
                <a:ea typeface="Calibri"/>
                <a:cs typeface="Times New Roman"/>
              </a:rPr>
              <a:t>, SiCl</a:t>
            </a:r>
            <a:r>
              <a:rPr lang="en-US" sz="1400" baseline="-25000" dirty="0">
                <a:latin typeface="Segoe UI"/>
                <a:ea typeface="Calibri"/>
                <a:cs typeface="Times New Roman"/>
              </a:rPr>
              <a:t>4</a:t>
            </a:r>
            <a:r>
              <a:rPr lang="en-US" sz="1400" dirty="0">
                <a:latin typeface="Segoe UI"/>
                <a:ea typeface="Calibri"/>
                <a:cs typeface="Times New Roman"/>
              </a:rPr>
              <a:t> ,SnCl</a:t>
            </a:r>
            <a:r>
              <a:rPr lang="en-US" sz="1400" baseline="-25000" dirty="0">
                <a:latin typeface="Segoe UI"/>
                <a:ea typeface="Calibri"/>
                <a:cs typeface="Times New Roman"/>
              </a:rPr>
              <a:t>4  </a:t>
            </a:r>
            <a:r>
              <a:rPr lang="en-US" sz="1400" dirty="0">
                <a:latin typeface="Segoe UI"/>
                <a:ea typeface="Calibri"/>
                <a:cs typeface="Times New Roman"/>
              </a:rPr>
              <a:t>are soluble in it.  Metals are insoluble in liquid </a:t>
            </a:r>
            <a:r>
              <a:rPr lang="en-US" sz="1400" dirty="0" err="1">
                <a:latin typeface="Segoe UI"/>
                <a:ea typeface="Calibri"/>
                <a:cs typeface="Times New Roman"/>
              </a:rPr>
              <a:t>sulphur</a:t>
            </a:r>
            <a:r>
              <a:rPr lang="en-US" sz="1400" dirty="0">
                <a:latin typeface="Segoe UI"/>
                <a:ea typeface="Calibri"/>
                <a:cs typeface="Times New Roman"/>
              </a:rPr>
              <a:t> dioxide.</a:t>
            </a:r>
            <a:endParaRPr lang="en-US" sz="1400" dirty="0">
              <a:ea typeface="Calibri"/>
              <a:cs typeface="Times New Roman"/>
            </a:endParaRPr>
          </a:p>
          <a:p>
            <a:pPr indent="457200">
              <a:lnSpc>
                <a:spcPct val="115000"/>
              </a:lnSpc>
              <a:spcAft>
                <a:spcPts val="1000"/>
              </a:spcAft>
            </a:pPr>
            <a:r>
              <a:rPr lang="en-US" sz="1400" dirty="0">
                <a:latin typeface="Segoe UI"/>
                <a:ea typeface="Calibri"/>
                <a:cs typeface="Times New Roman"/>
              </a:rPr>
              <a:t>Amongst the organic compounds benzene and alkenes dissolved in it freely . pyridine, </a:t>
            </a:r>
            <a:r>
              <a:rPr lang="en-US" sz="1400" dirty="0" err="1">
                <a:latin typeface="Segoe UI"/>
                <a:ea typeface="Calibri"/>
                <a:cs typeface="Times New Roman"/>
              </a:rPr>
              <a:t>quinoline</a:t>
            </a:r>
            <a:r>
              <a:rPr lang="en-US" sz="1400" dirty="0">
                <a:latin typeface="Segoe UI"/>
                <a:ea typeface="Calibri"/>
                <a:cs typeface="Times New Roman"/>
              </a:rPr>
              <a:t>, ether, halogen derivatives and acid chlorides are also dissolve in liquid </a:t>
            </a:r>
            <a:r>
              <a:rPr lang="en-US" sz="1400" dirty="0" err="1">
                <a:latin typeface="Segoe UI"/>
                <a:ea typeface="Calibri"/>
                <a:cs typeface="Times New Roman"/>
              </a:rPr>
              <a:t>sulphur</a:t>
            </a:r>
            <a:r>
              <a:rPr lang="en-US" sz="1400" dirty="0">
                <a:latin typeface="Segoe UI"/>
                <a:ea typeface="Calibri"/>
                <a:cs typeface="Times New Roman"/>
              </a:rPr>
              <a:t> dioxide. Alkanes are insoluble.</a:t>
            </a:r>
            <a:endParaRPr lang="en-US" sz="1400" dirty="0">
              <a:ea typeface="Calibri"/>
              <a:cs typeface="Times New Roman"/>
            </a:endParaRPr>
          </a:p>
        </p:txBody>
      </p:sp>
    </p:spTree>
    <p:extLst>
      <p:ext uri="{BB962C8B-B14F-4D97-AF65-F5344CB8AC3E}">
        <p14:creationId xmlns:p14="http://schemas.microsoft.com/office/powerpoint/2010/main" val="3633644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47800"/>
            <a:ext cx="8534400" cy="3388107"/>
          </a:xfrm>
          <a:prstGeom prst="rect">
            <a:avLst/>
          </a:prstGeom>
        </p:spPr>
        <p:txBody>
          <a:bodyPr wrap="square">
            <a:spAutoFit/>
          </a:bodyPr>
          <a:lstStyle/>
          <a:p>
            <a:pPr>
              <a:lnSpc>
                <a:spcPct val="115000"/>
              </a:lnSpc>
              <a:spcAft>
                <a:spcPts val="1000"/>
              </a:spcAft>
            </a:pPr>
            <a:r>
              <a:rPr lang="en-US" b="1" dirty="0">
                <a:solidFill>
                  <a:srgbClr val="FF0000"/>
                </a:solidFill>
                <a:latin typeface="Segoe UI"/>
                <a:ea typeface="Calibri"/>
                <a:cs typeface="Times New Roman"/>
              </a:rPr>
              <a:t>Reactions in liquid </a:t>
            </a:r>
            <a:r>
              <a:rPr lang="en-US" b="1" dirty="0" err="1">
                <a:solidFill>
                  <a:srgbClr val="FF0000"/>
                </a:solidFill>
                <a:latin typeface="Segoe UI"/>
                <a:ea typeface="Calibri"/>
                <a:cs typeface="Times New Roman"/>
              </a:rPr>
              <a:t>sulphur</a:t>
            </a:r>
            <a:r>
              <a:rPr lang="en-US" b="1" dirty="0">
                <a:solidFill>
                  <a:srgbClr val="FF0000"/>
                </a:solidFill>
                <a:latin typeface="Segoe UI"/>
                <a:ea typeface="Calibri"/>
                <a:cs typeface="Times New Roman"/>
              </a:rPr>
              <a:t> dioxide</a:t>
            </a:r>
            <a:endParaRPr lang="en-US" sz="1600" dirty="0">
              <a:solidFill>
                <a:srgbClr val="FF0000"/>
              </a:solidFill>
              <a:ea typeface="Calibri"/>
              <a:cs typeface="Times New Roman"/>
            </a:endParaRPr>
          </a:p>
          <a:p>
            <a:pPr>
              <a:lnSpc>
                <a:spcPct val="115000"/>
              </a:lnSpc>
              <a:spcAft>
                <a:spcPts val="1000"/>
              </a:spcAft>
            </a:pPr>
            <a:r>
              <a:rPr lang="en-US" dirty="0">
                <a:latin typeface="Segoe UI"/>
                <a:ea typeface="Calibri"/>
                <a:cs typeface="Times New Roman"/>
              </a:rPr>
              <a:t> </a:t>
            </a:r>
            <a:r>
              <a:rPr lang="en-US" sz="1400" dirty="0">
                <a:latin typeface="Segoe UI"/>
                <a:ea typeface="Calibri"/>
                <a:cs typeface="Times New Roman"/>
              </a:rPr>
              <a:t>Chemical reactions that occur in liquid </a:t>
            </a:r>
            <a:r>
              <a:rPr lang="en-US" sz="1400" dirty="0" err="1">
                <a:latin typeface="Segoe UI"/>
                <a:ea typeface="Calibri"/>
                <a:cs typeface="Times New Roman"/>
              </a:rPr>
              <a:t>sulphur</a:t>
            </a:r>
            <a:r>
              <a:rPr lang="en-US" sz="1400" dirty="0">
                <a:latin typeface="Segoe UI"/>
                <a:ea typeface="Calibri"/>
                <a:cs typeface="Times New Roman"/>
              </a:rPr>
              <a:t> dioxide are of the following types:</a:t>
            </a:r>
            <a:endParaRPr lang="en-US" sz="1400" dirty="0">
              <a:ea typeface="Calibri"/>
              <a:cs typeface="Times New Roman"/>
            </a:endParaRPr>
          </a:p>
          <a:p>
            <a:pPr>
              <a:lnSpc>
                <a:spcPct val="115000"/>
              </a:lnSpc>
              <a:spcAft>
                <a:spcPts val="1000"/>
              </a:spcAft>
            </a:pPr>
            <a:r>
              <a:rPr lang="en-US" sz="1600" b="1" dirty="0">
                <a:solidFill>
                  <a:srgbClr val="FF0066"/>
                </a:solidFill>
                <a:latin typeface="Segoe UI"/>
                <a:ea typeface="Calibri"/>
                <a:cs typeface="Times New Roman"/>
              </a:rPr>
              <a:t>1.Acid </a:t>
            </a:r>
            <a:r>
              <a:rPr lang="en-US" sz="1600" b="1" dirty="0" smtClean="0">
                <a:solidFill>
                  <a:srgbClr val="FF0066"/>
                </a:solidFill>
                <a:latin typeface="Segoe UI"/>
                <a:ea typeface="Calibri"/>
                <a:cs typeface="Times New Roman"/>
              </a:rPr>
              <a:t>base </a:t>
            </a:r>
            <a:r>
              <a:rPr lang="en-US" sz="1600" b="1" dirty="0">
                <a:solidFill>
                  <a:srgbClr val="FF0066"/>
                </a:solidFill>
                <a:latin typeface="Segoe UI"/>
                <a:ea typeface="Calibri"/>
                <a:cs typeface="Times New Roman"/>
              </a:rPr>
              <a:t>neutralization reaction</a:t>
            </a:r>
            <a:r>
              <a:rPr lang="en-US" sz="1600" dirty="0">
                <a:solidFill>
                  <a:srgbClr val="FF0066"/>
                </a:solidFill>
                <a:latin typeface="Segoe UI"/>
                <a:ea typeface="Calibri"/>
                <a:cs typeface="Times New Roman"/>
              </a:rPr>
              <a:t> </a:t>
            </a:r>
            <a:r>
              <a:rPr lang="en-US" sz="1600" dirty="0" smtClean="0">
                <a:solidFill>
                  <a:srgbClr val="FF0066"/>
                </a:solidFill>
                <a:latin typeface="Segoe UI"/>
                <a:ea typeface="Calibri"/>
                <a:cs typeface="Times New Roman"/>
              </a:rPr>
              <a:t>:</a:t>
            </a:r>
            <a:endParaRPr lang="en-US" sz="1600" dirty="0">
              <a:solidFill>
                <a:srgbClr val="FF0066"/>
              </a:solidFill>
              <a:ea typeface="Calibri"/>
              <a:cs typeface="Times New Roman"/>
            </a:endParaRPr>
          </a:p>
          <a:p>
            <a:pPr>
              <a:lnSpc>
                <a:spcPct val="115000"/>
              </a:lnSpc>
              <a:spcAft>
                <a:spcPts val="1000"/>
              </a:spcAft>
            </a:pPr>
            <a:r>
              <a:rPr lang="en-US" sz="1400" dirty="0" smtClean="0">
                <a:latin typeface="Segoe UI"/>
                <a:ea typeface="Calibri"/>
                <a:cs typeface="Times New Roman"/>
              </a:rPr>
              <a:t>	Comparing  </a:t>
            </a:r>
            <a:r>
              <a:rPr lang="en-US" sz="1400" dirty="0">
                <a:latin typeface="Segoe UI"/>
                <a:ea typeface="Calibri"/>
                <a:cs typeface="Times New Roman"/>
              </a:rPr>
              <a:t>the </a:t>
            </a:r>
            <a:r>
              <a:rPr lang="en-US" sz="1400" dirty="0" err="1">
                <a:latin typeface="Segoe UI"/>
                <a:ea typeface="Calibri"/>
                <a:cs typeface="Times New Roman"/>
              </a:rPr>
              <a:t>autoionization</a:t>
            </a:r>
            <a:r>
              <a:rPr lang="en-US" sz="1400" dirty="0">
                <a:latin typeface="Segoe UI"/>
                <a:ea typeface="Calibri"/>
                <a:cs typeface="Times New Roman"/>
              </a:rPr>
              <a:t> of liquid </a:t>
            </a:r>
            <a:r>
              <a:rPr lang="en-US" sz="1400" dirty="0" err="1">
                <a:latin typeface="Segoe UI"/>
                <a:ea typeface="Calibri"/>
                <a:cs typeface="Times New Roman"/>
              </a:rPr>
              <a:t>sulphur</a:t>
            </a:r>
            <a:r>
              <a:rPr lang="en-US" sz="1400" dirty="0">
                <a:latin typeface="Segoe UI"/>
                <a:ea typeface="Calibri"/>
                <a:cs typeface="Times New Roman"/>
              </a:rPr>
              <a:t> dioxide with that of water, it can be seen that </a:t>
            </a:r>
            <a:r>
              <a:rPr lang="en-US" sz="1400" dirty="0" err="1">
                <a:latin typeface="Segoe UI"/>
                <a:ea typeface="Calibri"/>
                <a:cs typeface="Times New Roman"/>
              </a:rPr>
              <a:t>thionyl</a:t>
            </a:r>
            <a:r>
              <a:rPr lang="en-US" sz="1400" dirty="0">
                <a:latin typeface="Segoe UI"/>
                <a:ea typeface="Calibri"/>
                <a:cs typeface="Times New Roman"/>
              </a:rPr>
              <a:t> ion(SO</a:t>
            </a:r>
            <a:r>
              <a:rPr lang="en-US" sz="1400" baseline="30000" dirty="0">
                <a:latin typeface="Segoe UI"/>
                <a:ea typeface="Calibri"/>
                <a:cs typeface="Times New Roman"/>
              </a:rPr>
              <a:t>2+</a:t>
            </a:r>
            <a:r>
              <a:rPr lang="en-US" sz="1400" dirty="0">
                <a:latin typeface="Segoe UI"/>
                <a:ea typeface="Calibri"/>
                <a:cs typeface="Times New Roman"/>
              </a:rPr>
              <a:t>) is analogous to hydronium ion(H</a:t>
            </a:r>
            <a:r>
              <a:rPr lang="en-US" sz="1400" baseline="-25000" dirty="0">
                <a:latin typeface="Segoe UI"/>
                <a:ea typeface="Calibri"/>
                <a:cs typeface="Times New Roman"/>
              </a:rPr>
              <a:t>3</a:t>
            </a:r>
            <a:r>
              <a:rPr lang="en-US" sz="1400" dirty="0">
                <a:latin typeface="Segoe UI"/>
                <a:ea typeface="Calibri"/>
                <a:cs typeface="Times New Roman"/>
              </a:rPr>
              <a:t>O</a:t>
            </a:r>
            <a:r>
              <a:rPr lang="en-US" sz="1400" baseline="30000" dirty="0">
                <a:latin typeface="Segoe UI"/>
                <a:ea typeface="Calibri"/>
                <a:cs typeface="Times New Roman"/>
              </a:rPr>
              <a:t>+</a:t>
            </a:r>
            <a:r>
              <a:rPr lang="en-US" sz="1400" dirty="0">
                <a:latin typeface="Segoe UI"/>
                <a:ea typeface="Calibri"/>
                <a:cs typeface="Times New Roman"/>
              </a:rPr>
              <a:t>) and </a:t>
            </a:r>
            <a:r>
              <a:rPr lang="en-US" sz="1400" dirty="0" err="1">
                <a:latin typeface="Segoe UI"/>
                <a:ea typeface="Calibri"/>
                <a:cs typeface="Times New Roman"/>
              </a:rPr>
              <a:t>sulphate</a:t>
            </a:r>
            <a:r>
              <a:rPr lang="en-US" sz="1400" dirty="0">
                <a:latin typeface="Segoe UI"/>
                <a:ea typeface="Calibri"/>
                <a:cs typeface="Times New Roman"/>
              </a:rPr>
              <a:t> ion(SO</a:t>
            </a:r>
            <a:r>
              <a:rPr lang="en-US" sz="1400" baseline="-25000" dirty="0">
                <a:latin typeface="Segoe UI"/>
                <a:ea typeface="Calibri"/>
                <a:cs typeface="Times New Roman"/>
              </a:rPr>
              <a:t>3</a:t>
            </a:r>
            <a:r>
              <a:rPr lang="en-US" sz="1400" baseline="30000" dirty="0">
                <a:latin typeface="Segoe UI"/>
                <a:ea typeface="Calibri"/>
                <a:cs typeface="Times New Roman"/>
              </a:rPr>
              <a:t>2-</a:t>
            </a:r>
            <a:r>
              <a:rPr lang="en-US" sz="1400" dirty="0">
                <a:latin typeface="Segoe UI"/>
                <a:ea typeface="Calibri"/>
                <a:cs typeface="Times New Roman"/>
              </a:rPr>
              <a:t>) is analogous to hydroxyl ion(OH</a:t>
            </a:r>
            <a:r>
              <a:rPr lang="en-US" sz="1400" baseline="30000" dirty="0">
                <a:latin typeface="Segoe UI"/>
                <a:ea typeface="Calibri"/>
                <a:cs typeface="Times New Roman"/>
              </a:rPr>
              <a:t>-</a:t>
            </a:r>
            <a:r>
              <a:rPr lang="en-US" sz="1400" dirty="0">
                <a:latin typeface="Segoe UI"/>
                <a:ea typeface="Calibri"/>
                <a:cs typeface="Times New Roman"/>
              </a:rPr>
              <a:t>) . Hence all compounds containing for making available SO</a:t>
            </a:r>
            <a:r>
              <a:rPr lang="en-US" sz="1400" baseline="-25000" dirty="0">
                <a:latin typeface="Segoe UI"/>
                <a:ea typeface="Calibri"/>
                <a:cs typeface="Times New Roman"/>
              </a:rPr>
              <a:t>3</a:t>
            </a:r>
            <a:r>
              <a:rPr lang="en-US" sz="1400" baseline="30000" dirty="0">
                <a:latin typeface="Segoe UI"/>
                <a:ea typeface="Calibri"/>
                <a:cs typeface="Times New Roman"/>
              </a:rPr>
              <a:t>2-</a:t>
            </a:r>
            <a:r>
              <a:rPr lang="en-US" sz="1400" dirty="0">
                <a:latin typeface="Segoe UI"/>
                <a:ea typeface="Calibri"/>
                <a:cs typeface="Times New Roman"/>
              </a:rPr>
              <a:t> ions in liquid </a:t>
            </a:r>
            <a:r>
              <a:rPr lang="en-US" sz="1400" dirty="0" err="1">
                <a:latin typeface="Segoe UI"/>
                <a:ea typeface="Calibri"/>
                <a:cs typeface="Times New Roman"/>
              </a:rPr>
              <a:t>sulphur</a:t>
            </a:r>
            <a:r>
              <a:rPr lang="en-US" sz="1400" dirty="0">
                <a:latin typeface="Segoe UI"/>
                <a:ea typeface="Calibri"/>
                <a:cs typeface="Times New Roman"/>
              </a:rPr>
              <a:t> dioxide will acts as bases in this medium. Similarly all compounds which make available SO</a:t>
            </a:r>
            <a:r>
              <a:rPr lang="en-US" sz="1400" baseline="30000" dirty="0">
                <a:latin typeface="Segoe UI"/>
                <a:ea typeface="Calibri"/>
                <a:cs typeface="Times New Roman"/>
              </a:rPr>
              <a:t>2+</a:t>
            </a:r>
            <a:r>
              <a:rPr lang="en-US" sz="1400" dirty="0">
                <a:latin typeface="Segoe UI"/>
                <a:ea typeface="Calibri"/>
                <a:cs typeface="Times New Roman"/>
              </a:rPr>
              <a:t> ions in liquid </a:t>
            </a:r>
            <a:r>
              <a:rPr lang="en-US" sz="1400" dirty="0" err="1">
                <a:latin typeface="Segoe UI"/>
                <a:ea typeface="Calibri"/>
                <a:cs typeface="Times New Roman"/>
              </a:rPr>
              <a:t>sulphur</a:t>
            </a:r>
            <a:r>
              <a:rPr lang="en-US" sz="1400" dirty="0">
                <a:latin typeface="Segoe UI"/>
                <a:ea typeface="Calibri"/>
                <a:cs typeface="Times New Roman"/>
              </a:rPr>
              <a:t> dioxide will acts as a typical acid in liquid </a:t>
            </a:r>
            <a:r>
              <a:rPr lang="en-US" sz="1400" dirty="0" err="1">
                <a:latin typeface="Segoe UI"/>
                <a:ea typeface="Calibri"/>
                <a:cs typeface="Times New Roman"/>
              </a:rPr>
              <a:t>sulphur</a:t>
            </a:r>
            <a:r>
              <a:rPr lang="en-US" sz="1400" dirty="0">
                <a:latin typeface="Segoe UI"/>
                <a:ea typeface="Calibri"/>
                <a:cs typeface="Times New Roman"/>
              </a:rPr>
              <a:t> dioxide. </a:t>
            </a:r>
            <a:endParaRPr lang="en-US" sz="1400" dirty="0">
              <a:ea typeface="Calibri"/>
              <a:cs typeface="Times New Roman"/>
            </a:endParaRPr>
          </a:p>
          <a:p>
            <a:pPr>
              <a:lnSpc>
                <a:spcPct val="115000"/>
              </a:lnSpc>
              <a:spcAft>
                <a:spcPts val="1000"/>
              </a:spcAft>
            </a:pPr>
            <a:r>
              <a:rPr lang="en-US" sz="1400" dirty="0">
                <a:latin typeface="Segoe UI"/>
                <a:ea typeface="Calibri"/>
                <a:cs typeface="Times New Roman"/>
              </a:rPr>
              <a:t>Typical acid- base or neutralization reactions in liquid </a:t>
            </a:r>
            <a:r>
              <a:rPr lang="en-US" sz="1400" dirty="0" err="1">
                <a:latin typeface="Segoe UI"/>
                <a:ea typeface="Calibri"/>
                <a:cs typeface="Times New Roman"/>
              </a:rPr>
              <a:t>sulphur</a:t>
            </a:r>
            <a:r>
              <a:rPr lang="en-US" sz="1400" dirty="0">
                <a:latin typeface="Segoe UI"/>
                <a:ea typeface="Calibri"/>
                <a:cs typeface="Times New Roman"/>
              </a:rPr>
              <a:t> dioxide are given below:</a:t>
            </a:r>
            <a:endParaRPr lang="en-US" sz="1400" dirty="0">
              <a:ea typeface="Calibri"/>
              <a:cs typeface="Times New Roman"/>
            </a:endParaRPr>
          </a:p>
          <a:p>
            <a:pPr>
              <a:lnSpc>
                <a:spcPct val="115000"/>
              </a:lnSpc>
              <a:spcAft>
                <a:spcPts val="1000"/>
              </a:spcAft>
            </a:pPr>
            <a:r>
              <a:rPr lang="en-US" sz="1400" dirty="0">
                <a:latin typeface="Segoe UI"/>
                <a:ea typeface="Calibri"/>
                <a:cs typeface="Times New Roman"/>
              </a:rPr>
              <a:t> Reactions between </a:t>
            </a:r>
            <a:r>
              <a:rPr lang="en-US" sz="1400" dirty="0" err="1">
                <a:latin typeface="Segoe UI"/>
                <a:ea typeface="Calibri"/>
                <a:cs typeface="Times New Roman"/>
              </a:rPr>
              <a:t>thionyl</a:t>
            </a:r>
            <a:r>
              <a:rPr lang="en-US" sz="1400" dirty="0">
                <a:latin typeface="Segoe UI"/>
                <a:ea typeface="Calibri"/>
                <a:cs typeface="Times New Roman"/>
              </a:rPr>
              <a:t> Chloride and cesium </a:t>
            </a:r>
            <a:r>
              <a:rPr lang="en-US" sz="1400" dirty="0" err="1">
                <a:latin typeface="Segoe UI"/>
                <a:ea typeface="Calibri"/>
                <a:cs typeface="Times New Roman"/>
              </a:rPr>
              <a:t>sulphite</a:t>
            </a:r>
            <a:r>
              <a:rPr lang="en-US" sz="1400" dirty="0">
                <a:latin typeface="Segoe UI"/>
                <a:ea typeface="Calibri"/>
                <a:cs typeface="Times New Roman"/>
              </a:rPr>
              <a:t>:</a:t>
            </a:r>
            <a:endParaRPr lang="en-US" sz="1400" dirty="0">
              <a:ea typeface="Calibri"/>
              <a:cs typeface="Times New Roman"/>
            </a:endParaRPr>
          </a:p>
        </p:txBody>
      </p:sp>
      <p:pic>
        <p:nvPicPr>
          <p:cNvPr id="3" name="Picture 2"/>
          <p:cNvPicPr/>
          <p:nvPr/>
        </p:nvPicPr>
        <p:blipFill>
          <a:blip r:embed="rId2"/>
          <a:stretch>
            <a:fillRect/>
          </a:stretch>
        </p:blipFill>
        <p:spPr>
          <a:xfrm>
            <a:off x="1905000" y="4778741"/>
            <a:ext cx="5638800" cy="1828887"/>
          </a:xfrm>
          <a:prstGeom prst="rect">
            <a:avLst/>
          </a:prstGeom>
        </p:spPr>
      </p:pic>
    </p:spTree>
    <p:extLst>
      <p:ext uri="{BB962C8B-B14F-4D97-AF65-F5344CB8AC3E}">
        <p14:creationId xmlns:p14="http://schemas.microsoft.com/office/powerpoint/2010/main" val="3904498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371600"/>
            <a:ext cx="8534400" cy="1034642"/>
          </a:xfrm>
          <a:prstGeom prst="rect">
            <a:avLst/>
          </a:prstGeom>
        </p:spPr>
        <p:txBody>
          <a:bodyPr wrap="square">
            <a:spAutoFit/>
          </a:bodyPr>
          <a:lstStyle/>
          <a:p>
            <a:pPr>
              <a:lnSpc>
                <a:spcPct val="115000"/>
              </a:lnSpc>
              <a:spcAft>
                <a:spcPts val="1000"/>
              </a:spcAft>
            </a:pPr>
            <a:r>
              <a:rPr lang="en-US" b="1" dirty="0">
                <a:solidFill>
                  <a:srgbClr val="FF0066"/>
                </a:solidFill>
                <a:latin typeface="Segoe UI"/>
                <a:ea typeface="Calibri"/>
                <a:cs typeface="Times New Roman"/>
              </a:rPr>
              <a:t>2. </a:t>
            </a:r>
            <a:r>
              <a:rPr lang="en-US" b="1" dirty="0" err="1">
                <a:solidFill>
                  <a:srgbClr val="FF0066"/>
                </a:solidFill>
                <a:latin typeface="Segoe UI"/>
                <a:ea typeface="Calibri"/>
                <a:cs typeface="Times New Roman"/>
              </a:rPr>
              <a:t>Solvolytic</a:t>
            </a:r>
            <a:r>
              <a:rPr lang="en-US" b="1" dirty="0">
                <a:solidFill>
                  <a:srgbClr val="FF0066"/>
                </a:solidFill>
                <a:latin typeface="Segoe UI"/>
                <a:ea typeface="Calibri"/>
                <a:cs typeface="Times New Roman"/>
              </a:rPr>
              <a:t> Reaction</a:t>
            </a:r>
            <a:endParaRPr lang="en-US" sz="1600" dirty="0">
              <a:solidFill>
                <a:srgbClr val="FF0066"/>
              </a:solidFill>
              <a:ea typeface="Calibri"/>
              <a:cs typeface="Times New Roman"/>
            </a:endParaRPr>
          </a:p>
          <a:p>
            <a:pPr>
              <a:lnSpc>
                <a:spcPct val="115000"/>
              </a:lnSpc>
              <a:spcAft>
                <a:spcPts val="1000"/>
              </a:spcAft>
            </a:pPr>
            <a:r>
              <a:rPr lang="en-US" sz="1400" dirty="0">
                <a:latin typeface="Segoe UI"/>
                <a:ea typeface="Calibri"/>
                <a:cs typeface="Times New Roman"/>
              </a:rPr>
              <a:t>  Only a limited number of salts undergo </a:t>
            </a:r>
            <a:r>
              <a:rPr lang="en-US" sz="1400" dirty="0" err="1">
                <a:latin typeface="Segoe UI"/>
                <a:ea typeface="Calibri"/>
                <a:cs typeface="Times New Roman"/>
              </a:rPr>
              <a:t>solvolysis</a:t>
            </a:r>
            <a:r>
              <a:rPr lang="en-US" sz="1400" dirty="0">
                <a:latin typeface="Segoe UI"/>
                <a:ea typeface="Calibri"/>
                <a:cs typeface="Times New Roman"/>
              </a:rPr>
              <a:t> in liquid </a:t>
            </a:r>
            <a:r>
              <a:rPr lang="en-US" sz="1400" dirty="0" err="1">
                <a:latin typeface="Segoe UI"/>
                <a:ea typeface="Calibri"/>
                <a:cs typeface="Times New Roman"/>
              </a:rPr>
              <a:t>sulphur</a:t>
            </a:r>
            <a:r>
              <a:rPr lang="en-US" sz="1400" dirty="0">
                <a:latin typeface="Segoe UI"/>
                <a:ea typeface="Calibri"/>
                <a:cs typeface="Times New Roman"/>
              </a:rPr>
              <a:t> dioxide. Some common reactions are given </a:t>
            </a:r>
            <a:r>
              <a:rPr lang="en-US" sz="1400" dirty="0" smtClean="0">
                <a:latin typeface="Segoe UI"/>
                <a:ea typeface="Calibri"/>
                <a:cs typeface="Times New Roman"/>
              </a:rPr>
              <a:t>below. Ammonium </a:t>
            </a:r>
            <a:r>
              <a:rPr lang="en-US" sz="1400" dirty="0">
                <a:latin typeface="Segoe UI"/>
                <a:ea typeface="Calibri"/>
                <a:cs typeface="Times New Roman"/>
              </a:rPr>
              <a:t>acetate is </a:t>
            </a:r>
            <a:r>
              <a:rPr lang="en-US" sz="1400" dirty="0" err="1">
                <a:latin typeface="Segoe UI"/>
                <a:ea typeface="Calibri"/>
                <a:cs typeface="Times New Roman"/>
              </a:rPr>
              <a:t>solvolysed</a:t>
            </a:r>
            <a:r>
              <a:rPr lang="en-US" sz="1400" dirty="0">
                <a:latin typeface="Segoe UI"/>
                <a:ea typeface="Calibri"/>
                <a:cs typeface="Times New Roman"/>
              </a:rPr>
              <a:t> in liquid </a:t>
            </a:r>
            <a:r>
              <a:rPr lang="en-US" sz="1400" dirty="0" err="1">
                <a:latin typeface="Segoe UI"/>
                <a:ea typeface="Calibri"/>
                <a:cs typeface="Times New Roman"/>
              </a:rPr>
              <a:t>sulphur</a:t>
            </a:r>
            <a:r>
              <a:rPr lang="en-US" sz="1400" dirty="0">
                <a:latin typeface="Segoe UI"/>
                <a:ea typeface="Calibri"/>
                <a:cs typeface="Times New Roman"/>
              </a:rPr>
              <a:t> dioxide.</a:t>
            </a:r>
            <a:endParaRPr lang="en-US" sz="1400" dirty="0">
              <a:ea typeface="Calibri"/>
              <a:cs typeface="Times New Roman"/>
            </a:endParaRPr>
          </a:p>
        </p:txBody>
      </p:sp>
      <p:pic>
        <p:nvPicPr>
          <p:cNvPr id="3" name="Picture 2"/>
          <p:cNvPicPr/>
          <p:nvPr/>
        </p:nvPicPr>
        <p:blipFill>
          <a:blip r:embed="rId2"/>
          <a:stretch>
            <a:fillRect/>
          </a:stretch>
        </p:blipFill>
        <p:spPr>
          <a:xfrm>
            <a:off x="1600200" y="2667000"/>
            <a:ext cx="6553200" cy="2209800"/>
          </a:xfrm>
          <a:prstGeom prst="rect">
            <a:avLst/>
          </a:prstGeom>
        </p:spPr>
      </p:pic>
      <p:sp>
        <p:nvSpPr>
          <p:cNvPr id="4" name="Rectangle 3"/>
          <p:cNvSpPr/>
          <p:nvPr/>
        </p:nvSpPr>
        <p:spPr>
          <a:xfrm>
            <a:off x="381000" y="5181600"/>
            <a:ext cx="8153400" cy="587853"/>
          </a:xfrm>
          <a:prstGeom prst="rect">
            <a:avLst/>
          </a:prstGeom>
        </p:spPr>
        <p:txBody>
          <a:bodyPr wrap="square">
            <a:spAutoFit/>
          </a:bodyPr>
          <a:lstStyle/>
          <a:p>
            <a:pPr>
              <a:lnSpc>
                <a:spcPct val="115000"/>
              </a:lnSpc>
              <a:spcAft>
                <a:spcPts val="1000"/>
              </a:spcAft>
            </a:pPr>
            <a:r>
              <a:rPr lang="en-US" sz="1400" dirty="0">
                <a:latin typeface="Segoe UI"/>
                <a:ea typeface="Calibri"/>
                <a:cs typeface="Times New Roman"/>
              </a:rPr>
              <a:t>The formation of solvates, i.e. the addition compounds with a solvent, is also known.  Typical solvates  formed are NaI.4SO</a:t>
            </a:r>
            <a:r>
              <a:rPr lang="en-US" sz="1400" baseline="-25000" dirty="0">
                <a:latin typeface="Segoe UI"/>
                <a:ea typeface="Calibri"/>
                <a:cs typeface="Times New Roman"/>
              </a:rPr>
              <a:t>2</a:t>
            </a:r>
            <a:r>
              <a:rPr lang="en-US" sz="1400" dirty="0">
                <a:latin typeface="Segoe UI"/>
                <a:ea typeface="Calibri"/>
                <a:cs typeface="Times New Roman"/>
              </a:rPr>
              <a:t>, RbI.4SO</a:t>
            </a:r>
            <a:r>
              <a:rPr lang="en-US" sz="1400" baseline="-25000" dirty="0">
                <a:latin typeface="Segoe UI"/>
                <a:ea typeface="Calibri"/>
                <a:cs typeface="Times New Roman"/>
              </a:rPr>
              <a:t>2</a:t>
            </a:r>
            <a:r>
              <a:rPr lang="en-US" sz="1400" dirty="0">
                <a:latin typeface="Segoe UI"/>
                <a:ea typeface="Calibri"/>
                <a:cs typeface="Times New Roman"/>
              </a:rPr>
              <a:t> KBr.4SO</a:t>
            </a:r>
            <a:r>
              <a:rPr lang="en-US" sz="1400" baseline="-25000" dirty="0">
                <a:latin typeface="Segoe UI"/>
                <a:ea typeface="Calibri"/>
                <a:cs typeface="Times New Roman"/>
              </a:rPr>
              <a:t>2, </a:t>
            </a:r>
            <a:r>
              <a:rPr lang="en-US" sz="1400" dirty="0">
                <a:latin typeface="Segoe UI"/>
                <a:ea typeface="Calibri"/>
                <a:cs typeface="Times New Roman"/>
              </a:rPr>
              <a:t>CaI</a:t>
            </a:r>
            <a:r>
              <a:rPr lang="en-US" sz="1400" baseline="-25000" dirty="0">
                <a:latin typeface="Segoe UI"/>
                <a:ea typeface="Calibri"/>
                <a:cs typeface="Times New Roman"/>
              </a:rPr>
              <a:t>2</a:t>
            </a:r>
            <a:r>
              <a:rPr lang="en-US" sz="1400" dirty="0">
                <a:latin typeface="Segoe UI"/>
                <a:ea typeface="Calibri"/>
                <a:cs typeface="Times New Roman"/>
              </a:rPr>
              <a:t>.4SO</a:t>
            </a:r>
            <a:r>
              <a:rPr lang="en-US" sz="1400" baseline="-25000" dirty="0">
                <a:latin typeface="Segoe UI"/>
                <a:ea typeface="Calibri"/>
                <a:cs typeface="Times New Roman"/>
              </a:rPr>
              <a:t>2</a:t>
            </a:r>
            <a:r>
              <a:rPr lang="en-US" sz="1400" dirty="0">
                <a:latin typeface="Segoe UI"/>
                <a:ea typeface="Calibri"/>
                <a:cs typeface="Times New Roman"/>
              </a:rPr>
              <a:t> SrI</a:t>
            </a:r>
            <a:r>
              <a:rPr lang="en-US" sz="1400" baseline="-25000" dirty="0">
                <a:latin typeface="Segoe UI"/>
                <a:ea typeface="Calibri"/>
                <a:cs typeface="Times New Roman"/>
              </a:rPr>
              <a:t>2</a:t>
            </a:r>
            <a:r>
              <a:rPr lang="en-US" sz="1400" dirty="0">
                <a:latin typeface="Segoe UI"/>
                <a:ea typeface="Calibri"/>
                <a:cs typeface="Times New Roman"/>
              </a:rPr>
              <a:t>.4SO</a:t>
            </a:r>
            <a:r>
              <a:rPr lang="en-US" sz="1400" baseline="-25000" dirty="0">
                <a:latin typeface="Segoe UI"/>
                <a:ea typeface="Calibri"/>
                <a:cs typeface="Times New Roman"/>
              </a:rPr>
              <a:t>2</a:t>
            </a:r>
            <a:r>
              <a:rPr lang="en-US" sz="1400" dirty="0">
                <a:latin typeface="Segoe UI"/>
                <a:ea typeface="Calibri"/>
                <a:cs typeface="Times New Roman"/>
              </a:rPr>
              <a:t>, NaI.4SO</a:t>
            </a:r>
            <a:r>
              <a:rPr lang="en-US" sz="1400" baseline="-25000" dirty="0">
                <a:latin typeface="Segoe UI"/>
                <a:ea typeface="Calibri"/>
                <a:cs typeface="Times New Roman"/>
              </a:rPr>
              <a:t>2 ,</a:t>
            </a:r>
            <a:r>
              <a:rPr lang="en-US" sz="1400" dirty="0">
                <a:latin typeface="Segoe UI"/>
                <a:ea typeface="Calibri"/>
                <a:cs typeface="Times New Roman"/>
              </a:rPr>
              <a:t> AlCl</a:t>
            </a:r>
            <a:r>
              <a:rPr lang="en-US" sz="1400" baseline="-25000" dirty="0">
                <a:latin typeface="Segoe UI"/>
                <a:ea typeface="Calibri"/>
                <a:cs typeface="Times New Roman"/>
              </a:rPr>
              <a:t>3</a:t>
            </a:r>
            <a:r>
              <a:rPr lang="en-US" sz="1400" dirty="0">
                <a:latin typeface="Segoe UI"/>
                <a:ea typeface="Calibri"/>
                <a:cs typeface="Times New Roman"/>
              </a:rPr>
              <a:t>.2SO</a:t>
            </a:r>
            <a:r>
              <a:rPr lang="en-US" sz="1400" baseline="-25000" dirty="0">
                <a:latin typeface="Segoe UI"/>
                <a:ea typeface="Calibri"/>
                <a:cs typeface="Times New Roman"/>
              </a:rPr>
              <a:t>2 </a:t>
            </a:r>
            <a:r>
              <a:rPr lang="en-US" sz="1400" dirty="0">
                <a:latin typeface="Segoe UI"/>
                <a:ea typeface="Calibri"/>
                <a:cs typeface="Times New Roman"/>
              </a:rPr>
              <a:t>etc. </a:t>
            </a:r>
            <a:endParaRPr lang="en-US" sz="1400" dirty="0">
              <a:ea typeface="Calibri"/>
              <a:cs typeface="Times New Roman"/>
            </a:endParaRPr>
          </a:p>
        </p:txBody>
      </p:sp>
    </p:spTree>
    <p:extLst>
      <p:ext uri="{BB962C8B-B14F-4D97-AF65-F5344CB8AC3E}">
        <p14:creationId xmlns:p14="http://schemas.microsoft.com/office/powerpoint/2010/main" val="2464099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371600"/>
            <a:ext cx="8763000" cy="1105431"/>
          </a:xfrm>
          <a:prstGeom prst="rect">
            <a:avLst/>
          </a:prstGeom>
        </p:spPr>
        <p:txBody>
          <a:bodyPr wrap="square">
            <a:spAutoFit/>
          </a:bodyPr>
          <a:lstStyle/>
          <a:p>
            <a:pPr>
              <a:lnSpc>
                <a:spcPct val="115000"/>
              </a:lnSpc>
              <a:spcAft>
                <a:spcPts val="1000"/>
              </a:spcAft>
            </a:pPr>
            <a:r>
              <a:rPr lang="en-US" b="1" dirty="0">
                <a:solidFill>
                  <a:srgbClr val="FF0066"/>
                </a:solidFill>
                <a:latin typeface="Segoe UI"/>
                <a:ea typeface="Calibri"/>
                <a:cs typeface="Times New Roman"/>
              </a:rPr>
              <a:t>3</a:t>
            </a:r>
            <a:r>
              <a:rPr lang="en-US" b="1" dirty="0" smtClean="0">
                <a:solidFill>
                  <a:srgbClr val="FF0066"/>
                </a:solidFill>
                <a:latin typeface="Segoe UI"/>
                <a:ea typeface="Calibri"/>
                <a:cs typeface="Times New Roman"/>
              </a:rPr>
              <a:t>. precipitation </a:t>
            </a:r>
            <a:r>
              <a:rPr lang="en-US" b="1" dirty="0">
                <a:solidFill>
                  <a:srgbClr val="FF0066"/>
                </a:solidFill>
                <a:latin typeface="Segoe UI"/>
                <a:ea typeface="Calibri"/>
                <a:cs typeface="Times New Roman"/>
              </a:rPr>
              <a:t>reactions </a:t>
            </a:r>
            <a:endParaRPr lang="en-US" b="1" dirty="0" smtClean="0">
              <a:solidFill>
                <a:srgbClr val="FF0066"/>
              </a:solidFill>
              <a:latin typeface="Segoe UI"/>
              <a:ea typeface="Calibri"/>
              <a:cs typeface="Times New Roman"/>
            </a:endParaRPr>
          </a:p>
          <a:p>
            <a:pPr>
              <a:lnSpc>
                <a:spcPct val="115000"/>
              </a:lnSpc>
              <a:spcAft>
                <a:spcPts val="1000"/>
              </a:spcAft>
            </a:pPr>
            <a:r>
              <a:rPr lang="en-US" b="1" dirty="0">
                <a:latin typeface="Segoe UI"/>
                <a:ea typeface="Calibri"/>
                <a:cs typeface="Times New Roman"/>
              </a:rPr>
              <a:t>	</a:t>
            </a:r>
            <a:r>
              <a:rPr lang="en-US" dirty="0" smtClean="0">
                <a:latin typeface="Segoe UI"/>
                <a:ea typeface="Calibri"/>
                <a:cs typeface="Times New Roman"/>
              </a:rPr>
              <a:t> </a:t>
            </a:r>
            <a:r>
              <a:rPr lang="en-US" sz="1400" dirty="0">
                <a:latin typeface="Segoe UI"/>
                <a:ea typeface="Calibri"/>
                <a:cs typeface="Times New Roman"/>
              </a:rPr>
              <a:t>large amount of precipitation reactions can be carried out in liquid </a:t>
            </a:r>
            <a:r>
              <a:rPr lang="en-US" sz="1400" dirty="0" err="1">
                <a:latin typeface="Segoe UI"/>
                <a:ea typeface="Calibri"/>
                <a:cs typeface="Times New Roman"/>
              </a:rPr>
              <a:t>sulphur</a:t>
            </a:r>
            <a:r>
              <a:rPr lang="en-US" sz="1400" dirty="0">
                <a:latin typeface="Segoe UI"/>
                <a:ea typeface="Calibri"/>
                <a:cs typeface="Times New Roman"/>
              </a:rPr>
              <a:t> dioxide due to specificity solubility relationship. Some of these reactions are given below:</a:t>
            </a:r>
            <a:endParaRPr lang="en-US" sz="1400" dirty="0">
              <a:ea typeface="Calibri"/>
              <a:cs typeface="Times New Roman"/>
            </a:endParaRPr>
          </a:p>
        </p:txBody>
      </p:sp>
      <p:pic>
        <p:nvPicPr>
          <p:cNvPr id="3" name="Picture 2"/>
          <p:cNvPicPr/>
          <p:nvPr/>
        </p:nvPicPr>
        <p:blipFill>
          <a:blip r:embed="rId2"/>
          <a:stretch>
            <a:fillRect/>
          </a:stretch>
        </p:blipFill>
        <p:spPr>
          <a:xfrm>
            <a:off x="1905000" y="2477031"/>
            <a:ext cx="5181600" cy="875769"/>
          </a:xfrm>
          <a:prstGeom prst="rect">
            <a:avLst/>
          </a:prstGeom>
        </p:spPr>
      </p:pic>
      <p:pic>
        <p:nvPicPr>
          <p:cNvPr id="4" name="Picture 3"/>
          <p:cNvPicPr/>
          <p:nvPr/>
        </p:nvPicPr>
        <p:blipFill>
          <a:blip r:embed="rId3"/>
          <a:stretch>
            <a:fillRect/>
          </a:stretch>
        </p:blipFill>
        <p:spPr>
          <a:xfrm>
            <a:off x="1676400" y="3810000"/>
            <a:ext cx="4935537" cy="2590800"/>
          </a:xfrm>
          <a:prstGeom prst="rect">
            <a:avLst/>
          </a:prstGeom>
        </p:spPr>
      </p:pic>
    </p:spTree>
    <p:extLst>
      <p:ext uri="{BB962C8B-B14F-4D97-AF65-F5344CB8AC3E}">
        <p14:creationId xmlns:p14="http://schemas.microsoft.com/office/powerpoint/2010/main" val="522848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367923"/>
            <a:ext cx="4191000" cy="2096471"/>
          </a:xfrm>
          <a:prstGeom prst="rect">
            <a:avLst/>
          </a:prstGeom>
        </p:spPr>
        <p:txBody>
          <a:bodyPr wrap="square">
            <a:spAutoFit/>
          </a:bodyPr>
          <a:lstStyle/>
          <a:p>
            <a:pPr>
              <a:lnSpc>
                <a:spcPct val="115000"/>
              </a:lnSpc>
              <a:spcAft>
                <a:spcPts val="1000"/>
              </a:spcAft>
            </a:pPr>
            <a:r>
              <a:rPr lang="en-US" b="1" dirty="0">
                <a:solidFill>
                  <a:srgbClr val="FF0066"/>
                </a:solidFill>
                <a:latin typeface="Segoe UI"/>
                <a:ea typeface="Calibri"/>
                <a:cs typeface="Times New Roman"/>
              </a:rPr>
              <a:t>4. Complex formation </a:t>
            </a:r>
            <a:r>
              <a:rPr lang="en-US" b="1" dirty="0" smtClean="0">
                <a:solidFill>
                  <a:srgbClr val="FF0066"/>
                </a:solidFill>
                <a:latin typeface="Segoe UI"/>
                <a:ea typeface="Calibri"/>
                <a:cs typeface="Times New Roman"/>
              </a:rPr>
              <a:t>reaction :</a:t>
            </a:r>
            <a:endParaRPr lang="en-US" sz="1600" dirty="0">
              <a:solidFill>
                <a:srgbClr val="FF0066"/>
              </a:solidFill>
              <a:ea typeface="Calibri"/>
              <a:cs typeface="Times New Roman"/>
            </a:endParaRPr>
          </a:p>
          <a:p>
            <a:pPr>
              <a:lnSpc>
                <a:spcPct val="115000"/>
              </a:lnSpc>
              <a:spcAft>
                <a:spcPts val="1000"/>
              </a:spcAft>
            </a:pPr>
            <a:r>
              <a:rPr lang="en-US" dirty="0">
                <a:latin typeface="Segoe UI"/>
                <a:ea typeface="Calibri"/>
                <a:cs typeface="Times New Roman"/>
              </a:rPr>
              <a:t> </a:t>
            </a:r>
            <a:r>
              <a:rPr lang="en-US" dirty="0" smtClean="0">
                <a:latin typeface="Segoe UI"/>
                <a:ea typeface="Calibri"/>
                <a:cs typeface="Times New Roman"/>
              </a:rPr>
              <a:t>	</a:t>
            </a:r>
            <a:r>
              <a:rPr lang="en-US" sz="1400" dirty="0" smtClean="0">
                <a:solidFill>
                  <a:srgbClr val="FF0000"/>
                </a:solidFill>
                <a:latin typeface="Segoe UI"/>
                <a:ea typeface="Calibri"/>
                <a:cs typeface="Times New Roman"/>
              </a:rPr>
              <a:t>A </a:t>
            </a:r>
            <a:r>
              <a:rPr lang="en-US" sz="1400" dirty="0">
                <a:solidFill>
                  <a:srgbClr val="FF0000"/>
                </a:solidFill>
                <a:latin typeface="Segoe UI"/>
                <a:ea typeface="Calibri"/>
                <a:cs typeface="Times New Roman"/>
              </a:rPr>
              <a:t>large number of complex formation reaction of liquid </a:t>
            </a:r>
            <a:r>
              <a:rPr lang="en-US" sz="1400" dirty="0" err="1">
                <a:solidFill>
                  <a:srgbClr val="FF0000"/>
                </a:solidFill>
                <a:latin typeface="Segoe UI"/>
                <a:ea typeface="Calibri"/>
                <a:cs typeface="Times New Roman"/>
              </a:rPr>
              <a:t>sulphur</a:t>
            </a:r>
            <a:r>
              <a:rPr lang="en-US" sz="1400" dirty="0">
                <a:solidFill>
                  <a:srgbClr val="FF0000"/>
                </a:solidFill>
                <a:latin typeface="Segoe UI"/>
                <a:ea typeface="Calibri"/>
                <a:cs typeface="Times New Roman"/>
              </a:rPr>
              <a:t> dioxide have been reported. For instance the solubility of iodine in liquid </a:t>
            </a:r>
            <a:r>
              <a:rPr lang="en-US" sz="1400" dirty="0" err="1">
                <a:solidFill>
                  <a:srgbClr val="FF0000"/>
                </a:solidFill>
                <a:latin typeface="Segoe UI"/>
                <a:ea typeface="Calibri"/>
                <a:cs typeface="Times New Roman"/>
              </a:rPr>
              <a:t>sulphur</a:t>
            </a:r>
            <a:r>
              <a:rPr lang="en-US" sz="1400" dirty="0">
                <a:solidFill>
                  <a:srgbClr val="FF0000"/>
                </a:solidFill>
                <a:latin typeface="Segoe UI"/>
                <a:ea typeface="Calibri"/>
                <a:cs typeface="Times New Roman"/>
              </a:rPr>
              <a:t> dioxide is greatly increased by the addition of potassium rubidium iodide. This is due to the formation of the complex KI</a:t>
            </a:r>
            <a:r>
              <a:rPr lang="en-US" sz="1400" baseline="-25000" dirty="0">
                <a:solidFill>
                  <a:srgbClr val="FF0000"/>
                </a:solidFill>
                <a:latin typeface="Segoe UI"/>
                <a:ea typeface="Calibri"/>
                <a:cs typeface="Times New Roman"/>
              </a:rPr>
              <a:t>3 </a:t>
            </a:r>
            <a:r>
              <a:rPr lang="en-US" sz="1400" dirty="0">
                <a:solidFill>
                  <a:srgbClr val="FF0000"/>
                </a:solidFill>
                <a:latin typeface="Segoe UI"/>
                <a:ea typeface="Calibri"/>
                <a:cs typeface="Times New Roman"/>
              </a:rPr>
              <a:t>or RbI</a:t>
            </a:r>
            <a:r>
              <a:rPr lang="en-US" sz="1400" baseline="-25000" dirty="0">
                <a:solidFill>
                  <a:srgbClr val="FF0000"/>
                </a:solidFill>
                <a:latin typeface="Segoe UI"/>
                <a:ea typeface="Calibri"/>
                <a:cs typeface="Times New Roman"/>
              </a:rPr>
              <a:t>3.</a:t>
            </a:r>
            <a:endParaRPr lang="en-US" sz="1400" dirty="0">
              <a:solidFill>
                <a:srgbClr val="FF0000"/>
              </a:solidFill>
              <a:ea typeface="Calibri"/>
              <a:cs typeface="Times New Roman"/>
            </a:endParaRPr>
          </a:p>
        </p:txBody>
      </p:sp>
      <p:pic>
        <p:nvPicPr>
          <p:cNvPr id="3" name="Picture 2"/>
          <p:cNvPicPr/>
          <p:nvPr/>
        </p:nvPicPr>
        <p:blipFill>
          <a:blip r:embed="rId2"/>
          <a:stretch>
            <a:fillRect/>
          </a:stretch>
        </p:blipFill>
        <p:spPr>
          <a:xfrm>
            <a:off x="4724400" y="1752600"/>
            <a:ext cx="3200400" cy="1200785"/>
          </a:xfrm>
          <a:prstGeom prst="rect">
            <a:avLst/>
          </a:prstGeom>
        </p:spPr>
      </p:pic>
      <p:sp>
        <p:nvSpPr>
          <p:cNvPr id="4" name="Rectangle 3"/>
          <p:cNvSpPr/>
          <p:nvPr/>
        </p:nvSpPr>
        <p:spPr>
          <a:xfrm>
            <a:off x="342900" y="3564826"/>
            <a:ext cx="3543300" cy="1083374"/>
          </a:xfrm>
          <a:prstGeom prst="rect">
            <a:avLst/>
          </a:prstGeom>
        </p:spPr>
        <p:txBody>
          <a:bodyPr wrap="square">
            <a:spAutoFit/>
          </a:bodyPr>
          <a:lstStyle/>
          <a:p>
            <a:pPr>
              <a:lnSpc>
                <a:spcPct val="115000"/>
              </a:lnSpc>
              <a:spcAft>
                <a:spcPts val="1000"/>
              </a:spcAft>
            </a:pPr>
            <a:r>
              <a:rPr lang="en-US" sz="1400" dirty="0">
                <a:solidFill>
                  <a:srgbClr val="0000FF"/>
                </a:solidFill>
                <a:latin typeface="Segoe UI"/>
                <a:ea typeface="Calibri"/>
                <a:cs typeface="Times New Roman"/>
              </a:rPr>
              <a:t>Similarly, the increase in the solubility of cadmium iodide and mercury iodide in liquid </a:t>
            </a:r>
            <a:r>
              <a:rPr lang="en-US" sz="1400" dirty="0" err="1">
                <a:solidFill>
                  <a:srgbClr val="0000FF"/>
                </a:solidFill>
                <a:latin typeface="Segoe UI"/>
                <a:ea typeface="Calibri"/>
                <a:cs typeface="Times New Roman"/>
              </a:rPr>
              <a:t>sulphur</a:t>
            </a:r>
            <a:r>
              <a:rPr lang="en-US" sz="1400" dirty="0">
                <a:solidFill>
                  <a:srgbClr val="0000FF"/>
                </a:solidFill>
                <a:latin typeface="Segoe UI"/>
                <a:ea typeface="Calibri"/>
                <a:cs typeface="Times New Roman"/>
              </a:rPr>
              <a:t> dioxide is attributed to the formation of complexes</a:t>
            </a:r>
            <a:r>
              <a:rPr lang="en-US" sz="1400" dirty="0">
                <a:latin typeface="Segoe UI"/>
                <a:ea typeface="Calibri"/>
                <a:cs typeface="Times New Roman"/>
              </a:rPr>
              <a:t>.</a:t>
            </a:r>
            <a:endParaRPr lang="en-US" sz="1400" dirty="0">
              <a:ea typeface="Calibri"/>
              <a:cs typeface="Times New Roman"/>
            </a:endParaRPr>
          </a:p>
        </p:txBody>
      </p:sp>
      <p:pic>
        <p:nvPicPr>
          <p:cNvPr id="5" name="Picture 4"/>
          <p:cNvPicPr/>
          <p:nvPr/>
        </p:nvPicPr>
        <p:blipFill>
          <a:blip r:embed="rId3"/>
          <a:stretch>
            <a:fillRect/>
          </a:stretch>
        </p:blipFill>
        <p:spPr>
          <a:xfrm>
            <a:off x="4841830" y="3564826"/>
            <a:ext cx="3006770" cy="590550"/>
          </a:xfrm>
          <a:prstGeom prst="rect">
            <a:avLst/>
          </a:prstGeom>
        </p:spPr>
      </p:pic>
      <p:sp>
        <p:nvSpPr>
          <p:cNvPr id="6" name="Rectangle 5"/>
          <p:cNvSpPr/>
          <p:nvPr/>
        </p:nvSpPr>
        <p:spPr>
          <a:xfrm>
            <a:off x="457200" y="4648200"/>
            <a:ext cx="3124200" cy="1777923"/>
          </a:xfrm>
          <a:prstGeom prst="rect">
            <a:avLst/>
          </a:prstGeom>
        </p:spPr>
        <p:txBody>
          <a:bodyPr wrap="square">
            <a:spAutoFit/>
          </a:bodyPr>
          <a:lstStyle/>
          <a:p>
            <a:pPr>
              <a:lnSpc>
                <a:spcPct val="115000"/>
              </a:lnSpc>
              <a:spcAft>
                <a:spcPts val="1000"/>
              </a:spcAft>
            </a:pPr>
            <a:r>
              <a:rPr lang="en-US" dirty="0">
                <a:latin typeface="Segoe UI"/>
                <a:ea typeface="Calibri"/>
                <a:cs typeface="Times New Roman"/>
              </a:rPr>
              <a:t> </a:t>
            </a:r>
            <a:r>
              <a:rPr lang="en-US" sz="1400" dirty="0">
                <a:solidFill>
                  <a:srgbClr val="FF0066"/>
                </a:solidFill>
                <a:latin typeface="Segoe UI"/>
                <a:ea typeface="Calibri"/>
                <a:cs typeface="Times New Roman"/>
              </a:rPr>
              <a:t>Some other examples of complex formation are as follows:</a:t>
            </a:r>
            <a:endParaRPr lang="en-US" sz="1400" dirty="0">
              <a:solidFill>
                <a:srgbClr val="FF0066"/>
              </a:solidFill>
              <a:ea typeface="Calibri"/>
              <a:cs typeface="Times New Roman"/>
            </a:endParaRPr>
          </a:p>
          <a:p>
            <a:pPr>
              <a:lnSpc>
                <a:spcPct val="115000"/>
              </a:lnSpc>
              <a:spcAft>
                <a:spcPts val="1000"/>
              </a:spcAft>
            </a:pPr>
            <a:r>
              <a:rPr lang="en-US" sz="1400" dirty="0">
                <a:solidFill>
                  <a:srgbClr val="FF0066"/>
                </a:solidFill>
                <a:latin typeface="Segoe UI"/>
                <a:ea typeface="Calibri"/>
                <a:cs typeface="Times New Roman"/>
              </a:rPr>
              <a:t> AlCl</a:t>
            </a:r>
            <a:r>
              <a:rPr lang="en-US" sz="1400" baseline="-25000" dirty="0">
                <a:solidFill>
                  <a:srgbClr val="FF0066"/>
                </a:solidFill>
                <a:latin typeface="Segoe UI"/>
                <a:ea typeface="Calibri"/>
                <a:cs typeface="Times New Roman"/>
              </a:rPr>
              <a:t>3</a:t>
            </a:r>
            <a:r>
              <a:rPr lang="en-US" sz="1400" dirty="0">
                <a:solidFill>
                  <a:srgbClr val="FF0066"/>
                </a:solidFill>
                <a:latin typeface="Segoe UI"/>
                <a:ea typeface="Calibri"/>
                <a:cs typeface="Times New Roman"/>
              </a:rPr>
              <a:t> react with SO</a:t>
            </a:r>
            <a:r>
              <a:rPr lang="en-US" sz="1400" baseline="-25000" dirty="0">
                <a:solidFill>
                  <a:srgbClr val="FF0066"/>
                </a:solidFill>
                <a:latin typeface="Segoe UI"/>
                <a:ea typeface="Calibri"/>
                <a:cs typeface="Times New Roman"/>
              </a:rPr>
              <a:t>3</a:t>
            </a:r>
            <a:r>
              <a:rPr lang="en-US" sz="1400" baseline="30000" dirty="0">
                <a:solidFill>
                  <a:srgbClr val="FF0066"/>
                </a:solidFill>
                <a:latin typeface="Segoe UI"/>
                <a:ea typeface="Calibri"/>
                <a:cs typeface="Times New Roman"/>
              </a:rPr>
              <a:t>2-</a:t>
            </a:r>
            <a:r>
              <a:rPr lang="en-US" sz="1400" dirty="0">
                <a:solidFill>
                  <a:srgbClr val="FF0066"/>
                </a:solidFill>
                <a:latin typeface="Segoe UI"/>
                <a:ea typeface="Calibri"/>
                <a:cs typeface="Times New Roman"/>
              </a:rPr>
              <a:t> ions to from a precipitate of Al</a:t>
            </a:r>
            <a:r>
              <a:rPr lang="en-US" sz="1400" baseline="-25000" dirty="0">
                <a:solidFill>
                  <a:srgbClr val="FF0066"/>
                </a:solidFill>
                <a:latin typeface="Segoe UI"/>
                <a:ea typeface="Calibri"/>
                <a:cs typeface="Times New Roman"/>
              </a:rPr>
              <a:t>2</a:t>
            </a:r>
            <a:r>
              <a:rPr lang="en-US" sz="1400" dirty="0">
                <a:solidFill>
                  <a:srgbClr val="FF0066"/>
                </a:solidFill>
                <a:latin typeface="Segoe UI"/>
                <a:ea typeface="Calibri"/>
                <a:cs typeface="Times New Roman"/>
              </a:rPr>
              <a:t>(SO</a:t>
            </a:r>
            <a:r>
              <a:rPr lang="en-US" sz="1400" baseline="-25000" dirty="0">
                <a:solidFill>
                  <a:srgbClr val="FF0066"/>
                </a:solidFill>
                <a:latin typeface="Segoe UI"/>
                <a:ea typeface="Calibri"/>
                <a:cs typeface="Times New Roman"/>
              </a:rPr>
              <a:t>3</a:t>
            </a:r>
            <a:r>
              <a:rPr lang="en-US" sz="1400" dirty="0">
                <a:solidFill>
                  <a:srgbClr val="FF0066"/>
                </a:solidFill>
                <a:latin typeface="Segoe UI"/>
                <a:ea typeface="Calibri"/>
                <a:cs typeface="Times New Roman"/>
              </a:rPr>
              <a:t>)</a:t>
            </a:r>
            <a:r>
              <a:rPr lang="en-US" sz="1400" baseline="-25000" dirty="0">
                <a:solidFill>
                  <a:srgbClr val="FF0066"/>
                </a:solidFill>
                <a:latin typeface="Segoe UI"/>
                <a:ea typeface="Calibri"/>
                <a:cs typeface="Times New Roman"/>
              </a:rPr>
              <a:t>3</a:t>
            </a:r>
            <a:r>
              <a:rPr lang="en-US" sz="1400" dirty="0">
                <a:solidFill>
                  <a:srgbClr val="FF0066"/>
                </a:solidFill>
                <a:latin typeface="Segoe UI"/>
                <a:ea typeface="Calibri"/>
                <a:cs typeface="Times New Roman"/>
              </a:rPr>
              <a:t> which </a:t>
            </a:r>
            <a:r>
              <a:rPr lang="en-US" sz="1400" dirty="0" err="1">
                <a:solidFill>
                  <a:srgbClr val="FF0066"/>
                </a:solidFill>
                <a:latin typeface="Segoe UI"/>
                <a:ea typeface="Calibri"/>
                <a:cs typeface="Times New Roman"/>
              </a:rPr>
              <a:t>redissolves</a:t>
            </a:r>
            <a:r>
              <a:rPr lang="en-US" sz="1400" dirty="0">
                <a:solidFill>
                  <a:srgbClr val="FF0066"/>
                </a:solidFill>
                <a:latin typeface="Segoe UI"/>
                <a:ea typeface="Calibri"/>
                <a:cs typeface="Times New Roman"/>
              </a:rPr>
              <a:t> in excess of SO</a:t>
            </a:r>
            <a:r>
              <a:rPr lang="en-US" sz="1400" baseline="-25000" dirty="0">
                <a:solidFill>
                  <a:srgbClr val="FF0066"/>
                </a:solidFill>
                <a:latin typeface="Segoe UI"/>
                <a:ea typeface="Calibri"/>
                <a:cs typeface="Times New Roman"/>
              </a:rPr>
              <a:t>3</a:t>
            </a:r>
            <a:r>
              <a:rPr lang="en-US" sz="1400" baseline="30000" dirty="0">
                <a:solidFill>
                  <a:srgbClr val="FF0066"/>
                </a:solidFill>
                <a:latin typeface="Segoe UI"/>
                <a:ea typeface="Calibri"/>
                <a:cs typeface="Times New Roman"/>
              </a:rPr>
              <a:t>2-</a:t>
            </a:r>
            <a:r>
              <a:rPr lang="en-US" sz="1400" dirty="0">
                <a:solidFill>
                  <a:srgbClr val="FF0066"/>
                </a:solidFill>
                <a:latin typeface="Segoe UI"/>
                <a:ea typeface="Calibri"/>
                <a:cs typeface="Times New Roman"/>
              </a:rPr>
              <a:t>  ions forming the complex ion[Al</a:t>
            </a:r>
            <a:r>
              <a:rPr lang="en-US" sz="1400" baseline="-25000" dirty="0">
                <a:solidFill>
                  <a:srgbClr val="FF0066"/>
                </a:solidFill>
                <a:latin typeface="Segoe UI"/>
                <a:ea typeface="Calibri"/>
                <a:cs typeface="Times New Roman"/>
              </a:rPr>
              <a:t>2</a:t>
            </a:r>
            <a:r>
              <a:rPr lang="en-US" sz="1400" dirty="0">
                <a:solidFill>
                  <a:srgbClr val="FF0066"/>
                </a:solidFill>
                <a:latin typeface="Segoe UI"/>
                <a:ea typeface="Calibri"/>
                <a:cs typeface="Times New Roman"/>
              </a:rPr>
              <a:t>(SO</a:t>
            </a:r>
            <a:r>
              <a:rPr lang="en-US" sz="1400" baseline="-25000" dirty="0">
                <a:solidFill>
                  <a:srgbClr val="FF0066"/>
                </a:solidFill>
                <a:latin typeface="Segoe UI"/>
                <a:ea typeface="Calibri"/>
                <a:cs typeface="Times New Roman"/>
              </a:rPr>
              <a:t>3</a:t>
            </a:r>
            <a:r>
              <a:rPr lang="en-US" sz="1400" dirty="0">
                <a:solidFill>
                  <a:srgbClr val="FF0066"/>
                </a:solidFill>
                <a:latin typeface="Segoe UI"/>
                <a:ea typeface="Calibri"/>
                <a:cs typeface="Times New Roman"/>
              </a:rPr>
              <a:t>)</a:t>
            </a:r>
            <a:r>
              <a:rPr lang="en-US" sz="1400" baseline="-25000" dirty="0">
                <a:solidFill>
                  <a:srgbClr val="FF0066"/>
                </a:solidFill>
                <a:latin typeface="Segoe UI"/>
                <a:ea typeface="Calibri"/>
                <a:cs typeface="Times New Roman"/>
              </a:rPr>
              <a:t>3</a:t>
            </a:r>
            <a:r>
              <a:rPr lang="en-US" sz="1400" dirty="0">
                <a:solidFill>
                  <a:srgbClr val="FF0066"/>
                </a:solidFill>
                <a:latin typeface="Segoe UI"/>
                <a:ea typeface="Calibri"/>
                <a:cs typeface="Times New Roman"/>
              </a:rPr>
              <a:t>]</a:t>
            </a:r>
            <a:r>
              <a:rPr lang="en-US" sz="1400" baseline="30000" dirty="0">
                <a:solidFill>
                  <a:srgbClr val="FF0066"/>
                </a:solidFill>
                <a:latin typeface="Segoe UI"/>
                <a:ea typeface="Calibri"/>
                <a:cs typeface="Times New Roman"/>
              </a:rPr>
              <a:t>3-</a:t>
            </a:r>
            <a:r>
              <a:rPr lang="en-US" sz="1400" dirty="0">
                <a:solidFill>
                  <a:srgbClr val="FF0066"/>
                </a:solidFill>
                <a:latin typeface="Segoe UI"/>
                <a:ea typeface="Calibri"/>
                <a:cs typeface="Times New Roman"/>
              </a:rPr>
              <a:t> </a:t>
            </a:r>
            <a:endParaRPr lang="en-US" sz="1400" dirty="0">
              <a:solidFill>
                <a:srgbClr val="FF0066"/>
              </a:solidFill>
              <a:ea typeface="Calibri"/>
              <a:cs typeface="Times New Roman"/>
            </a:endParaRPr>
          </a:p>
        </p:txBody>
      </p:sp>
      <p:pic>
        <p:nvPicPr>
          <p:cNvPr id="7" name="Picture 6"/>
          <p:cNvPicPr/>
          <p:nvPr/>
        </p:nvPicPr>
        <p:blipFill>
          <a:blip r:embed="rId4"/>
          <a:stretch>
            <a:fillRect/>
          </a:stretch>
        </p:blipFill>
        <p:spPr>
          <a:xfrm>
            <a:off x="3429000" y="4343400"/>
            <a:ext cx="5638800" cy="2464435"/>
          </a:xfrm>
          <a:prstGeom prst="rect">
            <a:avLst/>
          </a:prstGeom>
        </p:spPr>
      </p:pic>
    </p:spTree>
    <p:extLst>
      <p:ext uri="{BB962C8B-B14F-4D97-AF65-F5344CB8AC3E}">
        <p14:creationId xmlns:p14="http://schemas.microsoft.com/office/powerpoint/2010/main" val="1028026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3" y="1219200"/>
            <a:ext cx="8686800" cy="1337226"/>
          </a:xfrm>
          <a:prstGeom prst="rect">
            <a:avLst/>
          </a:prstGeom>
        </p:spPr>
        <p:txBody>
          <a:bodyPr wrap="square">
            <a:spAutoFit/>
          </a:bodyPr>
          <a:lstStyle/>
          <a:p>
            <a:pPr>
              <a:lnSpc>
                <a:spcPct val="115000"/>
              </a:lnSpc>
              <a:spcAft>
                <a:spcPts val="1000"/>
              </a:spcAft>
            </a:pPr>
            <a:r>
              <a:rPr lang="en-US" b="1" dirty="0">
                <a:solidFill>
                  <a:srgbClr val="FF0066"/>
                </a:solidFill>
                <a:latin typeface="Segoe UI"/>
                <a:ea typeface="Calibri"/>
                <a:cs typeface="Times New Roman"/>
              </a:rPr>
              <a:t>5. Amphoteric </a:t>
            </a:r>
            <a:r>
              <a:rPr lang="en-US" b="1" dirty="0" err="1">
                <a:solidFill>
                  <a:srgbClr val="FF0066"/>
                </a:solidFill>
                <a:latin typeface="Segoe UI"/>
                <a:ea typeface="Calibri"/>
                <a:cs typeface="Times New Roman"/>
              </a:rPr>
              <a:t>behaviour</a:t>
            </a:r>
            <a:r>
              <a:rPr lang="en-US" dirty="0">
                <a:solidFill>
                  <a:srgbClr val="FF0066"/>
                </a:solidFill>
                <a:latin typeface="Segoe UI"/>
                <a:ea typeface="Calibri"/>
                <a:cs typeface="Times New Roman"/>
              </a:rPr>
              <a:t> </a:t>
            </a:r>
            <a:r>
              <a:rPr lang="en-US" dirty="0" smtClean="0">
                <a:solidFill>
                  <a:srgbClr val="FF0066"/>
                </a:solidFill>
                <a:latin typeface="Segoe UI"/>
                <a:ea typeface="Calibri"/>
                <a:cs typeface="Times New Roman"/>
              </a:rPr>
              <a:t>:</a:t>
            </a:r>
          </a:p>
          <a:p>
            <a:pPr>
              <a:lnSpc>
                <a:spcPct val="115000"/>
              </a:lnSpc>
              <a:spcAft>
                <a:spcPts val="1000"/>
              </a:spcAft>
            </a:pPr>
            <a:r>
              <a:rPr lang="en-US" dirty="0">
                <a:solidFill>
                  <a:srgbClr val="FF0066"/>
                </a:solidFill>
                <a:latin typeface="Segoe UI"/>
                <a:ea typeface="Calibri"/>
                <a:cs typeface="Times New Roman"/>
              </a:rPr>
              <a:t>	</a:t>
            </a:r>
            <a:r>
              <a:rPr lang="en-US" dirty="0" smtClean="0">
                <a:solidFill>
                  <a:srgbClr val="FF0066"/>
                </a:solidFill>
                <a:latin typeface="Segoe UI"/>
                <a:ea typeface="Calibri"/>
                <a:cs typeface="Times New Roman"/>
              </a:rPr>
              <a:t> </a:t>
            </a:r>
            <a:r>
              <a:rPr lang="en-US" sz="1400" dirty="0">
                <a:latin typeface="Segoe UI"/>
                <a:ea typeface="Calibri"/>
                <a:cs typeface="Times New Roman"/>
              </a:rPr>
              <a:t>Various salts shows amphoteric </a:t>
            </a:r>
            <a:r>
              <a:rPr lang="en-US" sz="1400" dirty="0" err="1">
                <a:latin typeface="Segoe UI"/>
                <a:ea typeface="Calibri"/>
                <a:cs typeface="Times New Roman"/>
              </a:rPr>
              <a:t>behaviour</a:t>
            </a:r>
            <a:r>
              <a:rPr lang="en-US" sz="1400" dirty="0">
                <a:latin typeface="Segoe UI"/>
                <a:ea typeface="Calibri"/>
                <a:cs typeface="Times New Roman"/>
              </a:rPr>
              <a:t> in liquid </a:t>
            </a:r>
            <a:r>
              <a:rPr lang="en-US" sz="1400" dirty="0" err="1">
                <a:latin typeface="Segoe UI"/>
                <a:ea typeface="Calibri"/>
                <a:cs typeface="Times New Roman"/>
              </a:rPr>
              <a:t>sulphur</a:t>
            </a:r>
            <a:r>
              <a:rPr lang="en-US" sz="1400" dirty="0">
                <a:latin typeface="Segoe UI"/>
                <a:ea typeface="Calibri"/>
                <a:cs typeface="Times New Roman"/>
              </a:rPr>
              <a:t> dioxide. The reaction of AlCl</a:t>
            </a:r>
            <a:r>
              <a:rPr lang="en-US" sz="1400" baseline="-25000" dirty="0">
                <a:latin typeface="Segoe UI"/>
                <a:ea typeface="Calibri"/>
                <a:cs typeface="Times New Roman"/>
              </a:rPr>
              <a:t>3</a:t>
            </a:r>
            <a:r>
              <a:rPr lang="en-US" sz="1400" dirty="0">
                <a:latin typeface="Segoe UI"/>
                <a:ea typeface="Calibri"/>
                <a:cs typeface="Times New Roman"/>
              </a:rPr>
              <a:t> with NaOH in  aqueous medium can be compared with the reactions of AlCl</a:t>
            </a:r>
            <a:r>
              <a:rPr lang="en-US" sz="1400" baseline="-25000" dirty="0">
                <a:latin typeface="Segoe UI"/>
                <a:ea typeface="Calibri"/>
                <a:cs typeface="Times New Roman"/>
              </a:rPr>
              <a:t>3</a:t>
            </a:r>
            <a:r>
              <a:rPr lang="en-US" sz="1400" dirty="0">
                <a:latin typeface="Segoe UI"/>
                <a:ea typeface="Calibri"/>
                <a:cs typeface="Times New Roman"/>
              </a:rPr>
              <a:t> with </a:t>
            </a:r>
            <a:r>
              <a:rPr lang="en-US" sz="1400" dirty="0" err="1">
                <a:latin typeface="Segoe UI"/>
                <a:ea typeface="Calibri"/>
                <a:cs typeface="Times New Roman"/>
              </a:rPr>
              <a:t>tetramethyl</a:t>
            </a:r>
            <a:r>
              <a:rPr lang="en-US" sz="1400" dirty="0">
                <a:latin typeface="Segoe UI"/>
                <a:ea typeface="Calibri"/>
                <a:cs typeface="Times New Roman"/>
              </a:rPr>
              <a:t> ammonium </a:t>
            </a:r>
            <a:r>
              <a:rPr lang="en-US" sz="1400" dirty="0" err="1">
                <a:latin typeface="Segoe UI"/>
                <a:ea typeface="Calibri"/>
                <a:cs typeface="Times New Roman"/>
              </a:rPr>
              <a:t>Sulphite</a:t>
            </a:r>
            <a:r>
              <a:rPr lang="en-US" sz="1400" dirty="0">
                <a:latin typeface="Segoe UI"/>
                <a:ea typeface="Calibri"/>
                <a:cs typeface="Times New Roman"/>
              </a:rPr>
              <a:t> in liquid </a:t>
            </a:r>
            <a:r>
              <a:rPr lang="en-US" sz="1400" dirty="0" err="1">
                <a:latin typeface="Segoe UI"/>
                <a:ea typeface="Calibri"/>
                <a:cs typeface="Times New Roman"/>
              </a:rPr>
              <a:t>sulphur</a:t>
            </a:r>
            <a:r>
              <a:rPr lang="en-US" sz="1400" dirty="0">
                <a:latin typeface="Segoe UI"/>
                <a:ea typeface="Calibri"/>
                <a:cs typeface="Times New Roman"/>
              </a:rPr>
              <a:t> dioxide. In aqueous solution, the reaction takes place as follows:</a:t>
            </a:r>
            <a:endParaRPr lang="en-US" sz="1400" dirty="0">
              <a:ea typeface="Calibri"/>
              <a:cs typeface="Times New Roman"/>
            </a:endParaRPr>
          </a:p>
        </p:txBody>
      </p:sp>
      <p:pic>
        <p:nvPicPr>
          <p:cNvPr id="3" name="Picture 2"/>
          <p:cNvPicPr/>
          <p:nvPr/>
        </p:nvPicPr>
        <p:blipFill>
          <a:blip r:embed="rId2"/>
          <a:stretch>
            <a:fillRect/>
          </a:stretch>
        </p:blipFill>
        <p:spPr>
          <a:xfrm>
            <a:off x="914400" y="2533967"/>
            <a:ext cx="6248400" cy="1961833"/>
          </a:xfrm>
          <a:prstGeom prst="rect">
            <a:avLst/>
          </a:prstGeom>
        </p:spPr>
      </p:pic>
      <p:sp>
        <p:nvSpPr>
          <p:cNvPr id="4" name="Rectangle 3"/>
          <p:cNvSpPr/>
          <p:nvPr/>
        </p:nvSpPr>
        <p:spPr>
          <a:xfrm>
            <a:off x="304799" y="4267200"/>
            <a:ext cx="8577943" cy="587853"/>
          </a:xfrm>
          <a:prstGeom prst="rect">
            <a:avLst/>
          </a:prstGeom>
        </p:spPr>
        <p:txBody>
          <a:bodyPr wrap="square">
            <a:spAutoFit/>
          </a:bodyPr>
          <a:lstStyle/>
          <a:p>
            <a:pPr>
              <a:lnSpc>
                <a:spcPct val="115000"/>
              </a:lnSpc>
              <a:spcAft>
                <a:spcPts val="1000"/>
              </a:spcAft>
            </a:pPr>
            <a:r>
              <a:rPr lang="en-US" sz="1400" dirty="0" smtClean="0">
                <a:latin typeface="Segoe UI"/>
                <a:ea typeface="Calibri"/>
                <a:cs typeface="Times New Roman"/>
              </a:rPr>
              <a:t>In </a:t>
            </a:r>
            <a:r>
              <a:rPr lang="en-US" sz="1400" dirty="0">
                <a:latin typeface="Segoe UI"/>
                <a:ea typeface="Calibri"/>
                <a:cs typeface="Times New Roman"/>
              </a:rPr>
              <a:t>liquid </a:t>
            </a:r>
            <a:r>
              <a:rPr lang="en-US" sz="1400" dirty="0" err="1">
                <a:latin typeface="Segoe UI"/>
                <a:ea typeface="Calibri"/>
                <a:cs typeface="Times New Roman"/>
              </a:rPr>
              <a:t>sulphur</a:t>
            </a:r>
            <a:r>
              <a:rPr lang="en-US" sz="1400" dirty="0">
                <a:latin typeface="Segoe UI"/>
                <a:ea typeface="Calibri"/>
                <a:cs typeface="Times New Roman"/>
              </a:rPr>
              <a:t> dioxide medium, an identical reaction takes place between AlCl</a:t>
            </a:r>
            <a:r>
              <a:rPr lang="en-US" sz="1400" baseline="-25000" dirty="0">
                <a:latin typeface="Segoe UI"/>
                <a:ea typeface="Calibri"/>
                <a:cs typeface="Times New Roman"/>
              </a:rPr>
              <a:t>3</a:t>
            </a:r>
            <a:r>
              <a:rPr lang="en-US" sz="1400" dirty="0">
                <a:latin typeface="Segoe UI"/>
                <a:ea typeface="Calibri"/>
                <a:cs typeface="Times New Roman"/>
              </a:rPr>
              <a:t> and </a:t>
            </a:r>
            <a:r>
              <a:rPr lang="en-US" sz="1400" dirty="0" err="1">
                <a:latin typeface="Segoe UI"/>
                <a:ea typeface="Calibri"/>
                <a:cs typeface="Times New Roman"/>
              </a:rPr>
              <a:t>tetramethyl</a:t>
            </a:r>
            <a:r>
              <a:rPr lang="en-US" sz="1400" dirty="0">
                <a:latin typeface="Segoe UI"/>
                <a:ea typeface="Calibri"/>
                <a:cs typeface="Times New Roman"/>
              </a:rPr>
              <a:t> ammonium </a:t>
            </a:r>
            <a:r>
              <a:rPr lang="en-US" sz="1400" dirty="0" err="1">
                <a:latin typeface="Segoe UI"/>
                <a:ea typeface="Calibri"/>
                <a:cs typeface="Times New Roman"/>
              </a:rPr>
              <a:t>Sulphite</a:t>
            </a:r>
            <a:r>
              <a:rPr lang="en-US" sz="1400" dirty="0">
                <a:latin typeface="Segoe UI"/>
                <a:ea typeface="Calibri"/>
                <a:cs typeface="Times New Roman"/>
              </a:rPr>
              <a:t>:</a:t>
            </a:r>
            <a:endParaRPr lang="en-US" sz="1400" dirty="0">
              <a:ea typeface="Calibri"/>
              <a:cs typeface="Times New Roman"/>
            </a:endParaRPr>
          </a:p>
        </p:txBody>
      </p:sp>
      <p:pic>
        <p:nvPicPr>
          <p:cNvPr id="5" name="Picture 4"/>
          <p:cNvPicPr/>
          <p:nvPr/>
        </p:nvPicPr>
        <p:blipFill>
          <a:blip r:embed="rId3"/>
          <a:stretch>
            <a:fillRect/>
          </a:stretch>
        </p:blipFill>
        <p:spPr>
          <a:xfrm>
            <a:off x="1981200" y="4572012"/>
            <a:ext cx="6672943" cy="2032000"/>
          </a:xfrm>
          <a:prstGeom prst="rect">
            <a:avLst/>
          </a:prstGeom>
        </p:spPr>
      </p:pic>
    </p:spTree>
    <p:extLst>
      <p:ext uri="{BB962C8B-B14F-4D97-AF65-F5344CB8AC3E}">
        <p14:creationId xmlns:p14="http://schemas.microsoft.com/office/powerpoint/2010/main" val="443908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367923"/>
            <a:ext cx="8763000" cy="1353191"/>
          </a:xfrm>
          <a:prstGeom prst="rect">
            <a:avLst/>
          </a:prstGeom>
        </p:spPr>
        <p:txBody>
          <a:bodyPr wrap="square">
            <a:spAutoFit/>
          </a:bodyPr>
          <a:lstStyle/>
          <a:p>
            <a:pPr>
              <a:lnSpc>
                <a:spcPct val="115000"/>
              </a:lnSpc>
              <a:spcAft>
                <a:spcPts val="1000"/>
              </a:spcAft>
            </a:pPr>
            <a:r>
              <a:rPr lang="en-US" b="1" dirty="0">
                <a:solidFill>
                  <a:srgbClr val="FF0066"/>
                </a:solidFill>
                <a:latin typeface="Segoe UI"/>
                <a:ea typeface="Calibri"/>
                <a:cs typeface="Times New Roman"/>
              </a:rPr>
              <a:t>6. redox </a:t>
            </a:r>
            <a:r>
              <a:rPr lang="en-US" b="1" dirty="0" smtClean="0">
                <a:solidFill>
                  <a:srgbClr val="FF0066"/>
                </a:solidFill>
                <a:latin typeface="Segoe UI"/>
                <a:ea typeface="Calibri"/>
                <a:cs typeface="Times New Roman"/>
              </a:rPr>
              <a:t>reactions :</a:t>
            </a:r>
            <a:endParaRPr lang="en-US" sz="1600" dirty="0">
              <a:solidFill>
                <a:srgbClr val="FF0066"/>
              </a:solidFill>
              <a:ea typeface="Calibri"/>
              <a:cs typeface="Times New Roman"/>
            </a:endParaRPr>
          </a:p>
          <a:p>
            <a:pPr>
              <a:lnSpc>
                <a:spcPct val="115000"/>
              </a:lnSpc>
              <a:spcAft>
                <a:spcPts val="1000"/>
              </a:spcAft>
            </a:pPr>
            <a:r>
              <a:rPr lang="en-US" dirty="0">
                <a:latin typeface="Segoe UI"/>
                <a:ea typeface="Calibri"/>
                <a:cs typeface="Times New Roman"/>
              </a:rPr>
              <a:t> </a:t>
            </a:r>
            <a:r>
              <a:rPr lang="en-US" dirty="0" smtClean="0">
                <a:latin typeface="Segoe UI"/>
                <a:ea typeface="Calibri"/>
                <a:cs typeface="Times New Roman"/>
              </a:rPr>
              <a:t>	</a:t>
            </a:r>
            <a:r>
              <a:rPr lang="en-US" sz="1400" dirty="0" smtClean="0">
                <a:latin typeface="Segoe UI"/>
                <a:ea typeface="Calibri"/>
                <a:cs typeface="Times New Roman"/>
              </a:rPr>
              <a:t>Liquid </a:t>
            </a:r>
            <a:r>
              <a:rPr lang="en-US" sz="1400" dirty="0" err="1">
                <a:latin typeface="Segoe UI"/>
                <a:ea typeface="Calibri"/>
                <a:cs typeface="Times New Roman"/>
              </a:rPr>
              <a:t>sulphur</a:t>
            </a:r>
            <a:r>
              <a:rPr lang="en-US" sz="1400" dirty="0">
                <a:latin typeface="Segoe UI"/>
                <a:ea typeface="Calibri"/>
                <a:cs typeface="Times New Roman"/>
              </a:rPr>
              <a:t> dioxide does not have any strong oxidizing or reducing properties. It  serves only as a medium for redox reactions. For instance, liquid </a:t>
            </a:r>
            <a:r>
              <a:rPr lang="en-US" sz="1400" dirty="0" err="1">
                <a:latin typeface="Segoe UI"/>
                <a:ea typeface="Calibri"/>
                <a:cs typeface="Times New Roman"/>
              </a:rPr>
              <a:t>sulphur</a:t>
            </a:r>
            <a:r>
              <a:rPr lang="en-US" sz="1400" dirty="0">
                <a:latin typeface="Segoe UI"/>
                <a:ea typeface="Calibri"/>
                <a:cs typeface="Times New Roman"/>
              </a:rPr>
              <a:t> dioxide cannot reduce iodine. However, a </a:t>
            </a:r>
            <a:r>
              <a:rPr lang="en-US" sz="1400" dirty="0" err="1">
                <a:latin typeface="Segoe UI"/>
                <a:ea typeface="Calibri"/>
                <a:cs typeface="Times New Roman"/>
              </a:rPr>
              <a:t>sulphide</a:t>
            </a:r>
            <a:r>
              <a:rPr lang="en-US" sz="1400" dirty="0">
                <a:latin typeface="Segoe UI"/>
                <a:ea typeface="Calibri"/>
                <a:cs typeface="Times New Roman"/>
              </a:rPr>
              <a:t> in liquid </a:t>
            </a:r>
            <a:r>
              <a:rPr lang="en-US" sz="1400" dirty="0" err="1">
                <a:latin typeface="Segoe UI"/>
                <a:ea typeface="Calibri"/>
                <a:cs typeface="Times New Roman"/>
              </a:rPr>
              <a:t>sulphur</a:t>
            </a:r>
            <a:r>
              <a:rPr lang="en-US" sz="1400" dirty="0">
                <a:latin typeface="Segoe UI"/>
                <a:ea typeface="Calibri"/>
                <a:cs typeface="Times New Roman"/>
              </a:rPr>
              <a:t> dioxide reduces iodine to iodide,  Thus,</a:t>
            </a:r>
            <a:endParaRPr lang="en-US" sz="1400" dirty="0">
              <a:ea typeface="Calibri"/>
              <a:cs typeface="Times New Roman"/>
            </a:endParaRPr>
          </a:p>
        </p:txBody>
      </p:sp>
      <p:pic>
        <p:nvPicPr>
          <p:cNvPr id="3" name="Picture 2"/>
          <p:cNvPicPr/>
          <p:nvPr/>
        </p:nvPicPr>
        <p:blipFill>
          <a:blip r:embed="rId2"/>
          <a:stretch>
            <a:fillRect/>
          </a:stretch>
        </p:blipFill>
        <p:spPr>
          <a:xfrm>
            <a:off x="2867025" y="2667000"/>
            <a:ext cx="6200775" cy="1200646"/>
          </a:xfrm>
          <a:prstGeom prst="rect">
            <a:avLst/>
          </a:prstGeom>
        </p:spPr>
      </p:pic>
      <p:sp>
        <p:nvSpPr>
          <p:cNvPr id="4" name="Rectangle 3"/>
          <p:cNvSpPr/>
          <p:nvPr/>
        </p:nvSpPr>
        <p:spPr>
          <a:xfrm>
            <a:off x="152400" y="3581400"/>
            <a:ext cx="8915400" cy="3144964"/>
          </a:xfrm>
          <a:prstGeom prst="rect">
            <a:avLst/>
          </a:prstGeom>
        </p:spPr>
        <p:txBody>
          <a:bodyPr wrap="square">
            <a:spAutoFit/>
          </a:bodyPr>
          <a:lstStyle/>
          <a:p>
            <a:pPr>
              <a:lnSpc>
                <a:spcPct val="115000"/>
              </a:lnSpc>
              <a:spcAft>
                <a:spcPts val="1000"/>
              </a:spcAft>
            </a:pPr>
            <a:r>
              <a:rPr lang="en-US" b="1" dirty="0">
                <a:solidFill>
                  <a:srgbClr val="FF0066"/>
                </a:solidFill>
                <a:latin typeface="Segoe UI"/>
                <a:ea typeface="Calibri"/>
                <a:cs typeface="Times New Roman"/>
              </a:rPr>
              <a:t>Molten salts as non- aqueous solvents:</a:t>
            </a:r>
            <a:endParaRPr lang="en-US" dirty="0">
              <a:solidFill>
                <a:srgbClr val="FF0066"/>
              </a:solidFill>
              <a:ea typeface="Calibri"/>
              <a:cs typeface="Times New Roman"/>
            </a:endParaRPr>
          </a:p>
          <a:p>
            <a:pPr indent="457200">
              <a:lnSpc>
                <a:spcPct val="115000"/>
              </a:lnSpc>
              <a:spcAft>
                <a:spcPts val="1000"/>
              </a:spcAft>
            </a:pPr>
            <a:r>
              <a:rPr lang="en-US" sz="1400" dirty="0">
                <a:latin typeface="Segoe UI"/>
                <a:ea typeface="Calibri"/>
                <a:cs typeface="Times New Roman"/>
              </a:rPr>
              <a:t>Molten salts which acts as non aqueous solvent can be divided into two categories like 1. high temperature molten salts 2. room temperature molten salts</a:t>
            </a:r>
            <a:endParaRPr lang="en-US" sz="1400" dirty="0">
              <a:ea typeface="Calibri"/>
              <a:cs typeface="Times New Roman"/>
            </a:endParaRPr>
          </a:p>
          <a:p>
            <a:pPr marL="342900" marR="0" lvl="0" indent="-342900">
              <a:lnSpc>
                <a:spcPct val="115000"/>
              </a:lnSpc>
              <a:spcBef>
                <a:spcPts val="0"/>
              </a:spcBef>
              <a:spcAft>
                <a:spcPts val="0"/>
              </a:spcAft>
              <a:buFont typeface="+mj-lt"/>
              <a:buAutoNum type="arabicPeriod"/>
            </a:pPr>
            <a:r>
              <a:rPr lang="en-US" sz="1400" b="1" dirty="0">
                <a:latin typeface="Segoe UI"/>
                <a:ea typeface="Calibri"/>
                <a:cs typeface="Times New Roman"/>
              </a:rPr>
              <a:t>high temperature molten salts: </a:t>
            </a:r>
            <a:r>
              <a:rPr lang="en-US" sz="1400" dirty="0" smtClean="0">
                <a:latin typeface="Segoe UI"/>
                <a:ea typeface="Calibri"/>
                <a:cs typeface="Times New Roman"/>
              </a:rPr>
              <a:t>This </a:t>
            </a:r>
            <a:r>
              <a:rPr lang="en-US" sz="1400" dirty="0">
                <a:latin typeface="Segoe UI"/>
                <a:ea typeface="Calibri"/>
                <a:cs typeface="Times New Roman"/>
              </a:rPr>
              <a:t>category contains melts of compounds containing mainly ionic bond e.g. alkali halides. The coordination number of the ions drops from 6 in solids to 4 in the melts. The long-range lattice symmetry is destroyed in the molten state of such salts but the short range symmetry around the ions still exist. Ionic compounds can be dissolved in such melts giving rise to highly conducting solutions. The </a:t>
            </a:r>
            <a:r>
              <a:rPr lang="en-US" sz="1400" dirty="0" err="1">
                <a:latin typeface="Segoe UI"/>
                <a:ea typeface="Calibri"/>
                <a:cs typeface="Times New Roman"/>
              </a:rPr>
              <a:t>cryoscopic</a:t>
            </a:r>
            <a:r>
              <a:rPr lang="en-US" sz="1400" dirty="0">
                <a:latin typeface="Segoe UI"/>
                <a:ea typeface="Calibri"/>
                <a:cs typeface="Times New Roman"/>
              </a:rPr>
              <a:t>  technique can be applied to determine the number of ions of the solute. For example, the number of ions of KF in molten solution of sodium chloride is 2 and BaF</a:t>
            </a:r>
            <a:r>
              <a:rPr lang="en-US" sz="1400" baseline="-25000" dirty="0">
                <a:latin typeface="Segoe UI"/>
                <a:ea typeface="Calibri"/>
                <a:cs typeface="Times New Roman"/>
              </a:rPr>
              <a:t>2</a:t>
            </a:r>
            <a:r>
              <a:rPr lang="en-US" sz="1400" dirty="0">
                <a:latin typeface="Segoe UI"/>
                <a:ea typeface="Calibri"/>
                <a:cs typeface="Times New Roman"/>
              </a:rPr>
              <a:t> is 3. But number of ions of </a:t>
            </a:r>
            <a:r>
              <a:rPr lang="en-US" sz="1400" dirty="0" err="1">
                <a:latin typeface="Segoe UI"/>
                <a:ea typeface="Calibri"/>
                <a:cs typeface="Times New Roman"/>
              </a:rPr>
              <a:t>NaF</a:t>
            </a:r>
            <a:r>
              <a:rPr lang="en-US" sz="1400" dirty="0">
                <a:latin typeface="Segoe UI"/>
                <a:ea typeface="Calibri"/>
                <a:cs typeface="Times New Roman"/>
              </a:rPr>
              <a:t> in molten </a:t>
            </a:r>
            <a:r>
              <a:rPr lang="en-US" sz="1400" dirty="0" err="1">
                <a:latin typeface="Segoe UI"/>
                <a:ea typeface="Calibri"/>
                <a:cs typeface="Times New Roman"/>
              </a:rPr>
              <a:t>NaCl</a:t>
            </a:r>
            <a:r>
              <a:rPr lang="en-US" sz="1400" dirty="0">
                <a:latin typeface="Segoe UI"/>
                <a:ea typeface="Calibri"/>
                <a:cs typeface="Times New Roman"/>
              </a:rPr>
              <a:t> comes out to be 1 by </a:t>
            </a:r>
            <a:r>
              <a:rPr lang="en-US" sz="1400" dirty="0" err="1">
                <a:latin typeface="Segoe UI"/>
                <a:ea typeface="Calibri"/>
                <a:cs typeface="Times New Roman"/>
              </a:rPr>
              <a:t>cryoscopic</a:t>
            </a:r>
            <a:r>
              <a:rPr lang="en-US" sz="1400" dirty="0">
                <a:latin typeface="Segoe UI"/>
                <a:ea typeface="Calibri"/>
                <a:cs typeface="Times New Roman"/>
              </a:rPr>
              <a:t>  technique because Na</a:t>
            </a:r>
            <a:r>
              <a:rPr lang="en-US" sz="1400" baseline="30000" dirty="0">
                <a:latin typeface="Segoe UI"/>
                <a:ea typeface="Calibri"/>
                <a:cs typeface="Times New Roman"/>
              </a:rPr>
              <a:t>+</a:t>
            </a:r>
            <a:r>
              <a:rPr lang="en-US" sz="1400" dirty="0">
                <a:latin typeface="Segoe UI"/>
                <a:ea typeface="Calibri"/>
                <a:cs typeface="Times New Roman"/>
              </a:rPr>
              <a:t> ion of solute is common with the Na</a:t>
            </a:r>
            <a:r>
              <a:rPr lang="en-US" sz="1400" baseline="30000" dirty="0">
                <a:latin typeface="Segoe UI"/>
                <a:ea typeface="Calibri"/>
                <a:cs typeface="Times New Roman"/>
              </a:rPr>
              <a:t>+</a:t>
            </a:r>
            <a:r>
              <a:rPr lang="en-US" sz="1400" dirty="0">
                <a:latin typeface="Segoe UI"/>
                <a:ea typeface="Calibri"/>
                <a:cs typeface="Times New Roman"/>
              </a:rPr>
              <a:t> ion of molten </a:t>
            </a:r>
            <a:r>
              <a:rPr lang="en-US" sz="1400" dirty="0" err="1">
                <a:latin typeface="Segoe UI"/>
                <a:ea typeface="Calibri"/>
                <a:cs typeface="Times New Roman"/>
              </a:rPr>
              <a:t>NaCl</a:t>
            </a:r>
            <a:r>
              <a:rPr lang="en-US" sz="1400" dirty="0">
                <a:latin typeface="Segoe UI"/>
                <a:ea typeface="Calibri"/>
                <a:cs typeface="Times New Roman"/>
              </a:rPr>
              <a:t> solvent</a:t>
            </a:r>
            <a:r>
              <a:rPr lang="en-US" sz="1400" dirty="0" smtClean="0">
                <a:latin typeface="Segoe UI"/>
                <a:ea typeface="Calibri"/>
                <a:cs typeface="Times New Roman"/>
              </a:rPr>
              <a:t>.</a:t>
            </a:r>
            <a:endParaRPr lang="en-US" sz="1400" dirty="0">
              <a:ea typeface="Calibri"/>
              <a:cs typeface="Times New Roman"/>
            </a:endParaRPr>
          </a:p>
        </p:txBody>
      </p:sp>
    </p:spTree>
    <p:extLst>
      <p:ext uri="{BB962C8B-B14F-4D97-AF65-F5344CB8AC3E}">
        <p14:creationId xmlns:p14="http://schemas.microsoft.com/office/powerpoint/2010/main" val="8303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857" y="22669"/>
            <a:ext cx="8915400" cy="2169825"/>
          </a:xfrm>
          <a:prstGeom prst="rect">
            <a:avLst/>
          </a:prstGeom>
        </p:spPr>
        <p:txBody>
          <a:bodyPr wrap="square">
            <a:spAutoFit/>
          </a:bodyPr>
          <a:lstStyle/>
          <a:p>
            <a:pPr algn="just">
              <a:lnSpc>
                <a:spcPct val="150000"/>
              </a:lnSpc>
              <a:spcBef>
                <a:spcPts val="200"/>
              </a:spcBef>
              <a:tabLst>
                <a:tab pos="342900" algn="l"/>
                <a:tab pos="622300" algn="l"/>
                <a:tab pos="914400" algn="l"/>
                <a:tab pos="1714500" algn="r"/>
                <a:tab pos="1828800" algn="l"/>
                <a:tab pos="1993900" algn="l"/>
                <a:tab pos="4114800" algn="r"/>
              </a:tabLst>
            </a:pPr>
            <a:r>
              <a:rPr lang="en-US" dirty="0">
                <a:solidFill>
                  <a:srgbClr val="FF0066"/>
                </a:solidFill>
                <a:latin typeface="Segoe UI"/>
                <a:ea typeface="Times New Roman"/>
                <a:cs typeface="Times New Roman"/>
              </a:rPr>
              <a:t>The solvents may be classified as :</a:t>
            </a:r>
            <a:endParaRPr lang="en-US" sz="1600" dirty="0">
              <a:solidFill>
                <a:srgbClr val="FF0066"/>
              </a:solidFill>
              <a:ea typeface="Calibri"/>
              <a:cs typeface="Times New Roman"/>
            </a:endParaRPr>
          </a:p>
          <a:p>
            <a:pPr algn="just">
              <a:lnSpc>
                <a:spcPct val="150000"/>
              </a:lnSpc>
            </a:pPr>
            <a:r>
              <a:rPr lang="en-US" dirty="0">
                <a:solidFill>
                  <a:schemeClr val="accent6">
                    <a:lumMod val="75000"/>
                  </a:schemeClr>
                </a:solidFill>
                <a:latin typeface="Segoe UI"/>
                <a:ea typeface="Times New Roman"/>
                <a:cs typeface="Times New Roman"/>
              </a:rPr>
              <a:t>(A). Protonic solvents and Aprotic solvents or Non-protonic</a:t>
            </a:r>
            <a:endParaRPr lang="en-US" sz="1600" dirty="0">
              <a:solidFill>
                <a:schemeClr val="accent6">
                  <a:lumMod val="75000"/>
                </a:schemeClr>
              </a:solidFill>
              <a:ea typeface="Calibri"/>
              <a:cs typeface="Times New Roman"/>
            </a:endParaRPr>
          </a:p>
          <a:p>
            <a:pPr algn="just">
              <a:lnSpc>
                <a:spcPct val="150000"/>
              </a:lnSpc>
            </a:pPr>
            <a:r>
              <a:rPr lang="en-US" b="1" dirty="0" smtClean="0">
                <a:solidFill>
                  <a:srgbClr val="00B050"/>
                </a:solidFill>
                <a:latin typeface="Segoe UI"/>
                <a:ea typeface="Times New Roman"/>
                <a:cs typeface="Times New Roman"/>
              </a:rPr>
              <a:t>1.Protonic </a:t>
            </a:r>
            <a:r>
              <a:rPr lang="en-US" b="1" dirty="0">
                <a:solidFill>
                  <a:srgbClr val="00B050"/>
                </a:solidFill>
                <a:latin typeface="Segoe UI"/>
                <a:ea typeface="Times New Roman"/>
                <a:cs typeface="Times New Roman"/>
              </a:rPr>
              <a:t>solvents :</a:t>
            </a:r>
            <a:endParaRPr lang="en-US" sz="1600" dirty="0">
              <a:solidFill>
                <a:srgbClr val="00B050"/>
              </a:solidFill>
              <a:ea typeface="Calibri"/>
              <a:cs typeface="Times New Roman"/>
            </a:endParaRPr>
          </a:p>
          <a:p>
            <a:pPr algn="just">
              <a:lnSpc>
                <a:spcPct val="150000"/>
              </a:lnSpc>
            </a:pPr>
            <a:r>
              <a:rPr lang="en-US" dirty="0">
                <a:latin typeface="Segoe UI"/>
                <a:ea typeface="Times New Roman"/>
                <a:cs typeface="Times New Roman"/>
              </a:rPr>
              <a:t>	These are the solvents which can donate or accept the protons. For example, H</a:t>
            </a:r>
            <a:r>
              <a:rPr lang="en-US" baseline="-25000" dirty="0">
                <a:latin typeface="Segoe UI"/>
                <a:ea typeface="Times New Roman"/>
                <a:cs typeface="Times New Roman"/>
              </a:rPr>
              <a:t>2</a:t>
            </a:r>
            <a:r>
              <a:rPr lang="en-US" dirty="0">
                <a:latin typeface="Segoe UI"/>
                <a:ea typeface="Times New Roman"/>
                <a:cs typeface="Times New Roman"/>
              </a:rPr>
              <a:t>O, HCl, HF, H</a:t>
            </a:r>
            <a:r>
              <a:rPr lang="en-US" baseline="-25000" dirty="0">
                <a:latin typeface="Segoe UI"/>
                <a:ea typeface="Times New Roman"/>
                <a:cs typeface="Times New Roman"/>
              </a:rPr>
              <a:t>2</a:t>
            </a:r>
            <a:r>
              <a:rPr lang="en-US" dirty="0">
                <a:latin typeface="Segoe UI"/>
                <a:ea typeface="Times New Roman"/>
                <a:cs typeface="Times New Roman"/>
              </a:rPr>
              <a:t>SO</a:t>
            </a:r>
            <a:r>
              <a:rPr lang="en-US" baseline="-25000" dirty="0">
                <a:latin typeface="Segoe UI"/>
                <a:ea typeface="Times New Roman"/>
                <a:cs typeface="Times New Roman"/>
              </a:rPr>
              <a:t>4</a:t>
            </a:r>
            <a:r>
              <a:rPr lang="en-US" dirty="0">
                <a:latin typeface="Segoe UI"/>
                <a:ea typeface="Times New Roman"/>
                <a:cs typeface="Times New Roman"/>
              </a:rPr>
              <a:t>, CH</a:t>
            </a:r>
            <a:r>
              <a:rPr lang="en-US" baseline="-25000" dirty="0">
                <a:latin typeface="Segoe UI"/>
                <a:ea typeface="Times New Roman"/>
                <a:cs typeface="Times New Roman"/>
              </a:rPr>
              <a:t>3</a:t>
            </a:r>
            <a:r>
              <a:rPr lang="en-US" dirty="0">
                <a:latin typeface="Segoe UI"/>
                <a:ea typeface="Times New Roman"/>
                <a:cs typeface="Times New Roman"/>
              </a:rPr>
              <a:t>COOH, HCN, etc. These are further classified in three types :</a:t>
            </a:r>
            <a:endParaRPr lang="en-US" sz="1600" dirty="0">
              <a:ea typeface="Calibri"/>
              <a:cs typeface="Times New Roman"/>
            </a:endParaRPr>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192494"/>
            <a:ext cx="4038600" cy="1388906"/>
          </a:xfrm>
          <a:prstGeom prst="rect">
            <a:avLst/>
          </a:prstGeom>
          <a:noFill/>
          <a:ln>
            <a:noFill/>
          </a:ln>
        </p:spPr>
      </p:pic>
      <p:sp>
        <p:nvSpPr>
          <p:cNvPr id="4" name="Rectangle 3"/>
          <p:cNvSpPr/>
          <p:nvPr/>
        </p:nvSpPr>
        <p:spPr>
          <a:xfrm>
            <a:off x="223157" y="3581400"/>
            <a:ext cx="8686800" cy="1338828"/>
          </a:xfrm>
          <a:prstGeom prst="rect">
            <a:avLst/>
          </a:prstGeom>
        </p:spPr>
        <p:txBody>
          <a:bodyPr wrap="square">
            <a:spAutoFit/>
          </a:bodyPr>
          <a:lstStyle/>
          <a:p>
            <a:pPr algn="just">
              <a:lnSpc>
                <a:spcPct val="150000"/>
              </a:lnSpc>
            </a:pPr>
            <a:r>
              <a:rPr lang="en-US" dirty="0" smtClean="0">
                <a:latin typeface="Segoe UI"/>
                <a:ea typeface="Times New Roman"/>
                <a:cs typeface="Times New Roman"/>
              </a:rPr>
              <a:t>Further </a:t>
            </a:r>
            <a:r>
              <a:rPr lang="en-US" dirty="0">
                <a:latin typeface="Segoe UI"/>
                <a:ea typeface="Times New Roman"/>
                <a:cs typeface="Times New Roman"/>
              </a:rPr>
              <a:t>protonic solvents are classified as (i)Acidic solvents (ii)Basic solvents,, (iii) </a:t>
            </a:r>
            <a:r>
              <a:rPr lang="en-US" dirty="0" err="1">
                <a:latin typeface="Segoe UI"/>
                <a:ea typeface="Times New Roman"/>
                <a:cs typeface="Times New Roman"/>
              </a:rPr>
              <a:t>Amphiprotic</a:t>
            </a:r>
            <a:r>
              <a:rPr lang="en-US" dirty="0">
                <a:latin typeface="Segoe UI"/>
                <a:ea typeface="Times New Roman"/>
                <a:cs typeface="Times New Roman"/>
              </a:rPr>
              <a:t> or amphoteric solvents</a:t>
            </a:r>
            <a:endParaRPr lang="en-US" sz="1600" dirty="0">
              <a:ea typeface="Calibri"/>
              <a:cs typeface="Times New Roman"/>
            </a:endParaRPr>
          </a:p>
          <a:p>
            <a:pPr>
              <a:lnSpc>
                <a:spcPct val="150000"/>
              </a:lnSpc>
              <a:spcAft>
                <a:spcPts val="0"/>
              </a:spcAft>
            </a:pPr>
            <a:r>
              <a:rPr lang="en-US" b="1" dirty="0">
                <a:solidFill>
                  <a:srgbClr val="FF0066"/>
                </a:solidFill>
                <a:latin typeface="Segoe UI"/>
                <a:ea typeface="Times New Roman"/>
              </a:rPr>
              <a:t>(i)Acidic solvents</a:t>
            </a:r>
            <a:r>
              <a:rPr lang="en-US" dirty="0">
                <a:solidFill>
                  <a:srgbClr val="FF0066"/>
                </a:solidFill>
                <a:latin typeface="Segoe UI"/>
                <a:ea typeface="Times New Roman"/>
              </a:rPr>
              <a:t> </a:t>
            </a:r>
            <a:r>
              <a:rPr lang="en-US" dirty="0" smtClean="0">
                <a:latin typeface="Segoe UI"/>
                <a:ea typeface="Times New Roman"/>
              </a:rPr>
              <a:t>. </a:t>
            </a:r>
            <a:r>
              <a:rPr lang="en-US" dirty="0">
                <a:latin typeface="Segoe UI"/>
                <a:ea typeface="Times New Roman"/>
              </a:rPr>
              <a:t>have tendency to donate the protons. </a:t>
            </a:r>
            <a:endParaRPr lang="en-US" dirty="0">
              <a:effectLst/>
            </a:endParaRPr>
          </a:p>
        </p:txBody>
      </p:sp>
      <p:pic>
        <p:nvPicPr>
          <p:cNvPr id="5" name="Picture 4" descr="Description: C:\Users\ADMIN\Desktop\New Diagrams\New Doc 2020-04-05 11.39.53_1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761" y="4458265"/>
            <a:ext cx="2571750" cy="923925"/>
          </a:xfrm>
          <a:prstGeom prst="rect">
            <a:avLst/>
          </a:prstGeom>
          <a:noFill/>
          <a:ln>
            <a:noFill/>
          </a:ln>
        </p:spPr>
      </p:pic>
    </p:spTree>
    <p:extLst>
      <p:ext uri="{BB962C8B-B14F-4D97-AF65-F5344CB8AC3E}">
        <p14:creationId xmlns:p14="http://schemas.microsoft.com/office/powerpoint/2010/main" val="3435924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447800"/>
            <a:ext cx="8915400" cy="523220"/>
          </a:xfrm>
          <a:prstGeom prst="rect">
            <a:avLst/>
          </a:prstGeom>
        </p:spPr>
        <p:txBody>
          <a:bodyPr wrap="square">
            <a:spAutoFit/>
          </a:bodyPr>
          <a:lstStyle/>
          <a:p>
            <a:pPr lvl="0"/>
            <a:r>
              <a:rPr lang="en-US" sz="1400" dirty="0" smtClean="0">
                <a:solidFill>
                  <a:prstClr val="black"/>
                </a:solidFill>
                <a:latin typeface="Segoe UI"/>
                <a:ea typeface="Calibri"/>
              </a:rPr>
              <a:t>	Another </a:t>
            </a:r>
            <a:r>
              <a:rPr lang="en-US" sz="1400" dirty="0">
                <a:solidFill>
                  <a:prstClr val="black"/>
                </a:solidFill>
                <a:latin typeface="Segoe UI"/>
                <a:ea typeface="Calibri"/>
              </a:rPr>
              <a:t>type of molten salts are melts of covalently bonded compounds although some </a:t>
            </a:r>
            <a:r>
              <a:rPr lang="en-US" sz="1400" dirty="0" err="1">
                <a:solidFill>
                  <a:prstClr val="black"/>
                </a:solidFill>
                <a:latin typeface="Segoe UI"/>
                <a:ea typeface="Calibri"/>
              </a:rPr>
              <a:t>autoionisation</a:t>
            </a:r>
            <a:r>
              <a:rPr lang="en-US" sz="1400" dirty="0">
                <a:solidFill>
                  <a:prstClr val="black"/>
                </a:solidFill>
                <a:latin typeface="Segoe UI"/>
                <a:ea typeface="Calibri"/>
              </a:rPr>
              <a:t> may occur in such compounds also. The example is the </a:t>
            </a:r>
            <a:r>
              <a:rPr lang="en-US" sz="1400" dirty="0" err="1">
                <a:solidFill>
                  <a:prstClr val="black"/>
                </a:solidFill>
                <a:latin typeface="Segoe UI"/>
                <a:ea typeface="Calibri"/>
              </a:rPr>
              <a:t>autionization</a:t>
            </a:r>
            <a:r>
              <a:rPr lang="en-US" sz="1400" dirty="0">
                <a:solidFill>
                  <a:prstClr val="black"/>
                </a:solidFill>
                <a:latin typeface="Segoe UI"/>
                <a:ea typeface="Calibri"/>
              </a:rPr>
              <a:t> of molten HgX</a:t>
            </a:r>
            <a:r>
              <a:rPr lang="en-US" sz="1400" baseline="-25000" dirty="0">
                <a:solidFill>
                  <a:prstClr val="black"/>
                </a:solidFill>
                <a:latin typeface="Segoe UI"/>
                <a:ea typeface="Calibri"/>
              </a:rPr>
              <a:t>2</a:t>
            </a:r>
            <a:r>
              <a:rPr lang="en-US" sz="1400" dirty="0">
                <a:solidFill>
                  <a:prstClr val="black"/>
                </a:solidFill>
                <a:latin typeface="Segoe UI"/>
                <a:ea typeface="Calibri"/>
              </a:rPr>
              <a:t> :</a:t>
            </a:r>
            <a:endParaRPr lang="en-US" sz="1400" dirty="0">
              <a:solidFill>
                <a:prstClr val="black"/>
              </a:solidFill>
            </a:endParaRPr>
          </a:p>
        </p:txBody>
      </p:sp>
      <p:pic>
        <p:nvPicPr>
          <p:cNvPr id="4" name="Picture 3"/>
          <p:cNvPicPr/>
          <p:nvPr/>
        </p:nvPicPr>
        <p:blipFill>
          <a:blip r:embed="rId2"/>
          <a:stretch>
            <a:fillRect/>
          </a:stretch>
        </p:blipFill>
        <p:spPr>
          <a:xfrm>
            <a:off x="228600" y="1971020"/>
            <a:ext cx="7772400" cy="2600325"/>
          </a:xfrm>
          <a:prstGeom prst="rect">
            <a:avLst/>
          </a:prstGeom>
        </p:spPr>
      </p:pic>
      <p:sp>
        <p:nvSpPr>
          <p:cNvPr id="5" name="Rectangle 4"/>
          <p:cNvSpPr/>
          <p:nvPr/>
        </p:nvSpPr>
        <p:spPr>
          <a:xfrm>
            <a:off x="533400" y="4419600"/>
            <a:ext cx="7848600" cy="1083374"/>
          </a:xfrm>
          <a:prstGeom prst="rect">
            <a:avLst/>
          </a:prstGeom>
        </p:spPr>
        <p:txBody>
          <a:bodyPr wrap="square">
            <a:spAutoFit/>
          </a:bodyPr>
          <a:lstStyle/>
          <a:p>
            <a:pPr marL="228600" marR="0">
              <a:lnSpc>
                <a:spcPct val="115000"/>
              </a:lnSpc>
              <a:spcBef>
                <a:spcPts val="0"/>
              </a:spcBef>
              <a:spcAft>
                <a:spcPts val="1000"/>
              </a:spcAft>
            </a:pPr>
            <a:r>
              <a:rPr lang="en-US" sz="1400" dirty="0">
                <a:latin typeface="Segoe UI"/>
                <a:ea typeface="Calibri"/>
                <a:cs typeface="Times New Roman"/>
              </a:rPr>
              <a:t> room temperature and can be used as a solvent for many ionic compounds. But a serious limitations of such liquid </a:t>
            </a:r>
            <a:r>
              <a:rPr lang="en-US" sz="1400" dirty="0" err="1">
                <a:latin typeface="Segoe UI"/>
                <a:ea typeface="Calibri"/>
                <a:cs typeface="Times New Roman"/>
              </a:rPr>
              <a:t>chloroaluminate</a:t>
            </a:r>
            <a:r>
              <a:rPr lang="en-US" sz="1400" dirty="0">
                <a:latin typeface="Segoe UI"/>
                <a:ea typeface="Calibri"/>
                <a:cs typeface="Times New Roman"/>
              </a:rPr>
              <a:t> solvent is that they are highly hygroscopic and </a:t>
            </a:r>
            <a:r>
              <a:rPr lang="en-US" sz="1400" dirty="0" err="1">
                <a:latin typeface="Segoe UI"/>
                <a:ea typeface="Calibri"/>
                <a:cs typeface="Times New Roman"/>
              </a:rPr>
              <a:t>hydrolyse</a:t>
            </a:r>
            <a:r>
              <a:rPr lang="en-US" sz="1400" dirty="0">
                <a:latin typeface="Segoe UI"/>
                <a:ea typeface="Calibri"/>
                <a:cs typeface="Times New Roman"/>
              </a:rPr>
              <a:t> radially. The </a:t>
            </a:r>
            <a:r>
              <a:rPr lang="en-US" sz="1400" dirty="0" err="1">
                <a:latin typeface="Segoe UI"/>
                <a:ea typeface="Calibri"/>
                <a:cs typeface="Times New Roman"/>
              </a:rPr>
              <a:t>hydrolysed</a:t>
            </a:r>
            <a:r>
              <a:rPr lang="en-US" sz="1400" dirty="0">
                <a:latin typeface="Segoe UI"/>
                <a:ea typeface="Calibri"/>
                <a:cs typeface="Times New Roman"/>
              </a:rPr>
              <a:t> </a:t>
            </a:r>
            <a:r>
              <a:rPr lang="en-US" sz="1400" dirty="0" err="1">
                <a:latin typeface="Segoe UI"/>
                <a:ea typeface="Calibri"/>
                <a:cs typeface="Times New Roman"/>
              </a:rPr>
              <a:t>chloro</a:t>
            </a:r>
            <a:r>
              <a:rPr lang="en-US" sz="1400" dirty="0">
                <a:latin typeface="Segoe UI"/>
                <a:ea typeface="Calibri"/>
                <a:cs typeface="Times New Roman"/>
              </a:rPr>
              <a:t> </a:t>
            </a:r>
            <a:r>
              <a:rPr lang="en-US" sz="1400" dirty="0" err="1">
                <a:latin typeface="Segoe UI"/>
                <a:ea typeface="Calibri"/>
                <a:cs typeface="Times New Roman"/>
              </a:rPr>
              <a:t>chloroaluminate</a:t>
            </a:r>
            <a:r>
              <a:rPr lang="en-US" sz="1400" dirty="0">
                <a:latin typeface="Segoe UI"/>
                <a:ea typeface="Calibri"/>
                <a:cs typeface="Times New Roman"/>
              </a:rPr>
              <a:t> may further  react with the dissolved solids to produce their oxides products.</a:t>
            </a:r>
            <a:endParaRPr lang="en-US" sz="1400" dirty="0">
              <a:ea typeface="Calibri"/>
              <a:cs typeface="Times New Roman"/>
            </a:endParaRPr>
          </a:p>
        </p:txBody>
      </p:sp>
    </p:spTree>
    <p:extLst>
      <p:ext uri="{BB962C8B-B14F-4D97-AF65-F5344CB8AC3E}">
        <p14:creationId xmlns:p14="http://schemas.microsoft.com/office/powerpoint/2010/main" val="1911499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457" y="4582910"/>
            <a:ext cx="8763000" cy="587853"/>
          </a:xfrm>
          <a:prstGeom prst="rect">
            <a:avLst/>
          </a:prstGeom>
        </p:spPr>
        <p:txBody>
          <a:bodyPr wrap="square">
            <a:spAutoFit/>
          </a:bodyPr>
          <a:lstStyle/>
          <a:p>
            <a:pPr>
              <a:lnSpc>
                <a:spcPct val="115000"/>
              </a:lnSpc>
              <a:spcAft>
                <a:spcPts val="1000"/>
              </a:spcAft>
            </a:pPr>
            <a:r>
              <a:rPr lang="en-US" sz="1400" dirty="0" smtClean="0">
                <a:latin typeface="Segoe UI"/>
                <a:ea typeface="Calibri"/>
                <a:cs typeface="Times New Roman"/>
              </a:rPr>
              <a:t>	The </a:t>
            </a:r>
            <a:r>
              <a:rPr lang="en-US" sz="1400" dirty="0">
                <a:latin typeface="Segoe UI"/>
                <a:ea typeface="Calibri"/>
                <a:cs typeface="Times New Roman"/>
              </a:rPr>
              <a:t>low melting point of the product obtained by the above reaction is due to the presence of mixture of salts, Such as in this product the solvent can be easily reduced and can also be easily oxidized.</a:t>
            </a:r>
            <a:endParaRPr lang="en-US" sz="1400" dirty="0">
              <a:ea typeface="Calibri"/>
              <a:cs typeface="Times New Roman"/>
            </a:endParaRPr>
          </a:p>
        </p:txBody>
      </p:sp>
      <p:pic>
        <p:nvPicPr>
          <p:cNvPr id="3" name="Picture 2"/>
          <p:cNvPicPr/>
          <p:nvPr/>
        </p:nvPicPr>
        <p:blipFill>
          <a:blip r:embed="rId3"/>
          <a:stretch>
            <a:fillRect/>
          </a:stretch>
        </p:blipFill>
        <p:spPr>
          <a:xfrm>
            <a:off x="2862943" y="5159853"/>
            <a:ext cx="3581400" cy="783747"/>
          </a:xfrm>
          <a:prstGeom prst="rect">
            <a:avLst/>
          </a:prstGeom>
        </p:spPr>
      </p:pic>
      <p:sp>
        <p:nvSpPr>
          <p:cNvPr id="4" name="Rectangle 3"/>
          <p:cNvSpPr/>
          <p:nvPr/>
        </p:nvSpPr>
        <p:spPr>
          <a:xfrm>
            <a:off x="337457" y="5943600"/>
            <a:ext cx="8697686" cy="584775"/>
          </a:xfrm>
          <a:prstGeom prst="rect">
            <a:avLst/>
          </a:prstGeom>
        </p:spPr>
        <p:txBody>
          <a:bodyPr wrap="square">
            <a:spAutoFit/>
          </a:bodyPr>
          <a:lstStyle/>
          <a:p>
            <a:r>
              <a:rPr lang="en-US" dirty="0">
                <a:latin typeface="Segoe UI"/>
                <a:ea typeface="Calibri"/>
              </a:rPr>
              <a:t> </a:t>
            </a:r>
            <a:r>
              <a:rPr lang="en-US" sz="1400" dirty="0">
                <a:latin typeface="Segoe UI"/>
                <a:ea typeface="Calibri"/>
              </a:rPr>
              <a:t>Therefore the species which are even mild oxidized or mild reducing cannot be studied. In this one for all reactions to be studied in the solvent have to be carried out in the absence. </a:t>
            </a:r>
            <a:endParaRPr lang="en-US" sz="1400" dirty="0"/>
          </a:p>
        </p:txBody>
      </p:sp>
      <p:pic>
        <p:nvPicPr>
          <p:cNvPr id="5" name="Picture 4"/>
          <p:cNvPicPr/>
          <p:nvPr/>
        </p:nvPicPr>
        <p:blipFill>
          <a:blip r:embed="rId4"/>
          <a:stretch>
            <a:fillRect/>
          </a:stretch>
        </p:blipFill>
        <p:spPr>
          <a:xfrm>
            <a:off x="914400" y="2166281"/>
            <a:ext cx="5943600" cy="2438400"/>
          </a:xfrm>
          <a:prstGeom prst="rect">
            <a:avLst/>
          </a:prstGeom>
        </p:spPr>
      </p:pic>
    </p:spTree>
    <p:extLst>
      <p:ext uri="{BB962C8B-B14F-4D97-AF65-F5344CB8AC3E}">
        <p14:creationId xmlns:p14="http://schemas.microsoft.com/office/powerpoint/2010/main" val="342648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28600" y="1012190"/>
            <a:ext cx="8534400" cy="5388610"/>
          </a:xfrm>
          <a:prstGeom prst="rect">
            <a:avLst/>
          </a:prstGeom>
        </p:spPr>
      </p:pic>
    </p:spTree>
    <p:extLst>
      <p:ext uri="{BB962C8B-B14F-4D97-AF65-F5344CB8AC3E}">
        <p14:creationId xmlns:p14="http://schemas.microsoft.com/office/powerpoint/2010/main" val="32656089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               </a:t>
            </a:r>
            <a:endParaRPr lang="en-US" dirty="0"/>
          </a:p>
        </p:txBody>
      </p:sp>
      <p:sp>
        <p:nvSpPr>
          <p:cNvPr id="3" name="Content Placeholder 2"/>
          <p:cNvSpPr>
            <a:spLocks noGrp="1"/>
          </p:cNvSpPr>
          <p:nvPr>
            <p:ph idx="1"/>
          </p:nvPr>
        </p:nvSpPr>
        <p:spPr>
          <a:xfrm>
            <a:off x="0" y="762000"/>
            <a:ext cx="9144000" cy="6324600"/>
          </a:xfrm>
          <a:gradFill flip="none" rotWithShape="1">
            <a:gsLst>
              <a:gs pos="13000">
                <a:srgbClr val="FFEFD1">
                  <a:alpha val="51000"/>
                </a:srgbClr>
              </a:gs>
              <a:gs pos="64999">
                <a:srgbClr val="F0EBD5"/>
              </a:gs>
              <a:gs pos="100000">
                <a:srgbClr val="D1C39F"/>
              </a:gs>
            </a:gsLst>
            <a:lin ang="5400000" scaled="0"/>
            <a:tileRect t="-100000" r="-100000"/>
          </a:gradFill>
        </p:spPr>
        <p:style>
          <a:lnRef idx="1">
            <a:schemeClr val="accent4"/>
          </a:lnRef>
          <a:fillRef idx="2">
            <a:schemeClr val="accent4"/>
          </a:fillRef>
          <a:effectRef idx="1">
            <a:schemeClr val="accent4"/>
          </a:effectRef>
          <a:fontRef idx="minor">
            <a:schemeClr val="dk1"/>
          </a:fontRef>
        </p:style>
        <p:txBody>
          <a:bodyPr>
            <a:normAutofit/>
          </a:bodyPr>
          <a:lstStyle/>
          <a:p>
            <a:pPr>
              <a:buNone/>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9600" b="1" i="1" dirty="0" smtClean="0">
                <a:ln w="12700">
                  <a:solidFill>
                    <a:schemeClr val="tx2">
                      <a:satMod val="155000"/>
                    </a:schemeClr>
                  </a:solidFill>
                  <a:prstDash val="solid"/>
                </a:ln>
                <a:solidFill>
                  <a:srgbClr val="FF00FF"/>
                </a:solidFill>
                <a:effectLst>
                  <a:outerShdw blurRad="41275" dist="20320" dir="1800000" algn="tl" rotWithShape="0">
                    <a:srgbClr val="000000">
                      <a:alpha val="40000"/>
                    </a:srgbClr>
                  </a:outerShdw>
                </a:effectLst>
              </a:rPr>
              <a:t>THANK YOU</a:t>
            </a:r>
            <a:endParaRPr lang="en-US" sz="9600" b="1" i="1" dirty="0">
              <a:ln w="18000">
                <a:solidFill>
                  <a:schemeClr val="accent2">
                    <a:satMod val="140000"/>
                  </a:schemeClr>
                </a:solidFill>
                <a:prstDash val="solid"/>
                <a:miter lim="800000"/>
              </a:ln>
              <a:solidFill>
                <a:srgbClr val="FF00FF"/>
              </a:solidFill>
              <a:effectLst>
                <a:outerShdw blurRad="25500" dist="23000" dir="7020000" algn="tl">
                  <a:srgbClr val="000000">
                    <a:alpha val="50000"/>
                  </a:srgbClr>
                </a:outerShdw>
              </a:effectLst>
            </a:endParaRPr>
          </a:p>
        </p:txBody>
      </p:sp>
      <p:pic>
        <p:nvPicPr>
          <p:cNvPr id="8" name="Picture 7" descr="bangkok6.jpg"/>
          <p:cNvPicPr>
            <a:picLocks noChangeAspect="1"/>
          </p:cNvPicPr>
          <p:nvPr/>
        </p:nvPicPr>
        <p:blipFill>
          <a:blip r:embed="rId2"/>
          <a:stretch>
            <a:fillRect/>
          </a:stretch>
        </p:blipFill>
        <p:spPr>
          <a:xfrm>
            <a:off x="1828800" y="1977580"/>
            <a:ext cx="4876800" cy="4880420"/>
          </a:xfrm>
          <a:prstGeom prst="rect">
            <a:avLst/>
          </a:prstGeom>
        </p:spPr>
      </p:pic>
    </p:spTree>
    <p:extLst>
      <p:ext uri="{BB962C8B-B14F-4D97-AF65-F5344CB8AC3E}">
        <p14:creationId xmlns:p14="http://schemas.microsoft.com/office/powerpoint/2010/main" val="1732355211"/>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strVal val="#ppt_w*0.70"/>
                                          </p:val>
                                        </p:tav>
                                        <p:tav tm="100000">
                                          <p:val>
                                            <p:strVal val="#ppt_w"/>
                                          </p:val>
                                        </p:tav>
                                      </p:tavLst>
                                    </p:anim>
                                    <p:anim calcmode="lin" valueType="num">
                                      <p:cBhvr>
                                        <p:cTn id="8" dur="1000" fill="hold"/>
                                        <p:tgtEl>
                                          <p:spTgt spid="3">
                                            <p:bg/>
                                          </p:spTgt>
                                        </p:tgtEl>
                                        <p:attrNameLst>
                                          <p:attrName>ppt_h</p:attrName>
                                        </p:attrNameLst>
                                      </p:cBhvr>
                                      <p:tavLst>
                                        <p:tav tm="0">
                                          <p:val>
                                            <p:strVal val="#ppt_h"/>
                                          </p:val>
                                        </p:tav>
                                        <p:tav tm="100000">
                                          <p:val>
                                            <p:strVal val="#ppt_h"/>
                                          </p:val>
                                        </p:tav>
                                      </p:tavLst>
                                    </p:anim>
                                    <p:animEffect transition="in" filter="fade">
                                      <p:cBhvr>
                                        <p:cTn id="9" dur="10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900" decel="100000" fill="hold"/>
                                        <p:tgtEl>
                                          <p:spTgt spid="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272143" y="228600"/>
                <a:ext cx="8610600" cy="1698991"/>
              </a:xfrm>
              <a:prstGeom prst="rect">
                <a:avLst/>
              </a:prstGeom>
            </p:spPr>
            <p:txBody>
              <a:bodyPr wrap="square">
                <a:spAutoFit/>
              </a:bodyPr>
              <a:lstStyle/>
              <a:p>
                <a:pPr>
                  <a:lnSpc>
                    <a:spcPct val="150000"/>
                  </a:lnSpc>
                  <a:spcAft>
                    <a:spcPts val="0"/>
                  </a:spcAft>
                </a:pPr>
                <a:r>
                  <a:rPr lang="en-US" sz="1400" b="1" dirty="0">
                    <a:solidFill>
                      <a:srgbClr val="FF0066"/>
                    </a:solidFill>
                    <a:latin typeface="Segoe UI"/>
                    <a:ea typeface="Times New Roman"/>
                  </a:rPr>
                  <a:t>(ii)Basic solvents</a:t>
                </a:r>
                <a:r>
                  <a:rPr lang="en-US" sz="1400" dirty="0">
                    <a:solidFill>
                      <a:srgbClr val="FF0066"/>
                    </a:solidFill>
                    <a:effectLst/>
                    <a:latin typeface="Segoe UI"/>
                    <a:ea typeface="Times New Roman"/>
                  </a:rPr>
                  <a:t> </a:t>
                </a:r>
                <a:r>
                  <a:rPr lang="en-US" sz="1400" dirty="0">
                    <a:effectLst/>
                    <a:latin typeface="Segoe UI"/>
                    <a:ea typeface="Times New Roman"/>
                  </a:rPr>
                  <a:t>like liquid NH</a:t>
                </a:r>
                <a:r>
                  <a:rPr lang="en-US" sz="1400" baseline="-25000" dirty="0">
                    <a:effectLst/>
                    <a:latin typeface="Segoe UI"/>
                    <a:ea typeface="Times New Roman"/>
                  </a:rPr>
                  <a:t>3</a:t>
                </a:r>
                <a:r>
                  <a:rPr lang="en-US" sz="1400" dirty="0">
                    <a:effectLst/>
                    <a:latin typeface="Segoe UI"/>
                    <a:ea typeface="Times New Roman"/>
                  </a:rPr>
                  <a:t>, </a:t>
                </a:r>
                <a:r>
                  <a:rPr lang="en-US" sz="1400" dirty="0" err="1">
                    <a:effectLst/>
                    <a:latin typeface="Segoe UI"/>
                    <a:ea typeface="Times New Roman"/>
                  </a:rPr>
                  <a:t>liq</a:t>
                </a:r>
                <a:r>
                  <a:rPr lang="en-US" sz="1400" dirty="0">
                    <a:effectLst/>
                    <a:latin typeface="Segoe UI"/>
                    <a:ea typeface="Times New Roman"/>
                  </a:rPr>
                  <a:t> .ethylene </a:t>
                </a:r>
                <a:r>
                  <a:rPr lang="en-US" sz="1400" dirty="0" err="1">
                    <a:effectLst/>
                    <a:latin typeface="Segoe UI"/>
                    <a:ea typeface="Times New Roman"/>
                  </a:rPr>
                  <a:t>diamine</a:t>
                </a:r>
                <a:r>
                  <a:rPr lang="en-US" sz="1400" dirty="0">
                    <a:effectLst/>
                    <a:latin typeface="Segoe UI"/>
                    <a:ea typeface="Times New Roman"/>
                  </a:rPr>
                  <a:t> C</a:t>
                </a:r>
                <a:r>
                  <a:rPr lang="en-US" sz="1400" baseline="-25000" dirty="0">
                    <a:effectLst/>
                    <a:latin typeface="Segoe UI"/>
                    <a:ea typeface="Times New Roman"/>
                  </a:rPr>
                  <a:t>6</a:t>
                </a:r>
                <a:r>
                  <a:rPr lang="en-US" sz="1400" dirty="0">
                    <a:effectLst/>
                    <a:latin typeface="Segoe UI"/>
                    <a:ea typeface="Times New Roman"/>
                  </a:rPr>
                  <a:t>H</a:t>
                </a:r>
                <a:r>
                  <a:rPr lang="en-US" sz="1400" baseline="-25000" dirty="0">
                    <a:effectLst/>
                    <a:latin typeface="Segoe UI"/>
                    <a:ea typeface="Times New Roman"/>
                  </a:rPr>
                  <a:t>5</a:t>
                </a:r>
                <a:r>
                  <a:rPr lang="en-US" sz="1400" dirty="0">
                    <a:effectLst/>
                    <a:latin typeface="Segoe UI"/>
                    <a:ea typeface="Times New Roman"/>
                  </a:rPr>
                  <a:t>NH</a:t>
                </a:r>
                <a:r>
                  <a:rPr lang="en-US" sz="1400" baseline="-25000" dirty="0">
                    <a:effectLst/>
                    <a:latin typeface="Segoe UI"/>
                    <a:ea typeface="Times New Roman"/>
                  </a:rPr>
                  <a:t>2</a:t>
                </a:r>
                <a:r>
                  <a:rPr lang="en-US" sz="1400" dirty="0">
                    <a:effectLst/>
                    <a:latin typeface="Segoe UI"/>
                    <a:ea typeface="Times New Roman"/>
                  </a:rPr>
                  <a:t> which have tendency to accept the protons are known as basic solvents.</a:t>
                </a:r>
                <a:endParaRPr lang="en-US" sz="1400" dirty="0">
                  <a:effectLst/>
                </a:endParaRPr>
              </a:p>
              <a:p>
                <a:pPr algn="just">
                  <a:lnSpc>
                    <a:spcPct val="150000"/>
                  </a:lnSpc>
                  <a:spcBef>
                    <a:spcPts val="200"/>
                  </a:spcBef>
                  <a:tabLst>
                    <a:tab pos="342900" algn="l"/>
                    <a:tab pos="622300" algn="l"/>
                    <a:tab pos="914400" algn="l"/>
                    <a:tab pos="1714500" algn="r"/>
                    <a:tab pos="1828800" algn="l"/>
                    <a:tab pos="1993900" algn="l"/>
                    <a:tab pos="4114800" algn="r"/>
                  </a:tabLst>
                </a:pPr>
                <a:r>
                  <a:rPr lang="en-US" sz="1400" b="1" dirty="0">
                    <a:effectLst/>
                    <a:latin typeface="Segoe UI"/>
                    <a:ea typeface="Times New Roman"/>
                    <a:cs typeface="Times New Roman"/>
                  </a:rPr>
                  <a:t>          NH</a:t>
                </a:r>
                <a:r>
                  <a:rPr lang="en-US" sz="1400" b="1" baseline="-25000" dirty="0">
                    <a:effectLst/>
                    <a:latin typeface="Segoe UI"/>
                    <a:ea typeface="Times New Roman"/>
                    <a:cs typeface="Times New Roman"/>
                  </a:rPr>
                  <a:t>3</a:t>
                </a:r>
                <a:r>
                  <a:rPr lang="en-US" sz="1400" b="1" dirty="0">
                    <a:effectLst/>
                    <a:latin typeface="Segoe UI"/>
                    <a:ea typeface="Times New Roman"/>
                    <a:cs typeface="Times New Roman"/>
                  </a:rPr>
                  <a:t>   +    H</a:t>
                </a:r>
                <a:r>
                  <a:rPr lang="en-US" sz="1400" b="1" baseline="30000" dirty="0">
                    <a:effectLst/>
                    <a:latin typeface="Segoe UI"/>
                    <a:ea typeface="Times New Roman"/>
                    <a:cs typeface="Times New Roman"/>
                  </a:rPr>
                  <a:t>+</a:t>
                </a:r>
                <a:r>
                  <a:rPr lang="en-US" sz="1400" b="1" dirty="0">
                    <a:effectLst/>
                    <a:latin typeface="Segoe UI"/>
                    <a:ea typeface="Times New Roman"/>
                    <a:cs typeface="Times New Roman"/>
                  </a:rPr>
                  <a:t>    ----→     </a:t>
                </a:r>
                <a14:m>
                  <m:oMath xmlns:m="http://schemas.openxmlformats.org/officeDocument/2006/math">
                    <m:sSubSup>
                      <m:sSubSupPr>
                        <m:ctrlPr>
                          <a:rPr lang="en-US" sz="1400" i="1">
                            <a:effectLst/>
                            <a:latin typeface="Cambria Math"/>
                            <a:ea typeface="Calibri"/>
                            <a:cs typeface="Segoe UI"/>
                          </a:rPr>
                        </m:ctrlPr>
                      </m:sSubSupPr>
                      <m:e>
                        <m:r>
                          <a:rPr lang="en-US" sz="1400" i="1">
                            <a:effectLst/>
                            <a:latin typeface="Cambria Math"/>
                            <a:ea typeface="Calibri"/>
                            <a:cs typeface="Segoe UI"/>
                          </a:rPr>
                          <m:t>𝑁𝐻</m:t>
                        </m:r>
                      </m:e>
                      <m:sub>
                        <m:r>
                          <a:rPr lang="en-US" sz="1400" i="1">
                            <a:effectLst/>
                            <a:latin typeface="Cambria Math"/>
                            <a:ea typeface="Calibri"/>
                            <a:cs typeface="Segoe UI"/>
                          </a:rPr>
                          <m:t>4</m:t>
                        </m:r>
                      </m:sub>
                      <m:sup>
                        <m:r>
                          <a:rPr lang="en-US" sz="1400" i="1">
                            <a:effectLst/>
                            <a:latin typeface="Cambria Math"/>
                            <a:ea typeface="Calibri"/>
                            <a:cs typeface="Segoe UI"/>
                          </a:rPr>
                          <m:t>+</m:t>
                        </m:r>
                      </m:sup>
                    </m:sSubSup>
                  </m:oMath>
                </a14:m>
                <a:r>
                  <a:rPr lang="en-US" sz="1400" dirty="0">
                    <a:effectLst/>
                    <a:latin typeface="Segoe UI"/>
                    <a:ea typeface="Times New Roman"/>
                    <a:cs typeface="Times New Roman"/>
                  </a:rPr>
                  <a:t>   </a:t>
                </a:r>
                <a:endParaRPr lang="en-US" sz="1400" dirty="0">
                  <a:ea typeface="Calibri"/>
                  <a:cs typeface="Times New Roman"/>
                </a:endParaRPr>
              </a:p>
              <a:p>
                <a:pPr>
                  <a:lnSpc>
                    <a:spcPct val="150000"/>
                  </a:lnSpc>
                  <a:spcAft>
                    <a:spcPts val="0"/>
                  </a:spcAft>
                </a:pPr>
                <a:r>
                  <a:rPr lang="en-US" sz="1400" b="1" dirty="0">
                    <a:solidFill>
                      <a:srgbClr val="FF0066"/>
                    </a:solidFill>
                    <a:effectLst/>
                    <a:latin typeface="Segoe UI"/>
                    <a:ea typeface="Times New Roman"/>
                  </a:rPr>
                  <a:t>(iii)</a:t>
                </a:r>
                <a:r>
                  <a:rPr lang="en-US" sz="1400" b="1" dirty="0" err="1">
                    <a:solidFill>
                      <a:srgbClr val="FF0066"/>
                    </a:solidFill>
                    <a:effectLst/>
                    <a:latin typeface="Segoe UI"/>
                    <a:ea typeface="Times New Roman"/>
                  </a:rPr>
                  <a:t>Amphiprotic</a:t>
                </a:r>
                <a:r>
                  <a:rPr lang="en-US" sz="1400" b="1" dirty="0">
                    <a:solidFill>
                      <a:srgbClr val="FF0066"/>
                    </a:solidFill>
                    <a:effectLst/>
                    <a:latin typeface="Segoe UI"/>
                    <a:ea typeface="Times New Roman"/>
                  </a:rPr>
                  <a:t> or amphoteric solvents</a:t>
                </a:r>
                <a:r>
                  <a:rPr lang="en-US" sz="1400" dirty="0">
                    <a:solidFill>
                      <a:srgbClr val="FF0066"/>
                    </a:solidFill>
                    <a:effectLst/>
                    <a:latin typeface="Segoe UI"/>
                    <a:ea typeface="Times New Roman"/>
                  </a:rPr>
                  <a:t> </a:t>
                </a:r>
                <a:r>
                  <a:rPr lang="en-US" sz="1400" dirty="0">
                    <a:effectLst/>
                    <a:latin typeface="Segoe UI"/>
                    <a:ea typeface="Times New Roman"/>
                  </a:rPr>
                  <a:t>which can either accept or donate the protons which depend on the nature of reaction. e.g. water, acetic acid etc.</a:t>
                </a:r>
                <a:endParaRPr lang="en-US" sz="1400" dirty="0">
                  <a:effectLst/>
                </a:endParaRPr>
              </a:p>
            </p:txBody>
          </p:sp>
        </mc:Choice>
        <mc:Fallback xmlns="">
          <p:sp>
            <p:nvSpPr>
              <p:cNvPr id="3" name="Rectangle 2"/>
              <p:cNvSpPr>
                <a:spLocks noRot="1" noChangeAspect="1" noMove="1" noResize="1" noEditPoints="1" noAdjustHandles="1" noChangeArrowheads="1" noChangeShapeType="1" noTextEdit="1"/>
              </p:cNvSpPr>
              <p:nvPr/>
            </p:nvSpPr>
            <p:spPr>
              <a:xfrm>
                <a:off x="272143" y="228600"/>
                <a:ext cx="8610600" cy="1698991"/>
              </a:xfrm>
              <a:prstGeom prst="rect">
                <a:avLst/>
              </a:prstGeom>
              <a:blipFill rotWithShape="1">
                <a:blip r:embed="rId2"/>
                <a:stretch>
                  <a:fillRect l="-212" r="-283" b="-2878"/>
                </a:stretch>
              </a:blipFill>
            </p:spPr>
            <p:txBody>
              <a:bodyPr/>
              <a:lstStyle/>
              <a:p>
                <a:r>
                  <a:rPr lang="en-US">
                    <a:noFill/>
                  </a:rPr>
                  <a:t> </a:t>
                </a:r>
              </a:p>
            </p:txBody>
          </p:sp>
        </mc:Fallback>
      </mc:AlternateContent>
      <p:pic>
        <p:nvPicPr>
          <p:cNvPr id="4" name="Picture 3" descr="Description: C:\Users\ADMIN\Desktop\New Diagrams\New Doc 2020-04-05 11.39.53_15.jpg"/>
          <p:cNvPicPr/>
          <p:nvPr/>
        </p:nvPicPr>
        <p:blipFill>
          <a:blip r:embed="rId3">
            <a:extLst>
              <a:ext uri="{28A0092B-C50C-407E-A947-70E740481C1C}">
                <a14:useLocalDpi xmlns:a14="http://schemas.microsoft.com/office/drawing/2010/main" val="0"/>
              </a:ext>
            </a:extLst>
          </a:blip>
          <a:srcRect/>
          <a:stretch>
            <a:fillRect/>
          </a:stretch>
        </p:blipFill>
        <p:spPr bwMode="auto">
          <a:xfrm>
            <a:off x="76200" y="1943100"/>
            <a:ext cx="2971800" cy="1143000"/>
          </a:xfrm>
          <a:prstGeom prst="rect">
            <a:avLst/>
          </a:prstGeom>
          <a:noFill/>
          <a:ln>
            <a:noFill/>
          </a:ln>
        </p:spPr>
      </p:pic>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1828800"/>
            <a:ext cx="3048000" cy="1143000"/>
          </a:xfrm>
          <a:prstGeom prst="rect">
            <a:avLst/>
          </a:prstGeom>
          <a:noFill/>
          <a:ln>
            <a:noFill/>
          </a:ln>
        </p:spPr>
      </p:pic>
      <p:sp>
        <p:nvSpPr>
          <p:cNvPr id="6" name="Rectangle 5"/>
          <p:cNvSpPr/>
          <p:nvPr/>
        </p:nvSpPr>
        <p:spPr>
          <a:xfrm>
            <a:off x="217714" y="2982686"/>
            <a:ext cx="8719457" cy="2319674"/>
          </a:xfrm>
          <a:prstGeom prst="rect">
            <a:avLst/>
          </a:prstGeom>
        </p:spPr>
        <p:txBody>
          <a:bodyPr wrap="square">
            <a:spAutoFit/>
          </a:bodyPr>
          <a:lstStyle/>
          <a:p>
            <a:pPr algn="just">
              <a:lnSpc>
                <a:spcPct val="150000"/>
              </a:lnSpc>
            </a:pPr>
            <a:r>
              <a:rPr lang="en-US" sz="1400" b="1" dirty="0">
                <a:latin typeface="Segoe UI"/>
                <a:ea typeface="Times New Roman"/>
                <a:cs typeface="Times New Roman"/>
              </a:rPr>
              <a:t>2.	Aprotic solvents or Non-protonic :</a:t>
            </a:r>
            <a:endParaRPr lang="en-US" sz="1400" dirty="0">
              <a:ea typeface="Calibri"/>
              <a:cs typeface="Times New Roman"/>
            </a:endParaRPr>
          </a:p>
          <a:p>
            <a:pPr algn="just">
              <a:lnSpc>
                <a:spcPct val="150000"/>
              </a:lnSpc>
            </a:pPr>
            <a:r>
              <a:rPr lang="en-US" sz="1400" dirty="0">
                <a:latin typeface="Segoe UI"/>
                <a:ea typeface="Times New Roman"/>
                <a:cs typeface="Times New Roman"/>
              </a:rPr>
              <a:t>	They do not ionize like protonic solvents. They do not have any tendency to accept or to loose the protons. For example, CCl</a:t>
            </a:r>
            <a:r>
              <a:rPr lang="en-US" sz="1400" baseline="-25000" dirty="0">
                <a:latin typeface="Segoe UI"/>
                <a:ea typeface="Times New Roman"/>
                <a:cs typeface="Times New Roman"/>
              </a:rPr>
              <a:t>4</a:t>
            </a:r>
            <a:r>
              <a:rPr lang="en-US" sz="1400" dirty="0">
                <a:latin typeface="Segoe UI"/>
                <a:ea typeface="Times New Roman"/>
                <a:cs typeface="Times New Roman"/>
              </a:rPr>
              <a:t>, CH</a:t>
            </a:r>
            <a:r>
              <a:rPr lang="en-US" sz="1400" baseline="-25000" dirty="0">
                <a:latin typeface="Segoe UI"/>
                <a:ea typeface="Times New Roman"/>
                <a:cs typeface="Times New Roman"/>
              </a:rPr>
              <a:t>3</a:t>
            </a:r>
            <a:r>
              <a:rPr lang="en-US" sz="1400" dirty="0">
                <a:latin typeface="Segoe UI"/>
                <a:ea typeface="Times New Roman"/>
                <a:cs typeface="Times New Roman"/>
              </a:rPr>
              <a:t>CN, C</a:t>
            </a:r>
            <a:r>
              <a:rPr lang="en-US" sz="1400" baseline="-25000" dirty="0">
                <a:latin typeface="Segoe UI"/>
                <a:ea typeface="Times New Roman"/>
                <a:cs typeface="Times New Roman"/>
              </a:rPr>
              <a:t>6</a:t>
            </a:r>
            <a:r>
              <a:rPr lang="en-US" sz="1400" dirty="0">
                <a:latin typeface="Segoe UI"/>
                <a:ea typeface="Times New Roman"/>
                <a:cs typeface="Times New Roman"/>
              </a:rPr>
              <a:t>H</a:t>
            </a:r>
            <a:r>
              <a:rPr lang="en-US" sz="1400" baseline="-25000" dirty="0">
                <a:latin typeface="Segoe UI"/>
                <a:ea typeface="Times New Roman"/>
                <a:cs typeface="Times New Roman"/>
              </a:rPr>
              <a:t>6</a:t>
            </a:r>
            <a:r>
              <a:rPr lang="en-US" sz="1400" dirty="0">
                <a:latin typeface="Segoe UI"/>
                <a:ea typeface="Times New Roman"/>
                <a:cs typeface="Times New Roman"/>
              </a:rPr>
              <a:t>, DMF (dimethyl </a:t>
            </a:r>
            <a:r>
              <a:rPr lang="en-US" sz="1400" dirty="0" err="1">
                <a:latin typeface="Segoe UI"/>
                <a:ea typeface="Times New Roman"/>
                <a:cs typeface="Times New Roman"/>
              </a:rPr>
              <a:t>formamide</a:t>
            </a:r>
            <a:r>
              <a:rPr lang="en-US" sz="1400" dirty="0">
                <a:latin typeface="Segoe UI"/>
                <a:ea typeface="Times New Roman"/>
                <a:cs typeface="Times New Roman"/>
              </a:rPr>
              <a:t>), DMSO (dimethyl </a:t>
            </a:r>
            <a:r>
              <a:rPr lang="en-US" sz="1400" dirty="0" err="1">
                <a:latin typeface="Segoe UI"/>
                <a:ea typeface="Times New Roman"/>
                <a:cs typeface="Times New Roman"/>
              </a:rPr>
              <a:t>sulphoxide</a:t>
            </a:r>
            <a:r>
              <a:rPr lang="en-US" sz="1400" dirty="0">
                <a:latin typeface="Segoe UI"/>
                <a:ea typeface="Times New Roman"/>
                <a:cs typeface="Times New Roman"/>
              </a:rPr>
              <a:t>) etc. There are three broad classes of these aprotic solvents.</a:t>
            </a:r>
            <a:endParaRPr lang="en-US" sz="1400" dirty="0">
              <a:ea typeface="Calibri"/>
              <a:cs typeface="Times New Roman"/>
            </a:endParaRPr>
          </a:p>
          <a:p>
            <a:pPr algn="just">
              <a:lnSpc>
                <a:spcPct val="150000"/>
              </a:lnSpc>
            </a:pPr>
            <a:r>
              <a:rPr lang="en-US" sz="1400" b="1" dirty="0">
                <a:latin typeface="Segoe UI"/>
                <a:ea typeface="Times New Roman"/>
                <a:cs typeface="Times New Roman"/>
              </a:rPr>
              <a:t>	(i)	Non-polar or  non-dissociated liquids: </a:t>
            </a:r>
            <a:r>
              <a:rPr lang="en-US" sz="1400" dirty="0">
                <a:latin typeface="Segoe UI"/>
                <a:ea typeface="Times New Roman"/>
                <a:cs typeface="Times New Roman"/>
              </a:rPr>
              <a:t>which do not solvate strongly. e.g. CCl</a:t>
            </a:r>
            <a:r>
              <a:rPr lang="en-US" sz="1400" baseline="-25000" dirty="0">
                <a:latin typeface="Segoe UI"/>
                <a:ea typeface="Times New Roman"/>
                <a:cs typeface="Times New Roman"/>
              </a:rPr>
              <a:t>4</a:t>
            </a:r>
            <a:r>
              <a:rPr lang="en-US" sz="1400" dirty="0">
                <a:latin typeface="Segoe UI"/>
                <a:ea typeface="Times New Roman"/>
                <a:cs typeface="Times New Roman"/>
              </a:rPr>
              <a:t> and hydrocarbons. They have low polarity and low dielectric constant, poor donor power, no self-</a:t>
            </a:r>
            <a:r>
              <a:rPr lang="en-US" sz="1400" dirty="0" err="1">
                <a:latin typeface="Segoe UI"/>
                <a:ea typeface="Times New Roman"/>
                <a:cs typeface="Times New Roman"/>
              </a:rPr>
              <a:t>ionising</a:t>
            </a:r>
            <a:r>
              <a:rPr lang="en-US" sz="1400" dirty="0">
                <a:latin typeface="Segoe UI"/>
                <a:ea typeface="Times New Roman"/>
                <a:cs typeface="Times New Roman"/>
              </a:rPr>
              <a:t> capacity. They do not take part in chemical reactions with solute.</a:t>
            </a:r>
            <a:endParaRPr lang="en-US" sz="1400" dirty="0">
              <a:ea typeface="Calibri"/>
              <a:cs typeface="Times New Roman"/>
            </a:endParaRPr>
          </a:p>
        </p:txBody>
      </p:sp>
    </p:spTree>
    <p:extLst>
      <p:ext uri="{BB962C8B-B14F-4D97-AF65-F5344CB8AC3E}">
        <p14:creationId xmlns:p14="http://schemas.microsoft.com/office/powerpoint/2010/main" val="365680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447800"/>
            <a:ext cx="8153400" cy="2354491"/>
          </a:xfrm>
          <a:prstGeom prst="rect">
            <a:avLst/>
          </a:prstGeom>
        </p:spPr>
        <p:txBody>
          <a:bodyPr wrap="square">
            <a:spAutoFit/>
          </a:bodyPr>
          <a:lstStyle/>
          <a:p>
            <a:pPr algn="just">
              <a:lnSpc>
                <a:spcPct val="150000"/>
              </a:lnSpc>
            </a:pPr>
            <a:r>
              <a:rPr lang="en-US" sz="1400" b="1" dirty="0">
                <a:solidFill>
                  <a:srgbClr val="FF0066"/>
                </a:solidFill>
                <a:latin typeface="Segoe UI"/>
                <a:ea typeface="Times New Roman"/>
                <a:cs typeface="Times New Roman"/>
              </a:rPr>
              <a:t>(</a:t>
            </a:r>
            <a:r>
              <a:rPr lang="en-US" sz="1400" b="1" dirty="0" smtClean="0">
                <a:solidFill>
                  <a:srgbClr val="FF0066"/>
                </a:solidFill>
                <a:latin typeface="Segoe UI"/>
                <a:ea typeface="Times New Roman"/>
                <a:cs typeface="Times New Roman"/>
              </a:rPr>
              <a:t>ii) Non-ionized </a:t>
            </a:r>
            <a:r>
              <a:rPr lang="en-US" sz="1400" b="1" dirty="0">
                <a:solidFill>
                  <a:srgbClr val="FF0066"/>
                </a:solidFill>
                <a:latin typeface="Segoe UI"/>
                <a:ea typeface="Times New Roman"/>
                <a:cs typeface="Times New Roman"/>
              </a:rPr>
              <a:t>(non-dissociated) but strongly solvating solvents</a:t>
            </a:r>
            <a:r>
              <a:rPr lang="en-US" sz="1400" dirty="0">
                <a:solidFill>
                  <a:srgbClr val="FF0066"/>
                </a:solidFill>
                <a:latin typeface="Segoe UI"/>
                <a:ea typeface="Times New Roman"/>
                <a:cs typeface="Times New Roman"/>
              </a:rPr>
              <a:t> </a:t>
            </a:r>
            <a:r>
              <a:rPr lang="en-US" sz="1400" dirty="0">
                <a:latin typeface="Segoe UI"/>
                <a:ea typeface="Times New Roman"/>
                <a:cs typeface="Times New Roman"/>
              </a:rPr>
              <a:t>e.g. CH</a:t>
            </a:r>
            <a:r>
              <a:rPr lang="en-US" sz="1400" baseline="-25000" dirty="0">
                <a:latin typeface="Segoe UI"/>
                <a:ea typeface="Times New Roman"/>
                <a:cs typeface="Times New Roman"/>
              </a:rPr>
              <a:t>3</a:t>
            </a:r>
            <a:r>
              <a:rPr lang="en-US" sz="1400" dirty="0">
                <a:latin typeface="Segoe UI"/>
                <a:ea typeface="Times New Roman"/>
                <a:cs typeface="Times New Roman"/>
              </a:rPr>
              <a:t>CN, DMF, DMSO and SO</a:t>
            </a:r>
            <a:r>
              <a:rPr lang="en-US" sz="1400" baseline="-25000" dirty="0">
                <a:latin typeface="Segoe UI"/>
                <a:ea typeface="Times New Roman"/>
                <a:cs typeface="Times New Roman"/>
              </a:rPr>
              <a:t>2</a:t>
            </a:r>
            <a:r>
              <a:rPr lang="en-US" sz="1400" dirty="0">
                <a:latin typeface="Segoe UI"/>
                <a:ea typeface="Times New Roman"/>
                <a:cs typeface="Times New Roman"/>
              </a:rPr>
              <a:t>. They are mainly aprotic and have no self-ionizing capacity, but have tendency to solvate the ions. Some of these solvents like DMSO have high dielectric constants and some have low dielectric constants. These solvents solvate cations best by using negatively charged oxygen atoms.</a:t>
            </a:r>
            <a:endParaRPr lang="en-US" sz="1400" dirty="0">
              <a:ea typeface="Calibri"/>
              <a:cs typeface="Times New Roman"/>
            </a:endParaRPr>
          </a:p>
          <a:p>
            <a:pPr algn="just">
              <a:lnSpc>
                <a:spcPct val="150000"/>
              </a:lnSpc>
            </a:pPr>
            <a:r>
              <a:rPr lang="en-US" sz="1400" b="1" dirty="0">
                <a:latin typeface="Segoe UI"/>
                <a:ea typeface="Times New Roman"/>
                <a:cs typeface="Times New Roman"/>
              </a:rPr>
              <a:t>(</a:t>
            </a:r>
            <a:r>
              <a:rPr lang="en-US" sz="1400" b="1" dirty="0" smtClean="0">
                <a:solidFill>
                  <a:srgbClr val="FF0066"/>
                </a:solidFill>
                <a:latin typeface="Segoe UI"/>
                <a:ea typeface="Times New Roman"/>
                <a:cs typeface="Times New Roman"/>
              </a:rPr>
              <a:t>iii) Highly </a:t>
            </a:r>
            <a:r>
              <a:rPr lang="en-US" sz="1400" b="1" dirty="0">
                <a:solidFill>
                  <a:srgbClr val="FF0066"/>
                </a:solidFill>
                <a:latin typeface="Segoe UI"/>
                <a:ea typeface="Times New Roman"/>
                <a:cs typeface="Times New Roman"/>
              </a:rPr>
              <a:t>polar, </a:t>
            </a:r>
            <a:r>
              <a:rPr lang="en-US" sz="1400" b="1" dirty="0" err="1">
                <a:solidFill>
                  <a:srgbClr val="FF0066"/>
                </a:solidFill>
                <a:latin typeface="Segoe UI"/>
                <a:ea typeface="Times New Roman"/>
                <a:cs typeface="Times New Roman"/>
              </a:rPr>
              <a:t>autoionizing</a:t>
            </a:r>
            <a:r>
              <a:rPr lang="en-US" sz="1400" b="1" dirty="0">
                <a:solidFill>
                  <a:srgbClr val="FF0066"/>
                </a:solidFill>
                <a:latin typeface="Segoe UI"/>
                <a:ea typeface="Times New Roman"/>
                <a:cs typeface="Times New Roman"/>
              </a:rPr>
              <a:t> solvents : </a:t>
            </a:r>
            <a:r>
              <a:rPr lang="en-US" sz="1400" dirty="0">
                <a:latin typeface="Segoe UI"/>
                <a:ea typeface="Times New Roman"/>
                <a:cs typeface="Times New Roman"/>
              </a:rPr>
              <a:t>They have high dielectric constants and dipole moment val­ues. These solvents are highly reactive. They are extremely sensitive to the moisture. These solvents can undergo </a:t>
            </a:r>
            <a:r>
              <a:rPr lang="en-US" sz="1400" dirty="0" err="1">
                <a:latin typeface="Segoe UI"/>
                <a:ea typeface="Times New Roman"/>
                <a:cs typeface="Times New Roman"/>
              </a:rPr>
              <a:t>autoionization</a:t>
            </a:r>
            <a:r>
              <a:rPr lang="en-US" sz="1400" dirty="0">
                <a:latin typeface="Segoe UI"/>
                <a:ea typeface="Times New Roman"/>
                <a:cs typeface="Times New Roman"/>
              </a:rPr>
              <a:t>. e.g. H</a:t>
            </a:r>
            <a:r>
              <a:rPr lang="en-US" sz="1400" baseline="-25000" dirty="0">
                <a:latin typeface="Segoe UI"/>
                <a:ea typeface="Times New Roman"/>
                <a:cs typeface="Times New Roman"/>
              </a:rPr>
              <a:t>2</a:t>
            </a:r>
            <a:r>
              <a:rPr lang="en-US" sz="1400" dirty="0">
                <a:latin typeface="Segoe UI"/>
                <a:ea typeface="Times New Roman"/>
                <a:cs typeface="Times New Roman"/>
              </a:rPr>
              <a:t>O, BrF</a:t>
            </a:r>
            <a:r>
              <a:rPr lang="en-US" sz="1400" baseline="-25000" dirty="0">
                <a:latin typeface="Segoe UI"/>
                <a:ea typeface="Times New Roman"/>
                <a:cs typeface="Times New Roman"/>
              </a:rPr>
              <a:t>3</a:t>
            </a:r>
            <a:r>
              <a:rPr lang="en-US" sz="1400" dirty="0">
                <a:latin typeface="Segoe UI"/>
                <a:ea typeface="Times New Roman"/>
                <a:cs typeface="Times New Roman"/>
              </a:rPr>
              <a:t>, IF</a:t>
            </a:r>
            <a:r>
              <a:rPr lang="en-US" sz="1400" baseline="-25000" dirty="0">
                <a:latin typeface="Segoe UI"/>
                <a:ea typeface="Times New Roman"/>
                <a:cs typeface="Times New Roman"/>
              </a:rPr>
              <a:t>5</a:t>
            </a:r>
            <a:r>
              <a:rPr lang="en-US" sz="1400" dirty="0">
                <a:latin typeface="Segoe UI"/>
                <a:ea typeface="Times New Roman"/>
                <a:cs typeface="Times New Roman"/>
              </a:rPr>
              <a:t> </a:t>
            </a:r>
            <a:r>
              <a:rPr lang="en-US" sz="1400" dirty="0" err="1">
                <a:latin typeface="Segoe UI"/>
                <a:ea typeface="Times New Roman"/>
                <a:cs typeface="Times New Roman"/>
              </a:rPr>
              <a:t>etc</a:t>
            </a:r>
            <a:endParaRPr lang="en-US" sz="1400" dirty="0">
              <a:ea typeface="Calibri"/>
              <a:cs typeface="Times New Roman"/>
            </a:endParaRPr>
          </a:p>
        </p:txBody>
      </p:sp>
      <p:pic>
        <p:nvPicPr>
          <p:cNvPr id="6" name="Picture 5" descr="Description: C:\Users\ADMIN\Desktop\New Diagrams\New Doc 2020-04-05 11.39.53_1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3429000"/>
            <a:ext cx="3276600" cy="1114425"/>
          </a:xfrm>
          <a:prstGeom prst="rect">
            <a:avLst/>
          </a:prstGeom>
          <a:noFill/>
          <a:ln>
            <a:noFill/>
          </a:ln>
        </p:spPr>
      </p:pic>
      <p:sp>
        <p:nvSpPr>
          <p:cNvPr id="5" name="Rectangle 4"/>
          <p:cNvSpPr/>
          <p:nvPr/>
        </p:nvSpPr>
        <p:spPr>
          <a:xfrm>
            <a:off x="511628" y="4073115"/>
            <a:ext cx="8077200" cy="2354491"/>
          </a:xfrm>
          <a:prstGeom prst="rect">
            <a:avLst/>
          </a:prstGeom>
        </p:spPr>
        <p:txBody>
          <a:bodyPr wrap="square">
            <a:spAutoFit/>
          </a:bodyPr>
          <a:lstStyle/>
          <a:p>
            <a:pPr algn="just">
              <a:lnSpc>
                <a:spcPct val="150000"/>
              </a:lnSpc>
            </a:pPr>
            <a:r>
              <a:rPr lang="en-US" sz="1400" b="1" dirty="0">
                <a:solidFill>
                  <a:srgbClr val="C00000"/>
                </a:solidFill>
                <a:latin typeface="Segoe UI"/>
                <a:ea typeface="Times New Roman"/>
                <a:cs typeface="Times New Roman"/>
              </a:rPr>
              <a:t>(B) </a:t>
            </a:r>
            <a:r>
              <a:rPr lang="en-US" sz="1400" b="1" dirty="0" err="1">
                <a:solidFill>
                  <a:srgbClr val="C00000"/>
                </a:solidFill>
                <a:latin typeface="Segoe UI"/>
                <a:ea typeface="Times New Roman"/>
                <a:cs typeface="Times New Roman"/>
              </a:rPr>
              <a:t>Ionising</a:t>
            </a:r>
            <a:r>
              <a:rPr lang="en-US" sz="1400" b="1" dirty="0">
                <a:solidFill>
                  <a:srgbClr val="C00000"/>
                </a:solidFill>
                <a:latin typeface="Segoe UI"/>
                <a:ea typeface="Times New Roman"/>
                <a:cs typeface="Times New Roman"/>
              </a:rPr>
              <a:t> and non- </a:t>
            </a:r>
            <a:r>
              <a:rPr lang="en-US" sz="1400" b="1" dirty="0" err="1">
                <a:solidFill>
                  <a:srgbClr val="C00000"/>
                </a:solidFill>
                <a:latin typeface="Segoe UI"/>
                <a:ea typeface="Times New Roman"/>
                <a:cs typeface="Times New Roman"/>
              </a:rPr>
              <a:t>Ionising</a:t>
            </a:r>
            <a:r>
              <a:rPr lang="en-US" sz="1400" b="1" dirty="0">
                <a:solidFill>
                  <a:srgbClr val="C00000"/>
                </a:solidFill>
                <a:latin typeface="Segoe UI"/>
                <a:ea typeface="Times New Roman"/>
                <a:cs typeface="Times New Roman"/>
              </a:rPr>
              <a:t> solvent :</a:t>
            </a:r>
            <a:endParaRPr lang="en-US" sz="1400" dirty="0">
              <a:solidFill>
                <a:srgbClr val="C00000"/>
              </a:solidFill>
              <a:ea typeface="Calibri"/>
              <a:cs typeface="Times New Roman"/>
            </a:endParaRPr>
          </a:p>
          <a:p>
            <a:pPr algn="just">
              <a:lnSpc>
                <a:spcPct val="150000"/>
              </a:lnSpc>
            </a:pPr>
            <a:r>
              <a:rPr lang="en-US" sz="1400" dirty="0">
                <a:latin typeface="Segoe UI"/>
                <a:ea typeface="Times New Roman"/>
                <a:cs typeface="Times New Roman"/>
              </a:rPr>
              <a:t>This classification is based on the polar and non-polar nature of the solvents.</a:t>
            </a:r>
            <a:endParaRPr lang="en-US" sz="1400" dirty="0">
              <a:ea typeface="Calibri"/>
              <a:cs typeface="Times New Roman"/>
            </a:endParaRPr>
          </a:p>
          <a:p>
            <a:pPr algn="just">
              <a:lnSpc>
                <a:spcPct val="150000"/>
              </a:lnSpc>
            </a:pPr>
            <a:r>
              <a:rPr lang="en-US" sz="1400" b="1" dirty="0" smtClean="0">
                <a:solidFill>
                  <a:srgbClr val="FF0066"/>
                </a:solidFill>
                <a:latin typeface="Segoe UI"/>
                <a:ea typeface="Times New Roman"/>
                <a:cs typeface="Times New Roman"/>
              </a:rPr>
              <a:t>1. </a:t>
            </a:r>
            <a:r>
              <a:rPr lang="en-US" sz="1400" b="1" dirty="0" err="1" smtClean="0">
                <a:solidFill>
                  <a:srgbClr val="FF0066"/>
                </a:solidFill>
                <a:latin typeface="Segoe UI"/>
                <a:ea typeface="Times New Roman"/>
                <a:cs typeface="Times New Roman"/>
              </a:rPr>
              <a:t>Ionising</a:t>
            </a:r>
            <a:r>
              <a:rPr lang="en-US" sz="1400" b="1" dirty="0" smtClean="0">
                <a:solidFill>
                  <a:srgbClr val="FF0066"/>
                </a:solidFill>
                <a:latin typeface="Segoe UI"/>
                <a:ea typeface="Times New Roman"/>
                <a:cs typeface="Times New Roman"/>
              </a:rPr>
              <a:t> </a:t>
            </a:r>
            <a:r>
              <a:rPr lang="en-US" sz="1400" b="1" dirty="0">
                <a:solidFill>
                  <a:srgbClr val="FF0066"/>
                </a:solidFill>
                <a:latin typeface="Segoe UI"/>
                <a:ea typeface="Times New Roman"/>
                <a:cs typeface="Times New Roman"/>
              </a:rPr>
              <a:t>solvents:</a:t>
            </a:r>
            <a:r>
              <a:rPr lang="en-US" sz="1400" dirty="0">
                <a:solidFill>
                  <a:srgbClr val="FF0066"/>
                </a:solidFill>
                <a:latin typeface="Segoe UI"/>
                <a:ea typeface="Times New Roman"/>
                <a:cs typeface="Times New Roman"/>
              </a:rPr>
              <a:t> </a:t>
            </a:r>
            <a:r>
              <a:rPr lang="en-US" sz="1400" dirty="0">
                <a:latin typeface="Segoe UI"/>
                <a:ea typeface="Times New Roman"/>
                <a:cs typeface="Times New Roman"/>
              </a:rPr>
              <a:t>They undergo </a:t>
            </a:r>
            <a:r>
              <a:rPr lang="en-US" sz="1400" dirty="0" err="1">
                <a:latin typeface="Segoe UI"/>
                <a:ea typeface="Times New Roman"/>
                <a:cs typeface="Times New Roman"/>
              </a:rPr>
              <a:t>autoionisation</a:t>
            </a:r>
            <a:r>
              <a:rPr lang="en-US" sz="1400" dirty="0">
                <a:latin typeface="Segoe UI"/>
                <a:ea typeface="Times New Roman"/>
                <a:cs typeface="Times New Roman"/>
              </a:rPr>
              <a:t> and bring about </a:t>
            </a:r>
            <a:r>
              <a:rPr lang="en-US" sz="1400" dirty="0" err="1">
                <a:latin typeface="Segoe UI"/>
                <a:ea typeface="Times New Roman"/>
                <a:cs typeface="Times New Roman"/>
              </a:rPr>
              <a:t>ionisation</a:t>
            </a:r>
            <a:r>
              <a:rPr lang="en-US" sz="1400" dirty="0">
                <a:latin typeface="Segoe UI"/>
                <a:ea typeface="Times New Roman"/>
                <a:cs typeface="Times New Roman"/>
              </a:rPr>
              <a:t> of the solutes. </a:t>
            </a:r>
            <a:r>
              <a:rPr lang="en-US" sz="1400" dirty="0" err="1">
                <a:latin typeface="Segoe UI"/>
                <a:ea typeface="Times New Roman"/>
                <a:cs typeface="Times New Roman"/>
              </a:rPr>
              <a:t>Thease</a:t>
            </a:r>
            <a:r>
              <a:rPr lang="en-US" sz="1400" dirty="0">
                <a:latin typeface="Segoe UI"/>
                <a:ea typeface="Times New Roman"/>
                <a:cs typeface="Times New Roman"/>
              </a:rPr>
              <a:t> are polar in nature and have high dipole moment and dielectric constant. </a:t>
            </a:r>
            <a:r>
              <a:rPr lang="en-US" sz="1400" dirty="0" smtClean="0">
                <a:latin typeface="Segoe UI"/>
                <a:ea typeface="Times New Roman"/>
                <a:cs typeface="Times New Roman"/>
              </a:rPr>
              <a:t>They are good solvents for ionic </a:t>
            </a:r>
            <a:r>
              <a:rPr lang="en-US" sz="1400" dirty="0" err="1" smtClean="0">
                <a:latin typeface="Segoe UI"/>
                <a:ea typeface="Times New Roman"/>
                <a:cs typeface="Times New Roman"/>
              </a:rPr>
              <a:t>solutes.e.g.Water</a:t>
            </a:r>
            <a:r>
              <a:rPr lang="en-US" sz="1400" dirty="0" smtClean="0">
                <a:latin typeface="Segoe UI"/>
                <a:ea typeface="Times New Roman"/>
                <a:cs typeface="Times New Roman"/>
              </a:rPr>
              <a:t>, liquid hydrogen fluoride, NH</a:t>
            </a:r>
            <a:r>
              <a:rPr lang="en-US" sz="1400" baseline="-25000" dirty="0" smtClean="0">
                <a:latin typeface="Segoe UI"/>
                <a:ea typeface="Times New Roman"/>
                <a:cs typeface="Times New Roman"/>
              </a:rPr>
              <a:t>3 </a:t>
            </a:r>
            <a:r>
              <a:rPr lang="en-US" sz="1400" dirty="0" smtClean="0">
                <a:latin typeface="Segoe UI"/>
                <a:ea typeface="Times New Roman"/>
                <a:cs typeface="Times New Roman"/>
              </a:rPr>
              <a:t>etc.</a:t>
            </a:r>
            <a:endParaRPr lang="en-US" sz="1400" dirty="0" smtClean="0">
              <a:ea typeface="Calibri"/>
              <a:cs typeface="Times New Roman"/>
            </a:endParaRPr>
          </a:p>
          <a:p>
            <a:pPr algn="just">
              <a:lnSpc>
                <a:spcPct val="150000"/>
              </a:lnSpc>
            </a:pPr>
            <a:r>
              <a:rPr lang="en-US" sz="1400" b="1" dirty="0" smtClean="0">
                <a:solidFill>
                  <a:srgbClr val="FF0066"/>
                </a:solidFill>
                <a:latin typeface="Segoe UI"/>
                <a:ea typeface="Times New Roman"/>
                <a:cs typeface="Times New Roman"/>
              </a:rPr>
              <a:t>2</a:t>
            </a:r>
            <a:r>
              <a:rPr lang="en-US" sz="1400" b="1" dirty="0">
                <a:solidFill>
                  <a:srgbClr val="FF0066"/>
                </a:solidFill>
                <a:latin typeface="Segoe UI"/>
                <a:ea typeface="Times New Roman"/>
                <a:cs typeface="Times New Roman"/>
              </a:rPr>
              <a:t>. Non-</a:t>
            </a:r>
            <a:r>
              <a:rPr lang="en-US" sz="1400" b="1" dirty="0" err="1">
                <a:solidFill>
                  <a:srgbClr val="FF0066"/>
                </a:solidFill>
                <a:latin typeface="Segoe UI"/>
                <a:ea typeface="Times New Roman"/>
                <a:cs typeface="Times New Roman"/>
              </a:rPr>
              <a:t>ionising</a:t>
            </a:r>
            <a:r>
              <a:rPr lang="en-US" sz="1400" b="1" dirty="0">
                <a:solidFill>
                  <a:srgbClr val="FF0066"/>
                </a:solidFill>
                <a:latin typeface="Segoe UI"/>
                <a:ea typeface="Times New Roman"/>
                <a:cs typeface="Times New Roman"/>
              </a:rPr>
              <a:t> solvents:</a:t>
            </a:r>
            <a:r>
              <a:rPr lang="en-US" sz="1400" dirty="0">
                <a:latin typeface="Segoe UI"/>
                <a:ea typeface="Times New Roman"/>
                <a:cs typeface="Times New Roman"/>
              </a:rPr>
              <a:t> They undergo </a:t>
            </a:r>
            <a:r>
              <a:rPr lang="en-US" sz="1400" dirty="0" err="1">
                <a:latin typeface="Segoe UI"/>
                <a:ea typeface="Times New Roman"/>
                <a:cs typeface="Times New Roman"/>
              </a:rPr>
              <a:t>autoionisation</a:t>
            </a:r>
            <a:r>
              <a:rPr lang="en-US" sz="1400" dirty="0">
                <a:latin typeface="Segoe UI"/>
                <a:ea typeface="Times New Roman"/>
                <a:cs typeface="Times New Roman"/>
              </a:rPr>
              <a:t> and do not bring about </a:t>
            </a:r>
            <a:r>
              <a:rPr lang="en-US" sz="1400" dirty="0" err="1">
                <a:latin typeface="Segoe UI"/>
                <a:ea typeface="Times New Roman"/>
                <a:cs typeface="Times New Roman"/>
              </a:rPr>
              <a:t>ionisation</a:t>
            </a:r>
            <a:r>
              <a:rPr lang="en-US" sz="1400" dirty="0">
                <a:latin typeface="Segoe UI"/>
                <a:ea typeface="Times New Roman"/>
                <a:cs typeface="Times New Roman"/>
              </a:rPr>
              <a:t> solute. </a:t>
            </a:r>
            <a:r>
              <a:rPr lang="en-US" sz="1400" dirty="0" err="1">
                <a:latin typeface="Segoe UI"/>
                <a:ea typeface="Times New Roman"/>
                <a:cs typeface="Times New Roman"/>
              </a:rPr>
              <a:t>Thease</a:t>
            </a:r>
            <a:r>
              <a:rPr lang="en-US" sz="1400" dirty="0">
                <a:latin typeface="Segoe UI"/>
                <a:ea typeface="Times New Roman"/>
                <a:cs typeface="Times New Roman"/>
              </a:rPr>
              <a:t> are non-polar and have low dipole moment. They are suitable for covalent compounds.</a:t>
            </a:r>
            <a:endParaRPr lang="en-US" sz="1400" dirty="0">
              <a:ea typeface="Calibri"/>
              <a:cs typeface="Times New Roman"/>
            </a:endParaRPr>
          </a:p>
        </p:txBody>
      </p:sp>
    </p:spTree>
    <p:extLst>
      <p:ext uri="{BB962C8B-B14F-4D97-AF65-F5344CB8AC3E}">
        <p14:creationId xmlns:p14="http://schemas.microsoft.com/office/powerpoint/2010/main" val="568121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1295400"/>
            <a:ext cx="4294830" cy="410882"/>
          </a:xfrm>
          <a:prstGeom prst="rect">
            <a:avLst/>
          </a:prstGeom>
        </p:spPr>
        <p:txBody>
          <a:bodyPr wrap="none">
            <a:spAutoFit/>
          </a:bodyPr>
          <a:lstStyle/>
          <a:p>
            <a:pPr>
              <a:lnSpc>
                <a:spcPct val="115000"/>
              </a:lnSpc>
              <a:spcAft>
                <a:spcPts val="1000"/>
              </a:spcAft>
            </a:pPr>
            <a:r>
              <a:rPr lang="en-US" b="1" dirty="0">
                <a:solidFill>
                  <a:srgbClr val="0070C0"/>
                </a:solidFill>
                <a:latin typeface="Segoe UI"/>
                <a:ea typeface="Calibri"/>
                <a:cs typeface="Times New Roman"/>
              </a:rPr>
              <a:t>Characteristics properties of solvents</a:t>
            </a:r>
            <a:r>
              <a:rPr lang="en-US" dirty="0">
                <a:solidFill>
                  <a:srgbClr val="0070C0"/>
                </a:solidFill>
                <a:latin typeface="Segoe UI"/>
                <a:ea typeface="Calibri"/>
                <a:cs typeface="Times New Roman"/>
              </a:rPr>
              <a:t> </a:t>
            </a:r>
            <a:r>
              <a:rPr lang="en-US" dirty="0">
                <a:latin typeface="Segoe UI"/>
                <a:ea typeface="Calibri"/>
                <a:cs typeface="Times New Roman"/>
              </a:rPr>
              <a:t>:</a:t>
            </a:r>
            <a:endParaRPr lang="en-US" sz="1600" dirty="0">
              <a:ea typeface="Calibri"/>
              <a:cs typeface="Times New Roman"/>
            </a:endParaRPr>
          </a:p>
        </p:txBody>
      </p:sp>
      <p:sp>
        <p:nvSpPr>
          <p:cNvPr id="3" name="Rectangle 2"/>
          <p:cNvSpPr/>
          <p:nvPr/>
        </p:nvSpPr>
        <p:spPr>
          <a:xfrm>
            <a:off x="0" y="1706282"/>
            <a:ext cx="8839199" cy="2029466"/>
          </a:xfrm>
          <a:prstGeom prst="rect">
            <a:avLst/>
          </a:prstGeom>
        </p:spPr>
        <p:txBody>
          <a:bodyPr wrap="square">
            <a:spAutoFit/>
          </a:bodyPr>
          <a:lstStyle/>
          <a:p>
            <a:pPr indent="457200">
              <a:lnSpc>
                <a:spcPct val="115000"/>
              </a:lnSpc>
              <a:spcAft>
                <a:spcPts val="1000"/>
              </a:spcAft>
            </a:pPr>
            <a:r>
              <a:rPr lang="en-US" sz="1600" dirty="0">
                <a:latin typeface="Segoe UI"/>
                <a:ea typeface="Calibri"/>
                <a:cs typeface="Times New Roman"/>
              </a:rPr>
              <a:t>Some characteristics of physical and chemical properties of solvents which  are given below:</a:t>
            </a:r>
            <a:endParaRPr lang="en-US" sz="1600" dirty="0">
              <a:ea typeface="Calibri"/>
              <a:cs typeface="Times New Roman"/>
            </a:endParaRPr>
          </a:p>
          <a:p>
            <a:pPr marR="0" lvl="0">
              <a:lnSpc>
                <a:spcPct val="115000"/>
              </a:lnSpc>
              <a:spcBef>
                <a:spcPts val="0"/>
              </a:spcBef>
              <a:spcAft>
                <a:spcPts val="1000"/>
              </a:spcAft>
            </a:pPr>
            <a:r>
              <a:rPr lang="en-US" sz="1600" b="1" dirty="0" smtClean="0">
                <a:solidFill>
                  <a:srgbClr val="FF0000"/>
                </a:solidFill>
                <a:latin typeface="Segoe UI"/>
                <a:ea typeface="Calibri"/>
                <a:cs typeface="Times New Roman"/>
              </a:rPr>
              <a:t>1.Melting </a:t>
            </a:r>
            <a:r>
              <a:rPr lang="en-US" sz="1600" b="1" dirty="0">
                <a:solidFill>
                  <a:srgbClr val="FF0000"/>
                </a:solidFill>
                <a:latin typeface="Segoe UI"/>
                <a:ea typeface="Calibri"/>
                <a:cs typeface="Times New Roman"/>
              </a:rPr>
              <a:t>point and boiling point</a:t>
            </a:r>
            <a:r>
              <a:rPr lang="en-US" sz="1600" dirty="0">
                <a:solidFill>
                  <a:srgbClr val="FF0000"/>
                </a:solidFill>
                <a:latin typeface="Segoe UI"/>
                <a:ea typeface="Calibri"/>
                <a:cs typeface="Times New Roman"/>
              </a:rPr>
              <a:t>: </a:t>
            </a:r>
            <a:endParaRPr lang="en-US" sz="1600" dirty="0">
              <a:solidFill>
                <a:srgbClr val="FF0000"/>
              </a:solidFill>
              <a:ea typeface="Calibri"/>
              <a:cs typeface="Times New Roman"/>
            </a:endParaRPr>
          </a:p>
          <a:p>
            <a:pPr marL="228600" marR="0" indent="228600">
              <a:lnSpc>
                <a:spcPct val="115000"/>
              </a:lnSpc>
              <a:spcBef>
                <a:spcPts val="0"/>
              </a:spcBef>
              <a:spcAft>
                <a:spcPts val="1000"/>
              </a:spcAft>
            </a:pPr>
            <a:r>
              <a:rPr lang="en-US" sz="1600" dirty="0">
                <a:latin typeface="Segoe UI"/>
                <a:ea typeface="Calibri"/>
                <a:cs typeface="Times New Roman"/>
              </a:rPr>
              <a:t>The melting point and boiling point of solvents indicate the range of temperature over which it can exist in the liquid state under atmospheric pressure. The melting and boiling point of various solvents along with their critical temperature and critical pressure are given in Table 1. </a:t>
            </a:r>
            <a:endParaRPr lang="en-US" sz="1600" dirty="0">
              <a:ea typeface="Calibri"/>
              <a:cs typeface="Times New Roman"/>
            </a:endParaRPr>
          </a:p>
        </p:txBody>
      </p:sp>
      <p:pic>
        <p:nvPicPr>
          <p:cNvPr id="4" name="Picture 3"/>
          <p:cNvPicPr/>
          <p:nvPr/>
        </p:nvPicPr>
        <p:blipFill>
          <a:blip r:embed="rId2"/>
          <a:stretch>
            <a:fillRect/>
          </a:stretch>
        </p:blipFill>
        <p:spPr>
          <a:xfrm>
            <a:off x="1752600" y="3385457"/>
            <a:ext cx="6172200" cy="2405743"/>
          </a:xfrm>
          <a:prstGeom prst="rect">
            <a:avLst/>
          </a:prstGeom>
        </p:spPr>
      </p:pic>
      <p:sp>
        <p:nvSpPr>
          <p:cNvPr id="5" name="Rectangle 4"/>
          <p:cNvSpPr/>
          <p:nvPr/>
        </p:nvSpPr>
        <p:spPr>
          <a:xfrm>
            <a:off x="228600" y="5772053"/>
            <a:ext cx="8686800" cy="1047979"/>
          </a:xfrm>
          <a:prstGeom prst="rect">
            <a:avLst/>
          </a:prstGeom>
        </p:spPr>
        <p:txBody>
          <a:bodyPr wrap="square">
            <a:spAutoFit/>
          </a:bodyPr>
          <a:lstStyle/>
          <a:p>
            <a:pPr>
              <a:lnSpc>
                <a:spcPct val="115000"/>
              </a:lnSpc>
              <a:spcAft>
                <a:spcPts val="1000"/>
              </a:spcAft>
            </a:pPr>
            <a:r>
              <a:rPr lang="en-US" dirty="0">
                <a:latin typeface="Segoe UI"/>
                <a:ea typeface="Calibri"/>
                <a:cs typeface="Times New Roman"/>
              </a:rPr>
              <a:t>because of the above values file exist as liquid at ordinary temperature and pressure, ammonia, </a:t>
            </a:r>
            <a:r>
              <a:rPr lang="en-US" dirty="0" err="1">
                <a:latin typeface="Segoe UI"/>
                <a:ea typeface="Calibri"/>
                <a:cs typeface="Times New Roman"/>
              </a:rPr>
              <a:t>sulphur</a:t>
            </a:r>
            <a:r>
              <a:rPr lang="en-US" dirty="0">
                <a:latin typeface="Segoe UI"/>
                <a:ea typeface="Calibri"/>
                <a:cs typeface="Times New Roman"/>
              </a:rPr>
              <a:t> dioxide and </a:t>
            </a:r>
            <a:r>
              <a:rPr lang="en-US" dirty="0" err="1">
                <a:latin typeface="Segoe UI"/>
                <a:ea typeface="Calibri"/>
                <a:cs typeface="Times New Roman"/>
              </a:rPr>
              <a:t>dinitrogen</a:t>
            </a:r>
            <a:r>
              <a:rPr lang="en-US" dirty="0">
                <a:latin typeface="Segoe UI"/>
                <a:ea typeface="Calibri"/>
                <a:cs typeface="Times New Roman"/>
              </a:rPr>
              <a:t> tetroxide exist as gases under these conditions. This gaseous therefore acts as solvent only at low temperature.</a:t>
            </a:r>
            <a:endParaRPr lang="en-US" sz="1600" dirty="0">
              <a:ea typeface="Calibri"/>
              <a:cs typeface="Times New Roman"/>
            </a:endParaRPr>
          </a:p>
        </p:txBody>
      </p:sp>
    </p:spTree>
    <p:extLst>
      <p:ext uri="{BB962C8B-B14F-4D97-AF65-F5344CB8AC3E}">
        <p14:creationId xmlns:p14="http://schemas.microsoft.com/office/powerpoint/2010/main" val="1937266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447800"/>
            <a:ext cx="8686800" cy="1707134"/>
          </a:xfrm>
          <a:prstGeom prst="rect">
            <a:avLst/>
          </a:prstGeom>
        </p:spPr>
        <p:txBody>
          <a:bodyPr wrap="square">
            <a:spAutoFit/>
          </a:bodyPr>
          <a:lstStyle/>
          <a:p>
            <a:pPr>
              <a:lnSpc>
                <a:spcPct val="115000"/>
              </a:lnSpc>
              <a:spcAft>
                <a:spcPts val="1000"/>
              </a:spcAft>
            </a:pPr>
            <a:r>
              <a:rPr lang="en-US" b="1" dirty="0">
                <a:solidFill>
                  <a:srgbClr val="FF0000"/>
                </a:solidFill>
                <a:latin typeface="Segoe UI"/>
                <a:ea typeface="Calibri"/>
                <a:cs typeface="Times New Roman"/>
              </a:rPr>
              <a:t>2. Heat of fusion and vaporization:</a:t>
            </a:r>
            <a:endParaRPr lang="en-US" sz="1600" dirty="0">
              <a:solidFill>
                <a:srgbClr val="FF0000"/>
              </a:solidFill>
              <a:ea typeface="Calibri"/>
              <a:cs typeface="Times New Roman"/>
            </a:endParaRPr>
          </a:p>
          <a:p>
            <a:pPr>
              <a:lnSpc>
                <a:spcPct val="115000"/>
              </a:lnSpc>
              <a:spcAft>
                <a:spcPts val="1000"/>
              </a:spcAft>
            </a:pPr>
            <a:r>
              <a:rPr lang="en-US" dirty="0">
                <a:latin typeface="Segoe UI"/>
                <a:ea typeface="Calibri"/>
                <a:cs typeface="Times New Roman"/>
              </a:rPr>
              <a:t> 	</a:t>
            </a:r>
            <a:r>
              <a:rPr lang="en-US" sz="1600" dirty="0">
                <a:solidFill>
                  <a:srgbClr val="002060"/>
                </a:solidFill>
                <a:latin typeface="Segoe UI"/>
                <a:ea typeface="Calibri"/>
                <a:cs typeface="Times New Roman"/>
              </a:rPr>
              <a:t>The heat absorbed by one mole of substance to change from solid to liquid state is called its molar heat of fusion. Likewise, the heat absorbed by one mole of substance to change from liquid to Vapour state is called its molar heat of vaporization. These constants for water, ammonia, </a:t>
            </a:r>
            <a:r>
              <a:rPr lang="en-US" sz="1600" dirty="0" err="1">
                <a:solidFill>
                  <a:srgbClr val="002060"/>
                </a:solidFill>
                <a:latin typeface="Segoe UI"/>
                <a:ea typeface="Calibri"/>
                <a:cs typeface="Times New Roman"/>
              </a:rPr>
              <a:t>Sulphur</a:t>
            </a:r>
            <a:r>
              <a:rPr lang="en-US" sz="1600" dirty="0">
                <a:solidFill>
                  <a:srgbClr val="002060"/>
                </a:solidFill>
                <a:latin typeface="Segoe UI"/>
                <a:ea typeface="Calibri"/>
                <a:cs typeface="Times New Roman"/>
              </a:rPr>
              <a:t> dioxide and hydrogen fluoride are given in table 2.</a:t>
            </a:r>
            <a:endParaRPr lang="en-US" sz="1600" dirty="0">
              <a:solidFill>
                <a:srgbClr val="002060"/>
              </a:solidFill>
              <a:ea typeface="Calibri"/>
              <a:cs typeface="Times New Roman"/>
            </a:endParaRPr>
          </a:p>
        </p:txBody>
      </p:sp>
      <p:pic>
        <p:nvPicPr>
          <p:cNvPr id="3" name="Picture 2"/>
          <p:cNvPicPr/>
          <p:nvPr/>
        </p:nvPicPr>
        <p:blipFill>
          <a:blip r:embed="rId2"/>
          <a:stretch>
            <a:fillRect/>
          </a:stretch>
        </p:blipFill>
        <p:spPr>
          <a:xfrm>
            <a:off x="1590675" y="3154934"/>
            <a:ext cx="5962650" cy="2066925"/>
          </a:xfrm>
          <a:prstGeom prst="rect">
            <a:avLst/>
          </a:prstGeom>
        </p:spPr>
      </p:pic>
      <p:sp>
        <p:nvSpPr>
          <p:cNvPr id="4" name="Rectangle 3"/>
          <p:cNvSpPr/>
          <p:nvPr/>
        </p:nvSpPr>
        <p:spPr>
          <a:xfrm>
            <a:off x="163286" y="5221859"/>
            <a:ext cx="8991600" cy="1489831"/>
          </a:xfrm>
          <a:prstGeom prst="rect">
            <a:avLst/>
          </a:prstGeom>
        </p:spPr>
        <p:txBody>
          <a:bodyPr wrap="square">
            <a:spAutoFit/>
          </a:bodyPr>
          <a:lstStyle/>
          <a:p>
            <a:pPr indent="457200">
              <a:lnSpc>
                <a:spcPct val="115000"/>
              </a:lnSpc>
              <a:spcAft>
                <a:spcPts val="1000"/>
              </a:spcAft>
            </a:pPr>
            <a:r>
              <a:rPr lang="en-US" sz="1600" dirty="0">
                <a:latin typeface="Segoe UI"/>
                <a:ea typeface="Calibri"/>
                <a:cs typeface="Times New Roman"/>
              </a:rPr>
              <a:t>It is evident from table.2  that heat of fusion  for water and ammonia are very nearly the same. This indicates that the forces which hold molecules together in water and ammonia are of the same magnitude. The heat of fusion of </a:t>
            </a:r>
            <a:r>
              <a:rPr lang="en-US" sz="1600" dirty="0" err="1">
                <a:latin typeface="Segoe UI"/>
                <a:ea typeface="Calibri"/>
                <a:cs typeface="Times New Roman"/>
              </a:rPr>
              <a:t>Sulphur</a:t>
            </a:r>
            <a:r>
              <a:rPr lang="en-US" sz="1600" dirty="0">
                <a:latin typeface="Segoe UI"/>
                <a:ea typeface="Calibri"/>
                <a:cs typeface="Times New Roman"/>
              </a:rPr>
              <a:t> dioxide is comparatively high while that of hydrogen fluoride is comparatively is comparatively low indicating that while the force holding  SO</a:t>
            </a:r>
            <a:r>
              <a:rPr lang="en-US" sz="1600" baseline="-25000" dirty="0">
                <a:latin typeface="Segoe UI"/>
                <a:ea typeface="Calibri"/>
                <a:cs typeface="Times New Roman"/>
              </a:rPr>
              <a:t>2</a:t>
            </a:r>
            <a:r>
              <a:rPr lang="en-US" sz="1600" dirty="0">
                <a:latin typeface="Segoe UI"/>
                <a:ea typeface="Calibri"/>
                <a:cs typeface="Times New Roman"/>
              </a:rPr>
              <a:t> molecules together is stronger, the force holding HF molecules is weaker.</a:t>
            </a:r>
            <a:endParaRPr lang="en-US" sz="1600" dirty="0">
              <a:ea typeface="Calibri"/>
              <a:cs typeface="Times New Roman"/>
            </a:endParaRPr>
          </a:p>
        </p:txBody>
      </p:sp>
    </p:spTree>
    <p:extLst>
      <p:ext uri="{BB962C8B-B14F-4D97-AF65-F5344CB8AC3E}">
        <p14:creationId xmlns:p14="http://schemas.microsoft.com/office/powerpoint/2010/main" val="2544839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295400"/>
            <a:ext cx="8839200" cy="1385507"/>
          </a:xfrm>
          <a:prstGeom prst="rect">
            <a:avLst/>
          </a:prstGeom>
        </p:spPr>
        <p:txBody>
          <a:bodyPr wrap="square">
            <a:spAutoFit/>
          </a:bodyPr>
          <a:lstStyle/>
          <a:p>
            <a:pPr>
              <a:lnSpc>
                <a:spcPct val="115000"/>
              </a:lnSpc>
              <a:spcAft>
                <a:spcPts val="1000"/>
              </a:spcAft>
            </a:pPr>
            <a:r>
              <a:rPr lang="en-US" b="1" dirty="0">
                <a:solidFill>
                  <a:srgbClr val="FF0066"/>
                </a:solidFill>
                <a:latin typeface="Segoe UI"/>
                <a:ea typeface="Calibri"/>
                <a:cs typeface="Times New Roman"/>
              </a:rPr>
              <a:t>3. Dielectric constant</a:t>
            </a:r>
            <a:r>
              <a:rPr lang="en-US" dirty="0">
                <a:solidFill>
                  <a:srgbClr val="FF0066"/>
                </a:solidFill>
                <a:latin typeface="Segoe UI"/>
                <a:ea typeface="Calibri"/>
                <a:cs typeface="Times New Roman"/>
              </a:rPr>
              <a:t>:</a:t>
            </a:r>
            <a:endParaRPr lang="en-US" sz="1600" dirty="0">
              <a:solidFill>
                <a:srgbClr val="FF0066"/>
              </a:solidFill>
              <a:ea typeface="Calibri"/>
              <a:cs typeface="Times New Roman"/>
            </a:endParaRPr>
          </a:p>
          <a:p>
            <a:pPr algn="just">
              <a:lnSpc>
                <a:spcPts val="1600"/>
              </a:lnSpc>
              <a:spcBef>
                <a:spcPts val="200"/>
              </a:spcBef>
              <a:spcAft>
                <a:spcPts val="200"/>
              </a:spcAft>
              <a:tabLst>
                <a:tab pos="254000" algn="l"/>
                <a:tab pos="571500" algn="l"/>
                <a:tab pos="2032000" algn="r"/>
                <a:tab pos="2095500" algn="l"/>
                <a:tab pos="2222500" algn="l"/>
                <a:tab pos="5486400" algn="r"/>
              </a:tabLst>
            </a:pPr>
            <a:r>
              <a:rPr lang="en-US" sz="1600" dirty="0">
                <a:latin typeface="Segoe UI"/>
                <a:ea typeface="Times New Roman"/>
                <a:cs typeface="Times New Roman"/>
              </a:rPr>
              <a:t>The ability of a solvent to dissolve solute depends mainly on its dielectric constant. Dielectric constant can be defined as the</a:t>
            </a:r>
            <a:r>
              <a:rPr lang="en-US" sz="1600" b="1" dirty="0">
                <a:latin typeface="Segoe UI"/>
                <a:ea typeface="Times New Roman"/>
                <a:cs typeface="Times New Roman"/>
              </a:rPr>
              <a:t> capacity of a solvent to weaken the force of attraction between the electrical charges of cations and anions suspended in that solvent.</a:t>
            </a:r>
            <a:r>
              <a:rPr lang="en-US" sz="1600" dirty="0">
                <a:latin typeface="Segoe UI"/>
                <a:ea typeface="Times New Roman"/>
                <a:cs typeface="Times New Roman"/>
              </a:rPr>
              <a:t> According to Coulomb's law, the force of attraction between two charged bodies is given by the expression, </a:t>
            </a:r>
            <a:endParaRPr lang="en-US" sz="1600" dirty="0">
              <a:ea typeface="Calibri"/>
              <a:cs typeface="Times New Roman"/>
            </a:endParaRPr>
          </a:p>
        </p:txBody>
      </p:sp>
      <p:pic>
        <p:nvPicPr>
          <p:cNvPr id="3" name="Picture 2"/>
          <p:cNvPicPr/>
          <p:nvPr/>
        </p:nvPicPr>
        <p:blipFill>
          <a:blip r:embed="rId2"/>
          <a:stretch>
            <a:fillRect/>
          </a:stretch>
        </p:blipFill>
        <p:spPr>
          <a:xfrm>
            <a:off x="4191000" y="2783081"/>
            <a:ext cx="4724400" cy="1981200"/>
          </a:xfrm>
          <a:prstGeom prst="rect">
            <a:avLst/>
          </a:prstGeom>
        </p:spPr>
      </p:pic>
      <p:sp>
        <p:nvSpPr>
          <p:cNvPr id="4" name="Rectangle 3"/>
          <p:cNvSpPr/>
          <p:nvPr/>
        </p:nvSpPr>
        <p:spPr>
          <a:xfrm>
            <a:off x="304800" y="2983721"/>
            <a:ext cx="3962400" cy="1349087"/>
          </a:xfrm>
          <a:prstGeom prst="rect">
            <a:avLst/>
          </a:prstGeom>
        </p:spPr>
        <p:txBody>
          <a:bodyPr wrap="square">
            <a:spAutoFit/>
          </a:bodyPr>
          <a:lstStyle/>
          <a:p>
            <a:pPr algn="just">
              <a:lnSpc>
                <a:spcPts val="1700"/>
              </a:lnSpc>
              <a:spcBef>
                <a:spcPts val="200"/>
              </a:spcBef>
              <a:spcAft>
                <a:spcPts val="200"/>
              </a:spcAft>
              <a:tabLst>
                <a:tab pos="254000" algn="l"/>
                <a:tab pos="571500" algn="l"/>
                <a:tab pos="2032000" algn="r"/>
                <a:tab pos="2095500" algn="l"/>
                <a:tab pos="2222500" algn="l"/>
                <a:tab pos="5486400" algn="r"/>
              </a:tabLst>
            </a:pPr>
            <a:r>
              <a:rPr lang="en-US" dirty="0">
                <a:latin typeface="Segoe UI"/>
                <a:ea typeface="Times New Roman"/>
                <a:cs typeface="Times New Roman"/>
              </a:rPr>
              <a:t>	</a:t>
            </a:r>
            <a:endParaRPr lang="en-US" sz="1600" dirty="0">
              <a:ea typeface="Calibri"/>
              <a:cs typeface="Times New Roman"/>
            </a:endParaRPr>
          </a:p>
          <a:p>
            <a:pPr algn="just">
              <a:lnSpc>
                <a:spcPts val="1800"/>
              </a:lnSpc>
              <a:spcBef>
                <a:spcPts val="200"/>
              </a:spcBef>
              <a:spcAft>
                <a:spcPts val="200"/>
              </a:spcAft>
              <a:tabLst>
                <a:tab pos="254000" algn="l"/>
                <a:tab pos="571500" algn="l"/>
                <a:tab pos="2032000" algn="r"/>
                <a:tab pos="2095500" algn="l"/>
                <a:tab pos="2222500" algn="l"/>
                <a:tab pos="5486400" algn="r"/>
              </a:tabLst>
            </a:pPr>
            <a:r>
              <a:rPr lang="en-US" dirty="0">
                <a:latin typeface="Segoe UI"/>
                <a:ea typeface="Times New Roman"/>
                <a:cs typeface="Times New Roman"/>
              </a:rPr>
              <a:t>	</a:t>
            </a:r>
            <a:r>
              <a:rPr lang="en-US" sz="1400" dirty="0">
                <a:latin typeface="Segoe UI"/>
                <a:ea typeface="Times New Roman"/>
                <a:cs typeface="Times New Roman"/>
              </a:rPr>
              <a:t>where, </a:t>
            </a:r>
            <a:r>
              <a:rPr lang="en-US" sz="1400" dirty="0" smtClean="0">
                <a:latin typeface="Segoe UI"/>
                <a:ea typeface="Times New Roman"/>
                <a:cs typeface="Times New Roman"/>
              </a:rPr>
              <a:t>q</a:t>
            </a:r>
            <a:r>
              <a:rPr lang="en-US" sz="1400" baseline="30000" dirty="0">
                <a:latin typeface="Segoe UI"/>
                <a:ea typeface="Times New Roman"/>
                <a:cs typeface="Times New Roman"/>
              </a:rPr>
              <a:t>+</a:t>
            </a:r>
            <a:r>
              <a:rPr lang="en-US" sz="1400" dirty="0">
                <a:latin typeface="Segoe UI"/>
                <a:ea typeface="Times New Roman"/>
                <a:cs typeface="Times New Roman"/>
              </a:rPr>
              <a:t> and q</a:t>
            </a:r>
            <a:r>
              <a:rPr lang="en-US" sz="1400" baseline="30000" dirty="0">
                <a:latin typeface="Segoe UI"/>
                <a:ea typeface="Times New Roman"/>
                <a:cs typeface="Times New Roman"/>
              </a:rPr>
              <a:t>−</a:t>
            </a:r>
            <a:r>
              <a:rPr lang="en-US" sz="1400" dirty="0">
                <a:latin typeface="Segoe UI"/>
                <a:ea typeface="Times New Roman"/>
                <a:cs typeface="Times New Roman"/>
              </a:rPr>
              <a:t>	</a:t>
            </a:r>
            <a:r>
              <a:rPr lang="en-US" sz="1400" dirty="0" smtClean="0">
                <a:latin typeface="Segoe UI"/>
                <a:ea typeface="Times New Roman"/>
                <a:cs typeface="Times New Roman"/>
              </a:rPr>
              <a:t>=Charges </a:t>
            </a:r>
            <a:r>
              <a:rPr lang="en-US" sz="1400" dirty="0">
                <a:latin typeface="Segoe UI"/>
                <a:ea typeface="Times New Roman"/>
                <a:cs typeface="Times New Roman"/>
              </a:rPr>
              <a:t>on two species</a:t>
            </a:r>
            <a:endParaRPr lang="en-US" sz="1400" dirty="0">
              <a:ea typeface="Calibri"/>
              <a:cs typeface="Times New Roman"/>
            </a:endParaRPr>
          </a:p>
          <a:p>
            <a:pPr algn="just">
              <a:lnSpc>
                <a:spcPts val="1700"/>
              </a:lnSpc>
              <a:spcBef>
                <a:spcPts val="200"/>
              </a:spcBef>
              <a:spcAft>
                <a:spcPts val="200"/>
              </a:spcAft>
              <a:tabLst>
                <a:tab pos="254000" algn="l"/>
                <a:tab pos="571500" algn="l"/>
                <a:tab pos="2032000" algn="r"/>
                <a:tab pos="2095500" algn="l"/>
                <a:tab pos="2222500" algn="l"/>
                <a:tab pos="5486400" algn="r"/>
              </a:tabLst>
            </a:pPr>
            <a:r>
              <a:rPr lang="en-US" sz="1400" dirty="0">
                <a:latin typeface="Segoe UI"/>
                <a:ea typeface="Times New Roman"/>
                <a:cs typeface="Times New Roman"/>
              </a:rPr>
              <a:t>	</a:t>
            </a:r>
            <a:r>
              <a:rPr lang="en-US" sz="1400" dirty="0" smtClean="0">
                <a:latin typeface="Segoe UI"/>
                <a:ea typeface="Times New Roman"/>
                <a:cs typeface="Times New Roman"/>
              </a:rPr>
              <a:t>r=</a:t>
            </a:r>
            <a:r>
              <a:rPr lang="en-US" sz="1400" dirty="0">
                <a:latin typeface="Segoe UI"/>
                <a:ea typeface="Times New Roman"/>
                <a:cs typeface="Times New Roman"/>
              </a:rPr>
              <a:t>	Distance between </a:t>
            </a:r>
            <a:r>
              <a:rPr lang="en-US" sz="1400" dirty="0" err="1">
                <a:latin typeface="Segoe UI"/>
                <a:ea typeface="Times New Roman"/>
                <a:cs typeface="Times New Roman"/>
              </a:rPr>
              <a:t>centres</a:t>
            </a:r>
            <a:r>
              <a:rPr lang="en-US" sz="1400" dirty="0">
                <a:latin typeface="Segoe UI"/>
                <a:ea typeface="Times New Roman"/>
                <a:cs typeface="Times New Roman"/>
              </a:rPr>
              <a:t> of the charged species </a:t>
            </a:r>
            <a:endParaRPr lang="en-US" sz="1400" dirty="0">
              <a:ea typeface="Calibri"/>
              <a:cs typeface="Times New Roman"/>
            </a:endParaRPr>
          </a:p>
          <a:p>
            <a:pPr algn="just">
              <a:lnSpc>
                <a:spcPts val="1700"/>
              </a:lnSpc>
              <a:spcBef>
                <a:spcPts val="200"/>
              </a:spcBef>
              <a:spcAft>
                <a:spcPts val="200"/>
              </a:spcAft>
              <a:tabLst>
                <a:tab pos="254000" algn="l"/>
                <a:tab pos="571500" algn="l"/>
                <a:tab pos="2032000" algn="r"/>
                <a:tab pos="2095500" algn="l"/>
                <a:tab pos="2222500" algn="l"/>
                <a:tab pos="5486400" algn="r"/>
              </a:tabLst>
            </a:pPr>
            <a:r>
              <a:rPr lang="en-US" sz="1400" dirty="0">
                <a:latin typeface="Segoe UI"/>
                <a:ea typeface="Times New Roman"/>
                <a:cs typeface="Times New Roman"/>
              </a:rPr>
              <a:t>	</a:t>
            </a:r>
            <a:r>
              <a:rPr lang="en-US" sz="1400" dirty="0" smtClean="0">
                <a:latin typeface="Segoe UI"/>
                <a:ea typeface="Times New Roman"/>
                <a:cs typeface="Times New Roman"/>
              </a:rPr>
              <a:t>e</a:t>
            </a:r>
            <a:r>
              <a:rPr lang="en-US" sz="1400" dirty="0">
                <a:latin typeface="Segoe UI"/>
                <a:ea typeface="Times New Roman"/>
                <a:cs typeface="Times New Roman"/>
              </a:rPr>
              <a:t>	=	Constant known as dielectric constant.</a:t>
            </a:r>
            <a:endParaRPr lang="en-US" sz="1400" dirty="0">
              <a:ea typeface="Calibri"/>
              <a:cs typeface="Times New Roman"/>
            </a:endParaRPr>
          </a:p>
        </p:txBody>
      </p:sp>
      <mc:AlternateContent xmlns:mc="http://schemas.openxmlformats.org/markup-compatibility/2006" xmlns:a14="http://schemas.microsoft.com/office/drawing/2010/main">
        <mc:Choice Requires="a14">
          <p:sp>
            <p:nvSpPr>
              <p:cNvPr id="5" name="Rectangle 4"/>
              <p:cNvSpPr/>
              <p:nvPr/>
            </p:nvSpPr>
            <p:spPr>
              <a:xfrm>
                <a:off x="381000" y="2788956"/>
                <a:ext cx="1600200" cy="389530"/>
              </a:xfrm>
              <a:prstGeom prst="rect">
                <a:avLst/>
              </a:prstGeom>
            </p:spPr>
            <p:txBody>
              <a:bodyPr wrap="square">
                <a:spAutoFit/>
              </a:bodyPr>
              <a:lstStyle/>
              <a:p>
                <a:pPr algn="just">
                  <a:lnSpc>
                    <a:spcPts val="1600"/>
                  </a:lnSpc>
                  <a:spcBef>
                    <a:spcPts val="200"/>
                  </a:spcBef>
                  <a:spcAft>
                    <a:spcPts val="200"/>
                  </a:spcAft>
                  <a:tabLst>
                    <a:tab pos="254000" algn="l"/>
                    <a:tab pos="571500" algn="l"/>
                    <a:tab pos="2032000" algn="r"/>
                    <a:tab pos="2095500" algn="l"/>
                    <a:tab pos="2222500" algn="l"/>
                    <a:tab pos="5486400" algn="r"/>
                  </a:tabLst>
                </a:pPr>
                <a:r>
                  <a:rPr lang="en-US" sz="2400" dirty="0">
                    <a:latin typeface="Segoe UI"/>
                    <a:ea typeface="Times New Roman"/>
                    <a:cs typeface="Times New Roman"/>
                  </a:rPr>
                  <a:t>F =</a:t>
                </a:r>
                <a14:m>
                  <m:oMath xmlns:m="http://schemas.openxmlformats.org/officeDocument/2006/math">
                    <m:f>
                      <m:fPr>
                        <m:ctrlPr>
                          <a:rPr lang="en-US" sz="2400" i="1">
                            <a:effectLst/>
                            <a:latin typeface="Cambria Math"/>
                            <a:ea typeface="Times New Roman"/>
                            <a:cs typeface="Segoe UI"/>
                          </a:rPr>
                        </m:ctrlPr>
                      </m:fPr>
                      <m:num>
                        <m:sSup>
                          <m:sSupPr>
                            <m:ctrlPr>
                              <a:rPr lang="en-US" sz="2400" i="1">
                                <a:effectLst/>
                                <a:latin typeface="Cambria Math"/>
                                <a:ea typeface="Times New Roman"/>
                                <a:cs typeface="Segoe UI"/>
                              </a:rPr>
                            </m:ctrlPr>
                          </m:sSupPr>
                          <m:e>
                            <m:r>
                              <a:rPr lang="en-US" sz="2400" i="1">
                                <a:effectLst/>
                                <a:latin typeface="Cambria Math"/>
                                <a:ea typeface="Times New Roman"/>
                                <a:cs typeface="Segoe UI"/>
                              </a:rPr>
                              <m:t>𝑞</m:t>
                            </m:r>
                          </m:e>
                          <m:sup>
                            <m:r>
                              <a:rPr lang="en-US" sz="2400" i="1">
                                <a:effectLst/>
                                <a:latin typeface="Cambria Math"/>
                                <a:ea typeface="Times New Roman"/>
                                <a:cs typeface="Segoe UI"/>
                              </a:rPr>
                              <m:t>+ </m:t>
                            </m:r>
                          </m:sup>
                        </m:sSup>
                        <m:r>
                          <a:rPr lang="en-US" sz="2400" i="1">
                            <a:effectLst/>
                            <a:latin typeface="Cambria Math"/>
                            <a:ea typeface="Times New Roman"/>
                            <a:cs typeface="Segoe UI"/>
                          </a:rPr>
                          <m:t> </m:t>
                        </m:r>
                        <m:sSup>
                          <m:sSupPr>
                            <m:ctrlPr>
                              <a:rPr lang="en-US" sz="2400" i="1">
                                <a:effectLst/>
                                <a:latin typeface="Cambria Math"/>
                                <a:ea typeface="Times New Roman"/>
                                <a:cs typeface="Segoe UI"/>
                              </a:rPr>
                            </m:ctrlPr>
                          </m:sSupPr>
                          <m:e>
                            <m:r>
                              <a:rPr lang="en-US" sz="2400" i="1">
                                <a:effectLst/>
                                <a:latin typeface="Cambria Math"/>
                                <a:ea typeface="Times New Roman"/>
                                <a:cs typeface="Segoe UI"/>
                              </a:rPr>
                              <m:t>𝑞</m:t>
                            </m:r>
                          </m:e>
                          <m:sup>
                            <m:r>
                              <a:rPr lang="en-US" sz="2400" i="1">
                                <a:effectLst/>
                                <a:latin typeface="Cambria Math"/>
                                <a:ea typeface="Times New Roman"/>
                                <a:cs typeface="Segoe UI"/>
                              </a:rPr>
                              <m:t>−</m:t>
                            </m:r>
                          </m:sup>
                        </m:sSup>
                      </m:num>
                      <m:den>
                        <m:r>
                          <a:rPr lang="en-US" sz="2400" i="1">
                            <a:effectLst/>
                            <a:latin typeface="Cambria Math"/>
                            <a:ea typeface="Times New Roman"/>
                            <a:cs typeface="Segoe UI"/>
                          </a:rPr>
                          <m:t>4</m:t>
                        </m:r>
                        <m:r>
                          <a:rPr lang="en-US" sz="2400" i="1">
                            <a:effectLst/>
                            <a:latin typeface="Cambria Math"/>
                            <a:ea typeface="Times New Roman"/>
                            <a:cs typeface="Segoe UI"/>
                          </a:rPr>
                          <m:t>𝜋</m:t>
                        </m:r>
                        <m:r>
                          <a:rPr lang="en-US" sz="2400" i="1">
                            <a:effectLst/>
                            <a:latin typeface="Cambria Math"/>
                            <a:ea typeface="Times New Roman"/>
                            <a:cs typeface="Segoe UI"/>
                          </a:rPr>
                          <m:t>𝑒</m:t>
                        </m:r>
                        <m:sSup>
                          <m:sSupPr>
                            <m:ctrlPr>
                              <a:rPr lang="en-US" sz="2400" i="1">
                                <a:effectLst/>
                                <a:latin typeface="Cambria Math"/>
                                <a:ea typeface="Times New Roman"/>
                                <a:cs typeface="Segoe UI"/>
                              </a:rPr>
                            </m:ctrlPr>
                          </m:sSupPr>
                          <m:e>
                            <m:r>
                              <a:rPr lang="en-US" sz="2400" i="1">
                                <a:effectLst/>
                                <a:latin typeface="Cambria Math"/>
                                <a:ea typeface="Times New Roman"/>
                                <a:cs typeface="Segoe UI"/>
                              </a:rPr>
                              <m:t>𝑟</m:t>
                            </m:r>
                          </m:e>
                          <m:sup>
                            <m:r>
                              <a:rPr lang="en-US" sz="2400" i="1">
                                <a:effectLst/>
                                <a:latin typeface="Cambria Math"/>
                                <a:ea typeface="Times New Roman"/>
                                <a:cs typeface="Segoe UI"/>
                              </a:rPr>
                              <m:t>2</m:t>
                            </m:r>
                          </m:sup>
                        </m:sSup>
                      </m:den>
                    </m:f>
                  </m:oMath>
                </a14:m>
                <a:endParaRPr lang="en-US" sz="2400" dirty="0">
                  <a:ea typeface="Calibri"/>
                  <a:cs typeface="Times New Roman"/>
                </a:endParaRPr>
              </a:p>
            </p:txBody>
          </p:sp>
        </mc:Choice>
        <mc:Fallback xmlns="">
          <p:sp>
            <p:nvSpPr>
              <p:cNvPr id="5" name="Rectangle 4"/>
              <p:cNvSpPr>
                <a:spLocks noRot="1" noChangeAspect="1" noMove="1" noResize="1" noEditPoints="1" noAdjustHandles="1" noChangeArrowheads="1" noChangeShapeType="1" noTextEdit="1"/>
              </p:cNvSpPr>
              <p:nvPr/>
            </p:nvSpPr>
            <p:spPr>
              <a:xfrm>
                <a:off x="381000" y="2788956"/>
                <a:ext cx="1600200" cy="389530"/>
              </a:xfrm>
              <a:prstGeom prst="rect">
                <a:avLst/>
              </a:prstGeom>
              <a:blipFill rotWithShape="1">
                <a:blip r:embed="rId3"/>
                <a:stretch>
                  <a:fillRect l="-6107" t="-52381" b="-17460"/>
                </a:stretch>
              </a:blipFill>
            </p:spPr>
            <p:txBody>
              <a:bodyPr/>
              <a:lstStyle/>
              <a:p>
                <a:r>
                  <a:rPr lang="en-US">
                    <a:noFill/>
                  </a:rPr>
                  <a:t> </a:t>
                </a:r>
              </a:p>
            </p:txBody>
          </p:sp>
        </mc:Fallback>
      </mc:AlternateContent>
      <p:sp>
        <p:nvSpPr>
          <p:cNvPr id="6" name="Rectangle 5"/>
          <p:cNvSpPr/>
          <p:nvPr/>
        </p:nvSpPr>
        <p:spPr>
          <a:xfrm>
            <a:off x="587829" y="4648200"/>
            <a:ext cx="8403771" cy="2074414"/>
          </a:xfrm>
          <a:prstGeom prst="rect">
            <a:avLst/>
          </a:prstGeom>
        </p:spPr>
        <p:txBody>
          <a:bodyPr wrap="square">
            <a:spAutoFit/>
          </a:bodyPr>
          <a:lstStyle/>
          <a:p>
            <a:pPr indent="457200">
              <a:lnSpc>
                <a:spcPct val="115000"/>
              </a:lnSpc>
              <a:spcAft>
                <a:spcPts val="1000"/>
              </a:spcAft>
            </a:pPr>
            <a:r>
              <a:rPr lang="en-US" sz="1600" dirty="0">
                <a:latin typeface="Segoe UI"/>
                <a:ea typeface="Calibri"/>
                <a:cs typeface="Times New Roman"/>
              </a:rPr>
              <a:t>Thus, dielectric constant in general determines the ability of solvent to dissolve ionic compounds. For example solvents such as anhydrous hydrogen fluoride which have high dielectric constant are the best solvents for ionic and polar compounds. On the other hand solvents like liquid Ammonia and liquid </a:t>
            </a:r>
            <a:r>
              <a:rPr lang="en-US" sz="1600" dirty="0" err="1">
                <a:latin typeface="Segoe UI"/>
                <a:ea typeface="Calibri"/>
                <a:cs typeface="Times New Roman"/>
              </a:rPr>
              <a:t>sulphur</a:t>
            </a:r>
            <a:r>
              <a:rPr lang="en-US" sz="1600" dirty="0">
                <a:latin typeface="Segoe UI"/>
                <a:ea typeface="Calibri"/>
                <a:cs typeface="Times New Roman"/>
              </a:rPr>
              <a:t> dioxide with low dielectric constants show decreased ability to dissolve ionic compounds is especially those containing multi-charged ions. Thus carbonates, </a:t>
            </a:r>
            <a:r>
              <a:rPr lang="en-US" sz="1600" dirty="0" err="1">
                <a:latin typeface="Segoe UI"/>
                <a:ea typeface="Calibri"/>
                <a:cs typeface="Times New Roman"/>
              </a:rPr>
              <a:t>sulphates</a:t>
            </a:r>
            <a:r>
              <a:rPr lang="en-US" sz="1600" dirty="0">
                <a:latin typeface="Segoe UI"/>
                <a:ea typeface="Calibri"/>
                <a:cs typeface="Times New Roman"/>
              </a:rPr>
              <a:t> and phosphates are practically insoluble in liquid ammonia and liquid </a:t>
            </a:r>
            <a:r>
              <a:rPr lang="en-US" sz="1600" dirty="0" err="1">
                <a:latin typeface="Segoe UI"/>
                <a:ea typeface="Calibri"/>
                <a:cs typeface="Times New Roman"/>
              </a:rPr>
              <a:t>sulphur</a:t>
            </a:r>
            <a:r>
              <a:rPr lang="en-US" sz="1600" dirty="0">
                <a:latin typeface="Segoe UI"/>
                <a:ea typeface="Calibri"/>
                <a:cs typeface="Times New Roman"/>
              </a:rPr>
              <a:t> dioxide.</a:t>
            </a:r>
            <a:endParaRPr lang="en-US" sz="1600" dirty="0">
              <a:ea typeface="Calibri"/>
              <a:cs typeface="Times New Roman"/>
            </a:endParaRPr>
          </a:p>
        </p:txBody>
      </p:sp>
    </p:spTree>
    <p:extLst>
      <p:ext uri="{BB962C8B-B14F-4D97-AF65-F5344CB8AC3E}">
        <p14:creationId xmlns:p14="http://schemas.microsoft.com/office/powerpoint/2010/main" val="263096341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1291</TotalTime>
  <Words>3852</Words>
  <Application>Microsoft Office PowerPoint</Application>
  <PresentationFormat>On-screen Show (4:3)</PresentationFormat>
  <Paragraphs>204</Paragraphs>
  <Slides>43</Slides>
  <Notes>1</Notes>
  <HiddenSlides>0</HiddenSlides>
  <MMClips>0</MMClip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Office Theme</vt:lpstr>
      <vt:lpstr>1_Flow</vt:lpstr>
      <vt:lpstr>Austin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M R Kadam</dc:creator>
  <cp:lastModifiedBy>ADMIN</cp:lastModifiedBy>
  <cp:revision>343</cp:revision>
  <dcterms:created xsi:type="dcterms:W3CDTF">2015-08-21T06:37:11Z</dcterms:created>
  <dcterms:modified xsi:type="dcterms:W3CDTF">2020-05-13T05:30:52Z</dcterms:modified>
</cp:coreProperties>
</file>