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9" r:id="rId3"/>
    <p:sldId id="289" r:id="rId4"/>
    <p:sldId id="304" r:id="rId5"/>
    <p:sldId id="290" r:id="rId6"/>
    <p:sldId id="305" r:id="rId7"/>
    <p:sldId id="314" r:id="rId8"/>
    <p:sldId id="315" r:id="rId9"/>
    <p:sldId id="298" r:id="rId10"/>
    <p:sldId id="306" r:id="rId11"/>
    <p:sldId id="307" r:id="rId12"/>
    <p:sldId id="316" r:id="rId13"/>
    <p:sldId id="309" r:id="rId14"/>
    <p:sldId id="311" r:id="rId15"/>
    <p:sldId id="310" r:id="rId16"/>
    <p:sldId id="312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AE4F3-0DB0-450B-8255-8663BB24DBEB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C9E9A-3F14-4D6C-8058-697041623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2285-3A24-4C51-AE63-BC72E5F5E355}" type="datetimeFigureOut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84D88-FE91-449C-842B-23E6FC179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67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84D88-FE91-449C-842B-23E6FC1799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84D88-FE91-449C-842B-23E6FC1799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84D88-FE91-449C-842B-23E6FC1799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276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2E84B-3051-47EC-840D-E09C30DE7346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C8D59-622E-448F-A85A-35E2571F7010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39300-31BB-454A-88E8-D8E056EFE9A4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F422B-C88F-4295-A010-ED0B85D84F80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520B5B-0DCD-4F5D-AA56-8AD1DF2BFB76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54549-94A2-4F1D-A69A-A664EC961C2F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334337-65C5-4C7F-8D7F-8CEBB0C640C1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0A736-0375-49C0-973E-6E14CD8D4D15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CD9789-06A8-42CA-BEB7-0BAEFCDFECC1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87044-0DA7-4444-963C-EA01279D2A7C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0B904-AAEB-4747-B27C-E5EBDC652640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A0996F-74A4-427F-AA44-41ECF04B7D53}" type="datetime1">
              <a:rPr lang="en-US" smtClean="0"/>
              <a:pPr/>
              <a:t>6/15/2021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Mr. Bhimashankar Birajdar, KVM, Wai (Maharashtra))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bmbirajdar@hot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urism.gov.in/" TargetMode="External"/><Relationship Id="rId2" Type="http://schemas.openxmlformats.org/officeDocument/2006/relationships/hyperlink" Target="https://www.unwto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mbirajda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205263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400" b="1" dirty="0" smtClean="0">
                <a:latin typeface="Cambria" pitchFamily="18" charset="0"/>
              </a:rPr>
              <a:t>IMPACT OF COVID-19 ON </a:t>
            </a:r>
            <a:br>
              <a:rPr lang="en-GB" sz="4400" b="1" dirty="0" smtClean="0">
                <a:latin typeface="Cambria" pitchFamily="18" charset="0"/>
              </a:rPr>
            </a:br>
            <a:r>
              <a:rPr lang="en-GB" sz="4400" b="1" dirty="0" smtClean="0">
                <a:latin typeface="Cambria" pitchFamily="18" charset="0"/>
              </a:rPr>
              <a:t>HISTORICAL TOURISM: </a:t>
            </a:r>
            <a:br>
              <a:rPr lang="en-GB" sz="4400" b="1" dirty="0" smtClean="0">
                <a:latin typeface="Cambria" pitchFamily="18" charset="0"/>
              </a:rPr>
            </a:br>
            <a:r>
              <a:rPr lang="en-GB" sz="4400" b="1" dirty="0" smtClean="0">
                <a:latin typeface="Cambria" pitchFamily="18" charset="0"/>
              </a:rPr>
              <a:t>CHALLENGES &amp; OPPORTUNITIES</a:t>
            </a:r>
            <a:r>
              <a:rPr lang="mr-IN" sz="4400" b="1" dirty="0" smtClean="0"/>
              <a:t/>
            </a:r>
            <a:br>
              <a:rPr lang="mr-IN" sz="4400" b="1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2500306"/>
            <a:ext cx="8001000" cy="41434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</a:rPr>
              <a:t>Mr</a:t>
            </a:r>
            <a:r>
              <a:rPr lang="en-IN" sz="3600" b="1" dirty="0" err="1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IN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3600" b="1" dirty="0" err="1" smtClean="0">
                <a:solidFill>
                  <a:schemeClr val="accent6">
                    <a:lumMod val="50000"/>
                  </a:schemeClr>
                </a:solidFill>
              </a:rPr>
              <a:t>Bhimashankar</a:t>
            </a:r>
            <a:r>
              <a:rPr lang="en-IN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</a:rPr>
              <a:t>M. </a:t>
            </a:r>
            <a:r>
              <a:rPr lang="en-IN" sz="3600" b="1" dirty="0" err="1" smtClean="0">
                <a:solidFill>
                  <a:schemeClr val="accent6">
                    <a:lumMod val="50000"/>
                  </a:schemeClr>
                </a:solidFill>
              </a:rPr>
              <a:t>Birajdar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[Assistant </a:t>
            </a: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Professor 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(History) &amp;</a:t>
            </a:r>
          </a:p>
          <a:p>
            <a:pPr marL="82296" indent="0">
              <a:buNone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Coordinator, Travel &amp; Tourism Course],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</a:rPr>
              <a:t>Kisan</a:t>
            </a:r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b="1" dirty="0">
                <a:solidFill>
                  <a:schemeClr val="accent6">
                    <a:lumMod val="50000"/>
                  </a:schemeClr>
                </a:solidFill>
              </a:rPr>
              <a:t>Veer </a:t>
            </a:r>
            <a:r>
              <a:rPr lang="en-IN" b="1" dirty="0" err="1">
                <a:solidFill>
                  <a:schemeClr val="accent6">
                    <a:lumMod val="50000"/>
                  </a:schemeClr>
                </a:solidFill>
              </a:rPr>
              <a:t>Mahavidyalaya</a:t>
            </a:r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IN" b="1" dirty="0" err="1" smtClean="0">
                <a:solidFill>
                  <a:schemeClr val="accent6">
                    <a:lumMod val="50000"/>
                  </a:schemeClr>
                </a:solidFill>
              </a:rPr>
              <a:t>Wai</a:t>
            </a:r>
            <a:endParaRPr lang="en-IN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en-IN" dirty="0" err="1" smtClean="0">
                <a:solidFill>
                  <a:schemeClr val="accent6">
                    <a:lumMod val="50000"/>
                  </a:schemeClr>
                </a:solidFill>
              </a:rPr>
              <a:t>Dist</a:t>
            </a: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IN" dirty="0" err="1">
                <a:solidFill>
                  <a:schemeClr val="accent6">
                    <a:lumMod val="50000"/>
                  </a:schemeClr>
                </a:solidFill>
              </a:rPr>
              <a:t>Satara</a:t>
            </a: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Maharashtra)   </a:t>
            </a:r>
          </a:p>
          <a:p>
            <a:pPr marL="82296" indent="0">
              <a:buNone/>
            </a:pP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-mail</a:t>
            </a: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IN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u="sng" dirty="0" smtClean="0">
                <a:solidFill>
                  <a:srgbClr val="C00000"/>
                </a:solidFill>
                <a:hlinkClick r:id="rId2"/>
              </a:rPr>
              <a:t>bmbirajdar@hotmail.com</a:t>
            </a:r>
            <a:endParaRPr lang="en-IN" u="sng" dirty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Twitter: </a:t>
            </a:r>
            <a:r>
              <a:rPr lang="en-IN" u="sng" dirty="0" smtClean="0">
                <a:solidFill>
                  <a:schemeClr val="accent4"/>
                </a:solidFill>
              </a:rPr>
              <a:t>@</a:t>
            </a:r>
            <a:r>
              <a:rPr lang="en-IN" u="sng" dirty="0">
                <a:solidFill>
                  <a:schemeClr val="accent4"/>
                </a:solidFill>
              </a:rPr>
              <a:t>Bhimashankar83</a:t>
            </a:r>
          </a:p>
          <a:p>
            <a:pPr>
              <a:buNone/>
            </a:pPr>
            <a:endParaRPr lang="en-IN" u="sng" dirty="0">
              <a:solidFill>
                <a:schemeClr val="accent4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Users\OWNER\Documents\Mr. B. M. Birajd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214818"/>
            <a:ext cx="1843070" cy="2209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19007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52400"/>
            <a:ext cx="8143900" cy="10620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2800" b="1" dirty="0" smtClean="0">
                <a:cs typeface="Times New Roman" panose="02020603050405020304" pitchFamily="18" charset="0"/>
              </a:rPr>
              <a:t>Importance for Socio-Economic Development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295400"/>
            <a:ext cx="8076464" cy="5562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>
                <a:cs typeface="Times New Roman" panose="02020603050405020304" pitchFamily="18" charset="0"/>
              </a:rPr>
              <a:t>To Reduce the </a:t>
            </a:r>
            <a:r>
              <a:rPr lang="en-IN" b="1" dirty="0" smtClean="0">
                <a:cs typeface="Times New Roman" panose="02020603050405020304" pitchFamily="18" charset="0"/>
              </a:rPr>
              <a:t>Unemployment</a:t>
            </a:r>
            <a:r>
              <a:rPr lang="en-IN" dirty="0" smtClean="0">
                <a:cs typeface="Times New Roman" panose="02020603050405020304" pitchFamily="18" charset="0"/>
              </a:rPr>
              <a:t> </a:t>
            </a:r>
            <a:r>
              <a:rPr lang="en-IN" b="1" dirty="0" smtClean="0">
                <a:cs typeface="Times New Roman" panose="02020603050405020304" pitchFamily="18" charset="0"/>
              </a:rPr>
              <a:t>of Youth 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cs typeface="Times New Roman" panose="02020603050405020304" pitchFamily="18" charset="0"/>
              </a:rPr>
              <a:t>Economic Crisis: Impact on Industries/Trade &amp; Commerce</a:t>
            </a:r>
            <a:endParaRPr lang="en-IN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cs typeface="Times New Roman" panose="02020603050405020304" pitchFamily="18" charset="0"/>
              </a:rPr>
              <a:t>Large Scale  Migration: Rural to Urban &amp; Vice-Versa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cs typeface="Times New Roman" panose="02020603050405020304" pitchFamily="18" charset="0"/>
              </a:rPr>
              <a:t>Acquaint tourist of local and  region  assets </a:t>
            </a:r>
            <a:r>
              <a:rPr lang="en-IN" dirty="0" smtClean="0">
                <a:cs typeface="Times New Roman" panose="02020603050405020304" pitchFamily="18" charset="0"/>
              </a:rPr>
              <a:t>to national and international people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>
                <a:cs typeface="Times New Roman" panose="02020603050405020304" pitchFamily="18" charset="0"/>
              </a:rPr>
              <a:t>Tourism can provide </a:t>
            </a:r>
            <a:r>
              <a:rPr lang="en-IN" b="1" dirty="0" smtClean="0">
                <a:cs typeface="Times New Roman" panose="02020603050405020304" pitchFamily="18" charset="0"/>
              </a:rPr>
              <a:t>other kinds of employment </a:t>
            </a:r>
            <a:r>
              <a:rPr lang="en-IN" dirty="0" smtClean="0">
                <a:cs typeface="Times New Roman" panose="02020603050405020304" pitchFamily="18" charset="0"/>
              </a:rPr>
              <a:t>possibilities available in the regional contexts ( Hotel, Food , Transport, Local Market, Agriculture Market etc.)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>
                <a:cs typeface="Times New Roman" panose="02020603050405020304" pitchFamily="18" charset="0"/>
              </a:rPr>
              <a:t>Local and regional art, Small-scale industries,  Agriculture etc.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>
                <a:cs typeface="Times New Roman" panose="02020603050405020304" pitchFamily="18" charset="0"/>
              </a:rPr>
              <a:t>It Improves Economy and living standard. </a:t>
            </a:r>
            <a:r>
              <a:rPr lang="en-IN" dirty="0" smtClean="0"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en-IN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IN" dirty="0" smtClean="0"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47625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10</a:t>
            </a:fld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1563" y="6500834"/>
            <a:ext cx="7143775" cy="28096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52400"/>
            <a:ext cx="7858180" cy="12048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 smtClean="0"/>
              <a:t>Challenges Before </a:t>
            </a:r>
            <a:br>
              <a:rPr lang="en-US" sz="3600" b="1" dirty="0" smtClean="0"/>
            </a:br>
            <a:r>
              <a:rPr lang="en-US" sz="3600" b="1" dirty="0" smtClean="0"/>
              <a:t>Travel/Tourism Industry: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943088" cy="478634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900" b="1" dirty="0" smtClean="0"/>
              <a:t> </a:t>
            </a:r>
            <a:r>
              <a:rPr lang="en-US" sz="3900" b="1" dirty="0" smtClean="0">
                <a:solidFill>
                  <a:srgbClr val="C00000"/>
                </a:solidFill>
              </a:rPr>
              <a:t>Impact of COVID-19</a:t>
            </a:r>
            <a:endParaRPr lang="en-US" sz="39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900" dirty="0" smtClean="0"/>
              <a:t> Lack of Infrastructure &amp; Transportation</a:t>
            </a:r>
          </a:p>
          <a:p>
            <a:pPr>
              <a:buFont typeface="Wingdings" pitchFamily="2" charset="2"/>
              <a:buChar char="q"/>
            </a:pPr>
            <a:r>
              <a:rPr lang="en-US" sz="3900" dirty="0" smtClean="0"/>
              <a:t> Skilled Human resources</a:t>
            </a:r>
          </a:p>
          <a:p>
            <a:pPr>
              <a:buFont typeface="Wingdings" pitchFamily="2" charset="2"/>
              <a:buChar char="q"/>
            </a:pPr>
            <a:r>
              <a:rPr lang="en-US" sz="3900" dirty="0" smtClean="0"/>
              <a:t> Insufficient Promotion and Marketing</a:t>
            </a:r>
          </a:p>
          <a:p>
            <a:pPr>
              <a:buFont typeface="Wingdings" pitchFamily="2" charset="2"/>
              <a:buChar char="q"/>
            </a:pPr>
            <a:r>
              <a:rPr lang="en-US" sz="3900" dirty="0" smtClean="0"/>
              <a:t> Safety and Security Issues</a:t>
            </a:r>
          </a:p>
          <a:p>
            <a:pPr>
              <a:buFont typeface="Wingdings" pitchFamily="2" charset="2"/>
              <a:buChar char="q"/>
            </a:pPr>
            <a:r>
              <a:rPr lang="en-US" sz="3900" dirty="0" smtClean="0"/>
              <a:t> Government Taxation</a:t>
            </a:r>
          </a:p>
          <a:p>
            <a:r>
              <a:rPr lang="en-US" sz="3900" dirty="0" smtClean="0"/>
              <a:t>The special awareness named "Travel Tomorrow" has become the most regular thread that runs through the ‘World Tourism Organization’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47625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11</a:t>
            </a:fld>
            <a:endParaRPr lang="en-US" sz="3200" b="1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285852" y="6305550"/>
            <a:ext cx="6858048" cy="47625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Bhimashankar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Birajdar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KVM,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(Maharashtra)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52400"/>
            <a:ext cx="7858180" cy="12048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 smtClean="0"/>
              <a:t>Opportunities in </a:t>
            </a:r>
            <a:br>
              <a:rPr lang="en-US" sz="3600" b="1" dirty="0" smtClean="0"/>
            </a:br>
            <a:r>
              <a:rPr lang="en-US" sz="3600" b="1" dirty="0" smtClean="0"/>
              <a:t>Travel/Tourism Industry: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943088" cy="54292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 smtClean="0"/>
              <a:t> </a:t>
            </a:r>
            <a:r>
              <a:rPr lang="en-US" b="1" dirty="0" smtClean="0"/>
              <a:t>Medical Tourism:</a:t>
            </a:r>
          </a:p>
          <a:p>
            <a:pPr>
              <a:buNone/>
            </a:pPr>
            <a:r>
              <a:rPr lang="en-US" dirty="0" smtClean="0"/>
              <a:t>   Ministry of Tourism marketing promotion of medical tourism as new initiatives. Marketing Development Assistance Scheme (MDAS), administered by the ministry, GOI, provides financial support and assistance to tourism service providers.</a:t>
            </a: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Tourism Support Services:</a:t>
            </a:r>
            <a:endParaRPr lang="en-GB" b="1" dirty="0" smtClean="0"/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Post-COVID 19 Prospects:</a:t>
            </a:r>
            <a:endParaRPr lang="en-US" b="1" dirty="0" smtClean="0"/>
          </a:p>
          <a:p>
            <a:pPr>
              <a:buNone/>
            </a:pPr>
            <a:endParaRPr lang="en-US" sz="3600" b="1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47625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12</a:t>
            </a:fld>
            <a:endParaRPr lang="en-US" sz="3200" b="1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571604" y="6305550"/>
            <a:ext cx="6429420" cy="47625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Bhimashankar Birajdar, KVM, Wai (Maharashtra)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Opportunities in Tourism Industry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43338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Travel Agent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Travel consultant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Hotel Industry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Tour Operator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Event &amp; Conference Organizer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Tour Guide</a:t>
            </a:r>
          </a:p>
          <a:p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29190" y="1524000"/>
            <a:ext cx="4004498" cy="45482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/>
              <a:t> Insurance Agent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P.R. Manager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Cultural Activity Coordinator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Transport Officer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Freelance Journalist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Entrepreneur  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 Retailer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86776" y="6381750"/>
            <a:ext cx="671514" cy="476250"/>
          </a:xfrm>
        </p:spPr>
        <p:txBody>
          <a:bodyPr/>
          <a:lstStyle/>
          <a:p>
            <a:fld id="{B6F15528-21DE-4FAA-801E-634DDDAF4B2B}" type="slidenum">
              <a:rPr lang="en-US" sz="3200" smtClean="0"/>
              <a:pPr/>
              <a:t>13</a:t>
            </a:fld>
            <a:endParaRPr lang="en-US" sz="3200" dirty="0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11"/>
          </p:nvPr>
        </p:nvSpPr>
        <p:spPr>
          <a:xfrm>
            <a:off x="1071563" y="6305550"/>
            <a:ext cx="7143775" cy="47625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Bhimashankar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Birajdar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KVM,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(Maharashtra)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86834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m\Downloads\History Certificate Course (2)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7786742" cy="650085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b="1" smtClean="0"/>
              <a:pPr/>
              <a:t>14</a:t>
            </a:fld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01056" cy="7858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2800" b="1" dirty="0" smtClean="0"/>
              <a:t>Select Travel/ Tourism </a:t>
            </a:r>
            <a:br>
              <a:rPr lang="en-US" sz="2800" b="1" dirty="0" smtClean="0"/>
            </a:br>
            <a:r>
              <a:rPr lang="en-US" sz="2800" b="1" dirty="0" smtClean="0"/>
              <a:t>Institutes in India: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28670"/>
            <a:ext cx="7943088" cy="521497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Centre For Tourism Studies, Pondicherry </a:t>
            </a:r>
          </a:p>
          <a:p>
            <a:r>
              <a:rPr lang="en-US" sz="2000" dirty="0" smtClean="0"/>
              <a:t>Indian Institute of Hotel and Tourism Management , Ghaziabad</a:t>
            </a:r>
          </a:p>
          <a:p>
            <a:r>
              <a:rPr lang="en-US" sz="2000" dirty="0" smtClean="0"/>
              <a:t>Delhi Institute of Heritage Research and Management</a:t>
            </a:r>
            <a:br>
              <a:rPr lang="en-US" sz="2000" dirty="0" smtClean="0"/>
            </a:br>
            <a:r>
              <a:rPr lang="en-US" sz="2000" dirty="0" smtClean="0"/>
              <a:t>New Delhi</a:t>
            </a:r>
          </a:p>
          <a:p>
            <a:r>
              <a:rPr lang="en-US" sz="2000" dirty="0" smtClean="0"/>
              <a:t>Department of Tourism and Hospitality, </a:t>
            </a:r>
            <a:r>
              <a:rPr lang="en-US" sz="2000" dirty="0" err="1" smtClean="0"/>
              <a:t>Yenepoya</a:t>
            </a:r>
            <a:r>
              <a:rPr lang="en-US" sz="2000" dirty="0" smtClean="0"/>
              <a:t> (Deemed to be University), Mangalore</a:t>
            </a:r>
          </a:p>
          <a:p>
            <a:r>
              <a:rPr lang="en-US" sz="2000" dirty="0" smtClean="0"/>
              <a:t>Indian Institute of Tourism Management,  Amity Institute of Travel and Tourism.</a:t>
            </a:r>
          </a:p>
          <a:p>
            <a:r>
              <a:rPr lang="en-US" sz="2000" dirty="0" smtClean="0"/>
              <a:t>National Institute of Tourism Hospitality  Management.</a:t>
            </a:r>
          </a:p>
          <a:p>
            <a:r>
              <a:rPr lang="en-US" sz="2000" dirty="0" smtClean="0"/>
              <a:t>Al-</a:t>
            </a:r>
            <a:r>
              <a:rPr lang="en-US" sz="2000" dirty="0" err="1" smtClean="0"/>
              <a:t>ameen</a:t>
            </a:r>
            <a:r>
              <a:rPr lang="en-US" sz="2000" dirty="0" smtClean="0"/>
              <a:t> Institute of Management Studies, </a:t>
            </a:r>
            <a:r>
              <a:rPr lang="en-US" sz="2000" dirty="0" err="1" smtClean="0"/>
              <a:t>Banglore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Thomas Cook Centre of Learning, N. Delhi</a:t>
            </a:r>
          </a:p>
          <a:p>
            <a:r>
              <a:rPr lang="en-US" sz="2000" dirty="0" smtClean="0"/>
              <a:t>University Of Mysore.</a:t>
            </a:r>
          </a:p>
          <a:p>
            <a:r>
              <a:rPr lang="en-US" sz="2000" dirty="0" err="1" smtClean="0"/>
              <a:t>Bharathi</a:t>
            </a:r>
            <a:r>
              <a:rPr lang="en-US" sz="2000" dirty="0" smtClean="0"/>
              <a:t> </a:t>
            </a:r>
            <a:r>
              <a:rPr lang="en-US" sz="2000" dirty="0" err="1" smtClean="0"/>
              <a:t>Vidyapeeth</a:t>
            </a:r>
            <a:r>
              <a:rPr lang="en-US" sz="2000" dirty="0" smtClean="0"/>
              <a:t> College of Hotel And Tourism Management, </a:t>
            </a:r>
            <a:r>
              <a:rPr lang="en-US" sz="2000" dirty="0" err="1" smtClean="0"/>
              <a:t>Pune</a:t>
            </a:r>
            <a:endParaRPr lang="en-US" sz="2000" dirty="0" smtClean="0"/>
          </a:p>
          <a:p>
            <a:r>
              <a:rPr lang="en-US" sz="2000" dirty="0" smtClean="0"/>
              <a:t>Centre for Heritage Management,  Ahmadabad University (GUJ.)</a:t>
            </a:r>
          </a:p>
          <a:p>
            <a:r>
              <a:rPr lang="en-US" sz="2000" dirty="0" err="1" smtClean="0"/>
              <a:t>Vikram</a:t>
            </a:r>
            <a:r>
              <a:rPr lang="en-US" sz="2000" dirty="0" smtClean="0"/>
              <a:t> University Ujjain (MP) etc.</a:t>
            </a:r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47625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15</a:t>
            </a:fld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5852" y="6143644"/>
            <a:ext cx="6858048" cy="71435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/>
            <a:endParaRPr lang="en-US" sz="1800" b="1" dirty="0" smtClean="0"/>
          </a:p>
          <a:p>
            <a:pPr lvl="0" algn="ctr"/>
            <a:endParaRPr lang="en-US" sz="1800" b="1" dirty="0" smtClean="0"/>
          </a:p>
          <a:p>
            <a:pPr lvl="0" algn="ctr"/>
            <a:r>
              <a:rPr lang="en-US" sz="1800" b="1" dirty="0" smtClean="0"/>
              <a:t>    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</a:p>
          <a:p>
            <a:pPr algn="ctr"/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3" y="990600"/>
            <a:ext cx="8075327" cy="5724548"/>
          </a:xfrm>
        </p:spPr>
        <p:txBody>
          <a:bodyPr>
            <a:normAutofit/>
          </a:bodyPr>
          <a:lstStyle/>
          <a:p>
            <a:pPr marL="539496" indent="-457200" algn="just">
              <a:buFont typeface="Wingdings" pitchFamily="2" charset="2"/>
              <a:buChar char="v"/>
            </a:pPr>
            <a:r>
              <a:rPr lang="en-US" sz="2400" b="1" dirty="0" smtClean="0"/>
              <a:t>Swain &amp; </a:t>
            </a:r>
            <a:r>
              <a:rPr lang="en-US" sz="2400" b="1" dirty="0" err="1" smtClean="0"/>
              <a:t>Mishra</a:t>
            </a:r>
            <a:r>
              <a:rPr lang="en-US" sz="2400" b="1" dirty="0" smtClean="0"/>
              <a:t> (2012): </a:t>
            </a:r>
            <a:r>
              <a:rPr lang="en-US" sz="2400" dirty="0" smtClean="0"/>
              <a:t>Tourism Principles and Practices</a:t>
            </a:r>
          </a:p>
          <a:p>
            <a:pPr marL="539496" indent="-457200" algn="just">
              <a:buFont typeface="Wingdings" pitchFamily="2" charset="2"/>
              <a:buChar char="v"/>
            </a:pPr>
            <a:r>
              <a:rPr lang="en-GB" sz="2400" b="1" dirty="0" err="1" smtClean="0"/>
              <a:t>Bhatiya</a:t>
            </a:r>
            <a:r>
              <a:rPr lang="en-GB" sz="2400" b="1" dirty="0" smtClean="0"/>
              <a:t> A. K. (2012): </a:t>
            </a:r>
            <a:r>
              <a:rPr lang="en-US" sz="2400" dirty="0" smtClean="0"/>
              <a:t>Tourism Development: Principles and Practices</a:t>
            </a:r>
          </a:p>
          <a:p>
            <a:pPr marL="539496" indent="-457200" algn="just">
              <a:buFont typeface="Wingdings" pitchFamily="2" charset="2"/>
              <a:buChar char="v"/>
            </a:pPr>
            <a:r>
              <a:rPr lang="en-GB" sz="2400" b="1" dirty="0" err="1" smtClean="0"/>
              <a:t>Bhatiya</a:t>
            </a:r>
            <a:r>
              <a:rPr lang="en-GB" sz="2400" b="1" dirty="0" smtClean="0"/>
              <a:t> A. K. (2012</a:t>
            </a:r>
            <a:r>
              <a:rPr lang="en-GB" sz="2400" b="1" dirty="0" smtClean="0"/>
              <a:t>):</a:t>
            </a:r>
            <a:r>
              <a:rPr lang="en-US" sz="2400" dirty="0" smtClean="0"/>
              <a:t>Tourism </a:t>
            </a:r>
            <a:r>
              <a:rPr lang="en-US" sz="2400" dirty="0" smtClean="0"/>
              <a:t>in India: History &amp; Development</a:t>
            </a:r>
          </a:p>
          <a:p>
            <a:pPr marL="539496" indent="-457200" algn="just">
              <a:buFont typeface="Wingdings" pitchFamily="2" charset="2"/>
              <a:buChar char="v"/>
            </a:pPr>
            <a:r>
              <a:rPr lang="en-GB" sz="2400" b="1" dirty="0" smtClean="0"/>
              <a:t>Burton R. (1995): </a:t>
            </a:r>
            <a:r>
              <a:rPr lang="en-GB" sz="2400" dirty="0" smtClean="0"/>
              <a:t>Travel Geography</a:t>
            </a:r>
          </a:p>
          <a:p>
            <a:pPr marL="539496" indent="-457200" algn="just">
              <a:buFont typeface="Wingdings" pitchFamily="2" charset="2"/>
              <a:buChar char="v"/>
            </a:pPr>
            <a:r>
              <a:rPr lang="en-US" sz="2400" b="1" dirty="0" smtClean="0"/>
              <a:t>Singh L.K. (2008): </a:t>
            </a:r>
            <a:r>
              <a:rPr lang="en-US" sz="2400" dirty="0" smtClean="0"/>
              <a:t>Ecology, Environment and Tourism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smtClean="0"/>
              <a:t> </a:t>
            </a:r>
            <a:r>
              <a:rPr lang="en-US" sz="2400" b="1" smtClean="0"/>
              <a:t> Journal </a:t>
            </a:r>
            <a:r>
              <a:rPr lang="en-US" sz="2400" b="1" dirty="0" smtClean="0"/>
              <a:t>of Tourism &amp; Hospitality (Jan. 2021): </a:t>
            </a:r>
            <a:r>
              <a:rPr lang="en-US" sz="2400" dirty="0" smtClean="0"/>
              <a:t>The Impact of COVID-19 in the Indian Tourism and Hospitality Industry: Brief Report</a:t>
            </a:r>
          </a:p>
          <a:p>
            <a:pPr marL="539496" indent="-457200" algn="just">
              <a:buFont typeface="Wingdings" pitchFamily="2" charset="2"/>
              <a:buChar char="v"/>
            </a:pPr>
            <a:r>
              <a:rPr lang="en-US" sz="2400" dirty="0" smtClean="0">
                <a:hlinkClick r:id="rId2"/>
              </a:rPr>
              <a:t>https://www.unwto.org/</a:t>
            </a: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r>
              <a:rPr lang="en-US" sz="2400" dirty="0" smtClean="0">
                <a:hlinkClick r:id="rId3"/>
              </a:rPr>
              <a:t>https://tourism.gov.in/</a:t>
            </a:r>
            <a:endParaRPr lang="en-US" sz="2400" dirty="0" smtClean="0"/>
          </a:p>
          <a:p>
            <a:pPr marL="539496" indent="-457200" algn="just">
              <a:buNone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 algn="just">
              <a:buFont typeface="Wingdings" pitchFamily="2" charset="2"/>
              <a:buChar char="v"/>
            </a:pPr>
            <a:endParaRPr lang="en-US" sz="2400" dirty="0" smtClean="0"/>
          </a:p>
          <a:p>
            <a:pPr marL="539496" indent="-457200">
              <a:buNone/>
            </a:pPr>
            <a:endParaRPr lang="en-US" sz="2400" dirty="0" smtClean="0"/>
          </a:p>
          <a:p>
            <a:pPr marL="539496" indent="-457200">
              <a:buFont typeface="Wingdings" pitchFamily="2" charset="2"/>
              <a:buChar char="v"/>
            </a:pPr>
            <a:endParaRPr lang="en-US" sz="2400" b="1" dirty="0" smtClean="0"/>
          </a:p>
          <a:p>
            <a:pPr marL="539496" indent="-457200"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90688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References </a:t>
            </a:r>
            <a:r>
              <a:rPr lang="en-US" sz="3600" b="1" dirty="0"/>
              <a:t>&amp; For </a:t>
            </a:r>
            <a:r>
              <a:rPr lang="en-US" sz="3600" b="1" dirty="0" smtClean="0"/>
              <a:t>Extended Reading</a:t>
            </a:r>
            <a:r>
              <a:rPr lang="mr-IN" sz="3600" b="1" dirty="0" smtClean="0"/>
              <a:t>:</a:t>
            </a: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9652" y="6305550"/>
            <a:ext cx="641196" cy="476250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16</a:t>
            </a:fld>
            <a:endParaRPr lang="en-US" sz="3200" b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728" y="6305550"/>
            <a:ext cx="6929486" cy="476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200584058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848600" cy="6248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 smtClean="0"/>
              <a:t>You May Drop Your Queries/Comments at</a:t>
            </a:r>
            <a:r>
              <a:rPr lang="mr-IN" sz="3200" dirty="0" smtClean="0"/>
              <a:t>:</a:t>
            </a:r>
            <a:br>
              <a:rPr lang="mr-IN" sz="3200" dirty="0" smtClean="0"/>
            </a:br>
            <a:r>
              <a:rPr lang="en-GB" sz="3600" dirty="0" smtClean="0"/>
              <a:t>E-mail:</a:t>
            </a:r>
            <a:r>
              <a:rPr lang="mr-IN" sz="3600" dirty="0" smtClean="0"/>
              <a:t> </a:t>
            </a:r>
            <a:r>
              <a:rPr lang="en-IN" sz="3600" u="sng" dirty="0" smtClean="0">
                <a:solidFill>
                  <a:srgbClr val="C00000"/>
                </a:solidFill>
                <a:hlinkClick r:id="rId3"/>
              </a:rPr>
              <a:t>bmbirajdar@hotmail.com</a:t>
            </a:r>
            <a:r>
              <a:rPr lang="en-IN" sz="3600" u="sng" dirty="0" smtClean="0">
                <a:solidFill>
                  <a:srgbClr val="C00000"/>
                </a:solidFill>
              </a:rPr>
              <a:t/>
            </a:r>
            <a:br>
              <a:rPr lang="en-IN" sz="3600" u="sng" dirty="0" smtClean="0">
                <a:solidFill>
                  <a:srgbClr val="C00000"/>
                </a:solidFill>
              </a:rPr>
            </a:br>
            <a:r>
              <a:rPr lang="en-IN" sz="3600" dirty="0" smtClean="0">
                <a:solidFill>
                  <a:schemeClr val="accent6">
                    <a:lumMod val="50000"/>
                  </a:schemeClr>
                </a:solidFill>
              </a:rPr>
              <a:t>Twitter: </a:t>
            </a:r>
            <a:r>
              <a:rPr lang="en-IN" sz="3600" u="sng" dirty="0" smtClean="0">
                <a:solidFill>
                  <a:schemeClr val="accent4"/>
                </a:solidFill>
              </a:rPr>
              <a:t>@Bhimashankar83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90600" y="762000"/>
            <a:ext cx="7848600" cy="990600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perspectiveContrastingRightFacing"/>
            <a:lightRig rig="brightRoom" dir="tl">
              <a:rot lat="0" lon="0" rev="8700000"/>
            </a:lightRig>
          </a:scene3d>
          <a:sp3d contourW="12700">
            <a:bevelT/>
            <a:contourClr>
              <a:schemeClr val="accent4">
                <a:shade val="80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4000" dirty="0" smtClean="0"/>
              <a:t>Questions? / Comments (If any)</a:t>
            </a:r>
            <a:endParaRPr lang="mr-IN" sz="4000" dirty="0" smtClean="0"/>
          </a:p>
          <a:p>
            <a:endParaRPr lang="mr-IN" sz="2800" dirty="0" smtClean="0"/>
          </a:p>
          <a:p>
            <a:endParaRPr lang="mr-IN" sz="2800" dirty="0" smtClean="0"/>
          </a:p>
          <a:p>
            <a:endParaRPr lang="mr-IN" sz="2800" dirty="0" smtClean="0"/>
          </a:p>
          <a:p>
            <a:endParaRPr lang="mr-IN" sz="4400" dirty="0" smtClean="0"/>
          </a:p>
        </p:txBody>
      </p:sp>
      <p:pic>
        <p:nvPicPr>
          <p:cNvPr id="4" name="Picture 3" descr="C:\Users\OWNER\Documents\Mr. B. M. Birajd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1676400"/>
            <a:ext cx="2057400" cy="20574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581400" y="5943600"/>
            <a:ext cx="2819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2362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29618" cy="11430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 smtClean="0"/>
              <a:t>What Mean by </a:t>
            </a:r>
            <a:br>
              <a:rPr lang="en-US" sz="3600" b="1" dirty="0" smtClean="0"/>
            </a:br>
            <a:r>
              <a:rPr lang="en-US" sz="3600" b="1" dirty="0" smtClean="0"/>
              <a:t>Tourism &amp; Traveler?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00174"/>
            <a:ext cx="8429652" cy="53578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Tourism: ‘‘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Tourism is a collection of activities, services and industries which deliver a travel experience comprising transportation, accommodation, eating and drinking establishments, retail shops, entertainment businesses and other hospitality services provided for individuals or groups traveling away from home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(UNWTO)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Traveler : ‘‘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Person  who travel often or who  engaged in  travelling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’’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‘‘A traveler is someone who moves between different geographic locations, for any purpose any duration’’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( Cambridge Dictionary)</a:t>
            </a:r>
          </a:p>
          <a:p>
            <a:pPr algn="just">
              <a:buNone/>
            </a:pPr>
            <a:endParaRPr lang="mr-IN" dirty="0" smtClean="0"/>
          </a:p>
          <a:p>
            <a:pPr algn="just"/>
            <a:endParaRPr lang="mr-IN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2</a:t>
            </a:fld>
            <a:endParaRPr lang="en-US" sz="3200" b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14480" y="6286520"/>
            <a:ext cx="6357982" cy="495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8072462" cy="1152548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GB" sz="3900" b="1" dirty="0" smtClean="0">
                <a:solidFill>
                  <a:srgbClr val="4F271C">
                    <a:satMod val="130000"/>
                  </a:srgbClr>
                </a:solidFill>
              </a:rPr>
              <a:t> </a:t>
            </a:r>
            <a:br>
              <a:rPr lang="en-GB" sz="3900" b="1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en-GB" sz="3900" b="1" dirty="0" smtClean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en-GB" sz="3900" b="1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en-US" sz="4000" b="1" dirty="0" smtClean="0"/>
              <a:t>Historical/Heritage  Tourism</a:t>
            </a:r>
            <a:br>
              <a:rPr lang="en-US" sz="4000" b="1" dirty="0" smtClean="0"/>
            </a:br>
            <a:r>
              <a:rPr lang="en-GB" sz="3900" b="1" dirty="0" smtClean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en-US" sz="3900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en-US" sz="3900" dirty="0">
                <a:solidFill>
                  <a:srgbClr val="4F271C">
                    <a:satMod val="130000"/>
                  </a:srgbClr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476252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3000" dirty="0" smtClean="0"/>
              <a:t> Definition: </a:t>
            </a:r>
            <a:r>
              <a:rPr lang="en-US" sz="2800" dirty="0" smtClean="0"/>
              <a:t>Historical or Heritage Tourism means traveling with the primary purpose of exploring the history and heritage of a place</a:t>
            </a:r>
            <a:endParaRPr lang="en-GB" sz="3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b="1" dirty="0" smtClean="0">
                <a:cs typeface="Times New Roman" pitchFamily="18" charset="0"/>
              </a:rPr>
              <a:t>Historical &amp; Cultural Background :  </a:t>
            </a:r>
            <a:r>
              <a:rPr lang="en-US" sz="2800" dirty="0" smtClean="0">
                <a:cs typeface="Times New Roman" pitchFamily="18" charset="0"/>
              </a:rPr>
              <a:t>Tourism term is used for journeys that include visits to cultural resources, regardless of whether it is tangible or intangible. Specifically the historical sites, religious places, art &amp; architecture, religious tradition, fair-festival, rural &amp; ethnic </a:t>
            </a:r>
            <a:r>
              <a:rPr lang="en-US" sz="2800" dirty="0" err="1" smtClean="0">
                <a:cs typeface="Times New Roman" pitchFamily="18" charset="0"/>
              </a:rPr>
              <a:t>centres</a:t>
            </a:r>
            <a:r>
              <a:rPr lang="en-US" sz="2800" dirty="0" smtClean="0">
                <a:cs typeface="Times New Roman" pitchFamily="18" charset="0"/>
              </a:rPr>
              <a:t> cultural tradition, urban  lifestyle, food, values, customs and other elements of the people 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3</a:t>
            </a:fld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728" y="6215082"/>
            <a:ext cx="6215106" cy="56671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9858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 smtClean="0"/>
              <a:t>Travel &amp; </a:t>
            </a:r>
            <a:r>
              <a:rPr lang="en-US" sz="3600" b="1" dirty="0" smtClean="0">
                <a:cs typeface="Times New Roman" pitchFamily="18" charset="0"/>
              </a:rPr>
              <a:t>Tourism Industry: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57298"/>
            <a:ext cx="7934356" cy="550070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International National and State Collaboration-  </a:t>
            </a:r>
            <a:r>
              <a:rPr lang="en-US" sz="2800" dirty="0" smtClean="0">
                <a:cs typeface="Times New Roman" pitchFamily="18" charset="0"/>
              </a:rPr>
              <a:t>India has rich cultural heritage, this region has Social, Religious and political cultural diversities.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800" b="1" dirty="0" smtClean="0">
                <a:cs typeface="Times New Roman" pitchFamily="18" charset="0"/>
              </a:rPr>
              <a:t>Global to Local Tourism:</a:t>
            </a:r>
            <a:r>
              <a:rPr lang="en-US" sz="2800" dirty="0" smtClean="0">
                <a:cs typeface="Times New Roman" pitchFamily="18" charset="0"/>
              </a:rPr>
              <a:t> India attracts the Tourists from various countries across the globe, further inter-states, districts, sub-districts.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800" dirty="0" smtClean="0">
                <a:cs typeface="Times New Roman" pitchFamily="18" charset="0"/>
              </a:rPr>
              <a:t> Tourists of Global, National, Regional, Local Places: </a:t>
            </a:r>
            <a:r>
              <a:rPr lang="en-US" sz="2800" b="1" dirty="0" smtClean="0">
                <a:cs typeface="Times New Roman" pitchFamily="18" charset="0"/>
              </a:rPr>
              <a:t>**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INCREDIBLE INDIA** </a:t>
            </a:r>
          </a:p>
          <a:p>
            <a:pPr algn="just">
              <a:buFont typeface="Wingdings" pitchFamily="2" charset="2"/>
              <a:buChar char="q"/>
            </a:pPr>
            <a:endParaRPr lang="mr-I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4</a:t>
            </a:fld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5918" y="6357959"/>
            <a:ext cx="5929354" cy="423842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35614937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914400"/>
          </a:xfr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Types of Tourism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71688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 </a:t>
            </a:r>
            <a:r>
              <a:rPr lang="en-US" sz="2600" b="1" dirty="0" smtClean="0">
                <a:cs typeface="Times New Roman" pitchFamily="18" charset="0"/>
              </a:rPr>
              <a:t>Recreational Tourism -</a:t>
            </a:r>
            <a:r>
              <a:rPr lang="en-US" sz="2600" dirty="0" smtClean="0">
                <a:cs typeface="Times New Roman" pitchFamily="18" charset="0"/>
              </a:rPr>
              <a:t> This includes people who travel to relax, and have fun.</a:t>
            </a:r>
          </a:p>
          <a:p>
            <a:r>
              <a:rPr lang="en-US" sz="2600" b="1" dirty="0" smtClean="0">
                <a:cs typeface="Times New Roman" pitchFamily="18" charset="0"/>
              </a:rPr>
              <a:t>Cultural Tourism</a:t>
            </a:r>
            <a:r>
              <a:rPr lang="en-US" sz="2600" dirty="0" smtClean="0">
                <a:cs typeface="Times New Roman" pitchFamily="18" charset="0"/>
              </a:rPr>
              <a:t> - Cultural Tourism is the subset of tourism concerned with a traveler’s engagement with a country or region’s culture,</a:t>
            </a:r>
          </a:p>
          <a:p>
            <a:r>
              <a:rPr lang="en-US" sz="2600" b="1" dirty="0" smtClean="0">
                <a:cs typeface="Times New Roman" pitchFamily="18" charset="0"/>
              </a:rPr>
              <a:t>Religious Tourism</a:t>
            </a:r>
            <a:r>
              <a:rPr lang="en-US" sz="2600" dirty="0" smtClean="0">
                <a:cs typeface="Times New Roman" pitchFamily="18" charset="0"/>
              </a:rPr>
              <a:t>- It is also referred as faith Tourism. It is a type of tourism where people travel individually or in a group for pilgrimage or leisure (fellowship ) purposes</a:t>
            </a:r>
          </a:p>
          <a:p>
            <a:r>
              <a:rPr lang="en-US" sz="2600" b="1" dirty="0" smtClean="0">
                <a:cs typeface="Times New Roman" pitchFamily="18" charset="0"/>
              </a:rPr>
              <a:t>Nature Tourism - </a:t>
            </a:r>
            <a:r>
              <a:rPr lang="en-US" sz="2600" dirty="0" smtClean="0">
                <a:cs typeface="Times New Roman" pitchFamily="18" charset="0"/>
              </a:rPr>
              <a:t>This is referred as responsible travel to natural areas, which conserves the environment and improves the welfare of the local people</a:t>
            </a:r>
          </a:p>
          <a:p>
            <a:r>
              <a:rPr lang="en-US" sz="2600" b="1" dirty="0" smtClean="0">
                <a:cs typeface="Times New Roman" pitchFamily="18" charset="0"/>
              </a:rPr>
              <a:t>Pleasure Tourism</a:t>
            </a:r>
            <a:r>
              <a:rPr lang="en-US" sz="2600" dirty="0" smtClean="0">
                <a:cs typeface="Times New Roman" pitchFamily="18" charset="0"/>
              </a:rPr>
              <a:t> - Some people travel for their happiness and satisfaction.</a:t>
            </a:r>
          </a:p>
          <a:p>
            <a:r>
              <a:rPr lang="en-US" sz="2600" b="1" dirty="0" smtClean="0">
                <a:cs typeface="Times New Roman" pitchFamily="18" charset="0"/>
              </a:rPr>
              <a:t>Medical  Tourism</a:t>
            </a:r>
            <a:r>
              <a:rPr lang="en-US" sz="2600" dirty="0" smtClean="0">
                <a:cs typeface="Times New Roman" pitchFamily="18" charset="0"/>
              </a:rPr>
              <a:t> - Medical Tourism refers to people travelling to a country other than their own to obtain medical treatment.</a:t>
            </a:r>
          </a:p>
          <a:p>
            <a:r>
              <a:rPr lang="en-US" sz="2600" b="1" dirty="0" smtClean="0">
                <a:cs typeface="Times New Roman" pitchFamily="18" charset="0"/>
              </a:rPr>
              <a:t>Adventure Tourism</a:t>
            </a:r>
            <a:r>
              <a:rPr lang="en-US" sz="2600" dirty="0" smtClean="0">
                <a:cs typeface="Times New Roman" pitchFamily="18" charset="0"/>
              </a:rPr>
              <a:t> -Adventure Tourism is a nice tourism involving exploration of a travel with a certain degree</a:t>
            </a:r>
          </a:p>
          <a:p>
            <a:r>
              <a:rPr lang="en-US" sz="2600" b="1" dirty="0" smtClean="0">
                <a:cs typeface="Times New Roman" pitchFamily="18" charset="0"/>
              </a:rPr>
              <a:t>Eco tourism</a:t>
            </a:r>
            <a:r>
              <a:rPr lang="en-US" sz="2600" dirty="0" smtClean="0">
                <a:cs typeface="Times New Roman" pitchFamily="18" charset="0"/>
              </a:rPr>
              <a:t> typically involves travel to destinations where flora, fauna, and cultural heritage are the primary attractions</a:t>
            </a:r>
          </a:p>
          <a:p>
            <a:pPr algn="just">
              <a:buFont typeface="Wingdings" pitchFamily="2" charset="2"/>
              <a:buChar char="q"/>
            </a:pP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z="3200" b="1" dirty="0" smtClean="0"/>
              <a:t>7</a:t>
            </a:r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5875" y="6305550"/>
            <a:ext cx="7286653" cy="47625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914400"/>
          </a:xfr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Types of Tourism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71688" cy="5486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Culinary tourism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food tourism-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the exploration of food as the purpose of tourism.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Space tourism-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human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travel for recreational purposes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War tourism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recreational travel to active or former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zones for purposes of sightseeing or historical study.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Slum tourism-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ghetto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a type of city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that involves visiting impoverished areas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Disaster tourism-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has been defined as the practice of visiting locations at which an environmental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disaster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6</a:t>
            </a:fld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05550"/>
            <a:ext cx="7467600" cy="47625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696200" cy="10826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 smtClean="0"/>
              <a:t>Modern  Tourism Industry &amp;</a:t>
            </a:r>
            <a:br>
              <a:rPr lang="en-US" sz="3600" b="1" dirty="0" smtClean="0"/>
            </a:br>
            <a:r>
              <a:rPr lang="en-US" sz="3600" b="1" dirty="0" smtClean="0"/>
              <a:t> Its Present Scenario in India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00174"/>
            <a:ext cx="7848600" cy="464347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IN" sz="2800" dirty="0" smtClean="0">
                <a:cs typeface="Times New Roman" pitchFamily="18" charset="0"/>
              </a:rPr>
              <a:t>Indian Tourism and Hospitality sectors are the important Service Sector in India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IN" sz="2800" dirty="0" smtClean="0">
                <a:cs typeface="Times New Roman" pitchFamily="18" charset="0"/>
              </a:rPr>
              <a:t> GOI allotted the 1250 Cr. in 2018 started the </a:t>
            </a:r>
            <a:r>
              <a:rPr lang="en-IN" sz="2800" i="1" dirty="0" err="1" smtClean="0">
                <a:cs typeface="Times New Roman" pitchFamily="18" charset="0"/>
              </a:rPr>
              <a:t>Swadesh</a:t>
            </a:r>
            <a:r>
              <a:rPr lang="en-IN" sz="2800" i="1" dirty="0" smtClean="0">
                <a:cs typeface="Times New Roman" pitchFamily="18" charset="0"/>
              </a:rPr>
              <a:t> </a:t>
            </a:r>
            <a:r>
              <a:rPr lang="en-IN" sz="2800" i="1" dirty="0" err="1" smtClean="0">
                <a:cs typeface="Times New Roman" pitchFamily="18" charset="0"/>
              </a:rPr>
              <a:t>Darshan</a:t>
            </a:r>
            <a:r>
              <a:rPr lang="en-IN" sz="2800" dirty="0" smtClean="0">
                <a:cs typeface="Times New Roman" pitchFamily="18" charset="0"/>
              </a:rPr>
              <a:t>, Pilgrimage Rejuvenation &amp; Spiritual Augmentation</a:t>
            </a:r>
            <a:r>
              <a:rPr lang="en-US" sz="2800" b="1" dirty="0" smtClean="0">
                <a:cs typeface="Times New Roman" pitchFamily="18" charset="0"/>
              </a:rPr>
              <a:t> </a:t>
            </a:r>
            <a:endParaRPr lang="en-US" sz="2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As per the reports of world tourism could decline by 60-80% in 2020 which caused 21 percent in international tourist coming during the first quarter of 2020.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The Indian tourism and hospitality industry is staring at a potential job loss of around 38 million, which is 70% of the total workforce.</a:t>
            </a:r>
            <a:endParaRPr lang="en-US" sz="2800" dirty="0"/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9652" y="6500834"/>
            <a:ext cx="457200" cy="357166"/>
          </a:xfrm>
        </p:spPr>
        <p:txBody>
          <a:bodyPr/>
          <a:lstStyle/>
          <a:p>
            <a:fld id="{B6F15528-21DE-4FAA-801E-634DDDAF4B2B}" type="slidenum">
              <a:rPr lang="en-US" sz="3200" b="1" smtClean="0"/>
              <a:pPr/>
              <a:t>7</a:t>
            </a:fld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8794" y="6305550"/>
            <a:ext cx="5929354" cy="47625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52400"/>
            <a:ext cx="7875984" cy="685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mr-IN" sz="3600" b="1" dirty="0" smtClean="0"/>
              <a:t> </a:t>
            </a:r>
            <a:r>
              <a:rPr lang="en-GB" sz="3200" b="1" dirty="0" smtClean="0"/>
              <a:t>Contd.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001000" cy="5086368"/>
          </a:xfrm>
          <a:effectLst/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Emerging Industry:</a:t>
            </a:r>
            <a:r>
              <a:rPr lang="en-US" sz="2400" dirty="0" smtClean="0"/>
              <a:t> The Indian tourism and hospitality industry has emerged as one of the key drivers of growth among the services sector in India.</a:t>
            </a:r>
          </a:p>
          <a:p>
            <a:pPr algn="just"/>
            <a:r>
              <a:rPr lang="en-US" sz="2400" b="1" dirty="0" smtClean="0"/>
              <a:t>Rich Cultural and Historical Heritage:</a:t>
            </a:r>
            <a:r>
              <a:rPr lang="en-US" sz="2400" dirty="0" smtClean="0"/>
              <a:t> In Indian rich cultural and historical heritage so government wants to commercialized these assets and attract national and foreign tourists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b="1" dirty="0" smtClean="0"/>
              <a:t>Government Policy: </a:t>
            </a:r>
            <a:r>
              <a:rPr lang="en-US" sz="2400" dirty="0" smtClean="0"/>
              <a:t>Govt. has allotted Rs 1,250 core in year2018 for integrated development of tourist circuits under ‘</a:t>
            </a:r>
            <a:r>
              <a:rPr lang="en-US" sz="2400" i="1" dirty="0" err="1" smtClean="0"/>
              <a:t>Swadesh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Darshan</a:t>
            </a:r>
            <a:r>
              <a:rPr lang="en-US" sz="2400" i="1" dirty="0" smtClean="0"/>
              <a:t>’ </a:t>
            </a:r>
            <a:r>
              <a:rPr lang="en-US" sz="2400" dirty="0" smtClean="0"/>
              <a:t>and Pilgrimage Rejuvenation and Spiritual Augmentation.</a:t>
            </a:r>
          </a:p>
          <a:p>
            <a:pPr>
              <a:buNone/>
            </a:pPr>
            <a:endParaRPr lang="mr-IN" sz="2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IN" sz="2800" dirty="0" smtClean="0">
              <a:cs typeface="Arial" pitchFamily="34" charset="0"/>
            </a:endParaRPr>
          </a:p>
          <a:p>
            <a:pPr>
              <a:buNone/>
            </a:pPr>
            <a:r>
              <a:rPr lang="en-IN" sz="2800" dirty="0" smtClean="0">
                <a:cs typeface="Arial" pitchFamily="34" charset="0"/>
              </a:rPr>
              <a:t>                    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8</a:t>
            </a:fld>
            <a:endParaRPr lang="en-US" sz="3200" b="1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714480" y="6215082"/>
            <a:ext cx="5857916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Bhimashankar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Birajdar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KVM,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(Maharashtra)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67600" cy="8477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3600" b="1" dirty="0" smtClean="0">
                <a:cs typeface="Times New Roman" panose="02020603050405020304" pitchFamily="18" charset="0"/>
              </a:rPr>
              <a:t>Importance of the Tourism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071546"/>
            <a:ext cx="8219340" cy="5286412"/>
          </a:xfrm>
        </p:spPr>
        <p:txBody>
          <a:bodyPr>
            <a:normAutofit fontScale="85000" lnSpcReduction="10000"/>
          </a:bodyPr>
          <a:lstStyle/>
          <a:p>
            <a:pPr algn="just" defTabSz="457200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3000" dirty="0" smtClean="0">
                <a:cs typeface="Times New Roman" panose="02020603050405020304" pitchFamily="18" charset="0"/>
              </a:rPr>
              <a:t>Unemployment is one of the major problems of Indian Economy.  </a:t>
            </a:r>
          </a:p>
          <a:p>
            <a:pPr algn="just" defTabSz="457200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3000" dirty="0" smtClean="0">
                <a:cs typeface="Times New Roman" panose="02020603050405020304" pitchFamily="18" charset="0"/>
              </a:rPr>
              <a:t>India has great cultural legacy, potential of agricultural, environmental  resources, variety of languages  cheap labor availability and transport facility  provide the ample opportunity to development of tourism sector </a:t>
            </a:r>
          </a:p>
          <a:p>
            <a:pPr algn="just" defTabSz="457200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3000" dirty="0" smtClean="0">
                <a:cs typeface="Times New Roman" panose="02020603050405020304" pitchFamily="18" charset="0"/>
              </a:rPr>
              <a:t>Proper Guidance, Planning , Skill workforce  and Propaganda of  tourism  will be helpful for increase  employability</a:t>
            </a:r>
          </a:p>
          <a:p>
            <a:pPr algn="just" defTabSz="457200">
              <a:lnSpc>
                <a:spcPct val="115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3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Tourism will play the an important role to overall development of State and country </a:t>
            </a:r>
            <a:endParaRPr lang="en-IN" sz="3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b="1" smtClean="0"/>
              <a:pPr/>
              <a:t>9</a:t>
            </a:fld>
            <a:endParaRPr lang="en-US" sz="3200" b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0125" y="6357959"/>
            <a:ext cx="7610475" cy="42384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800" b="1" dirty="0" smtClean="0"/>
              <a:t>Mr. </a:t>
            </a:r>
            <a:r>
              <a:rPr lang="en-US" sz="1800" b="1" dirty="0" err="1" smtClean="0"/>
              <a:t>Bhimashankar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Birajdar</a:t>
            </a:r>
            <a:r>
              <a:rPr lang="en-US" sz="1800" b="1" dirty="0" smtClean="0"/>
              <a:t>, KVM, </a:t>
            </a:r>
            <a:r>
              <a:rPr lang="en-US" sz="1800" b="1" dirty="0" err="1" smtClean="0"/>
              <a:t>Wai</a:t>
            </a:r>
            <a:r>
              <a:rPr lang="en-US" sz="1800" b="1" dirty="0" smtClean="0"/>
              <a:t> (Maharashtra)</a:t>
            </a:r>
            <a:endParaRPr lang="en-US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1394</TotalTime>
  <Words>1009</Words>
  <Application>Microsoft Office PowerPoint</Application>
  <PresentationFormat>On-screen Show (4:3)</PresentationFormat>
  <Paragraphs>168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          IMPACT OF COVID-19 ON  HISTORICAL TOURISM:  CHALLENGES &amp; OPPORTUNITIES           </vt:lpstr>
      <vt:lpstr>What Mean by  Tourism &amp; Traveler?</vt:lpstr>
      <vt:lpstr>   Historical/Heritage  Tourism   </vt:lpstr>
      <vt:lpstr>Travel &amp; Tourism Industry: </vt:lpstr>
      <vt:lpstr>Types of Tourism </vt:lpstr>
      <vt:lpstr>Types of Tourism </vt:lpstr>
      <vt:lpstr>Modern  Tourism Industry &amp;  Its Present Scenario in India</vt:lpstr>
      <vt:lpstr> Contd.</vt:lpstr>
      <vt:lpstr>Importance of the Tourism </vt:lpstr>
      <vt:lpstr>Importance for Socio-Economic Development</vt:lpstr>
      <vt:lpstr>Challenges Before  Travel/Tourism Industry:</vt:lpstr>
      <vt:lpstr>Opportunities in  Travel/Tourism Industry:</vt:lpstr>
      <vt:lpstr>Opportunities in Tourism Industry</vt:lpstr>
      <vt:lpstr>Slide 14</vt:lpstr>
      <vt:lpstr> Select Travel/ Tourism  Institutes in India: </vt:lpstr>
      <vt:lpstr>References &amp; For Extended Reading:</vt:lpstr>
      <vt:lpstr>You May Drop Your Queries/Comments at: E-mail: bmbirajdar@hotmail.com Twitter: @Bhimashankar83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admin</cp:lastModifiedBy>
  <cp:revision>443</cp:revision>
  <dcterms:created xsi:type="dcterms:W3CDTF">2006-08-16T00:00:00Z</dcterms:created>
  <dcterms:modified xsi:type="dcterms:W3CDTF">2021-06-15T15:53:19Z</dcterms:modified>
</cp:coreProperties>
</file>