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0" r:id="rId2"/>
    <p:sldId id="256" r:id="rId3"/>
    <p:sldId id="281" r:id="rId4"/>
    <p:sldId id="31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314" r:id="rId13"/>
    <p:sldId id="291" r:id="rId14"/>
    <p:sldId id="293" r:id="rId15"/>
    <p:sldId id="294" r:id="rId16"/>
    <p:sldId id="296" r:id="rId17"/>
    <p:sldId id="297" r:id="rId18"/>
    <p:sldId id="292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9" r:id="rId28"/>
    <p:sldId id="310" r:id="rId29"/>
    <p:sldId id="306" r:id="rId30"/>
    <p:sldId id="307" r:id="rId31"/>
    <p:sldId id="311" r:id="rId32"/>
    <p:sldId id="312" r:id="rId33"/>
    <p:sldId id="308" r:id="rId3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461DF5"/>
    <a:srgbClr val="D60093"/>
    <a:srgbClr val="F41E32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675" autoAdjust="0"/>
    <p:restoredTop sz="94660"/>
  </p:normalViewPr>
  <p:slideViewPr>
    <p:cSldViewPr>
      <p:cViewPr varScale="1">
        <p:scale>
          <a:sx n="73" d="100"/>
          <a:sy n="73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E653104-8FA2-404E-83DE-6426B95692E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5312607-7A47-4599-AFF3-033F67FAC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32B4E72-7487-432F-967D-875450AA9932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19248DA-04C9-4F94-8668-2F020382C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FEE3E0-AF55-4ACE-8783-4EF4DB64657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900" tIns="46450" rIns="92900" bIns="46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charts.com/lit/train-to-pakistan/characters/hukum-chand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687274" y="6331016"/>
            <a:ext cx="456726" cy="365722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40F402C-863F-466D-8F86-96048C8B5A3D}" type="slidenum">
              <a:rPr lang="en-IN" altLang="en-US" sz="1400" b="1" smtClean="0"/>
              <a:pPr>
                <a:defRPr/>
              </a:pPr>
              <a:t>1</a:t>
            </a:fld>
            <a:endParaRPr lang="en-IN" altLang="en-US" sz="1400" b="1" dirty="0"/>
          </a:p>
        </p:txBody>
      </p:sp>
      <p:sp>
        <p:nvSpPr>
          <p:cNvPr id="7178" name="TextBox 18"/>
          <p:cNvSpPr txBox="1">
            <a:spLocks noChangeArrowheads="1"/>
          </p:cNvSpPr>
          <p:nvPr/>
        </p:nvSpPr>
        <p:spPr bwMode="auto">
          <a:xfrm>
            <a:off x="609600" y="685800"/>
            <a:ext cx="7924800" cy="21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74" tIns="40037" rIns="80074" bIns="40037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TRAIN TO PAKISTAN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A Partition Novel    </a:t>
            </a:r>
          </a:p>
          <a:p>
            <a:pPr algn="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by 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Khushwant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Singh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4191000"/>
            <a:ext cx="4953000" cy="511743"/>
          </a:xfrm>
          <a:prstGeom prst="rect">
            <a:avLst/>
          </a:prstGeom>
          <a:noFill/>
        </p:spPr>
        <p:txBody>
          <a:bodyPr wrap="square" lIns="80074" tIns="40037" rIns="80074" bIns="40037">
            <a:spAutoFit/>
          </a:bodyPr>
          <a:lstStyle/>
          <a:p>
            <a:pPr algn="ctr">
              <a:defRPr/>
            </a:pPr>
            <a:r>
              <a:rPr lang="en-IN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5257800" y="3657600"/>
            <a:ext cx="3581400" cy="168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74" tIns="40037" rIns="80074" bIns="40037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Dr. </a:t>
            </a:r>
            <a:r>
              <a:rPr lang="en-US" sz="2400" b="1" dirty="0" err="1" smtClean="0">
                <a:solidFill>
                  <a:srgbClr val="002060"/>
                </a:solidFill>
              </a:rPr>
              <a:t>Balkrishna</a:t>
            </a:r>
            <a:r>
              <a:rPr lang="en-US" sz="2400" b="1" dirty="0" smtClean="0">
                <a:solidFill>
                  <a:srgbClr val="002060"/>
                </a:solidFill>
              </a:rPr>
              <a:t> Magade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M.A., M. Phil., Ph.D.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Assistant Professor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Department of English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Kisan Veer Mahavidyalaya, Wai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42454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5867400" cy="609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Colonna MT" pitchFamily="82" charset="0"/>
              </a:rPr>
              <a:t>Characters: </a:t>
            </a:r>
            <a:r>
              <a:rPr lang="en-US" sz="5400" b="1" dirty="0" smtClean="0">
                <a:solidFill>
                  <a:srgbClr val="C00000"/>
                </a:solidFill>
                <a:latin typeface="Colonna MT" pitchFamily="82" charset="0"/>
              </a:rPr>
              <a:t>continues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200" y="609600"/>
            <a:ext cx="83820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610600" cy="6019800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Nooran</a:t>
            </a:r>
            <a:endParaRPr lang="en-US" sz="2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Daughter of the blind weaver Imam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Baksh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sweetheart 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Jugga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Meet at night on the river bank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Ready to leave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along with other Muslims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 only hope in violence: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Jugga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Haseena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young prostitute (16-18)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Wears a black, sequined sari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identifies herself as a singer and dancer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for entertainment &amp; sexual gratification 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Left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Chundunnugger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with all the other Muslims &amp; to cross over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to Pakistan in the train (with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Nooran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5181600" cy="762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  <a:t>Characters: </a:t>
            </a:r>
            <a: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  <a:t>continues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229600" cy="55626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Meet Singh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old Sikh priest of the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gurdwara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Mujra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Owns some land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Easygoing at heart, short, fat, and hairy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Working in the field, now handed over to Muslim tenants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Lives on the offerings of the villagers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Mumbles from prayer book: “All the Guru’s word is good.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What do you have to do with meaning? If you are going to do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something good, the Guru will help you.”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Helped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his mission</a:t>
            </a:r>
          </a:p>
          <a:p>
            <a:pPr algn="l">
              <a:spcBef>
                <a:spcPts val="0"/>
              </a:spcBef>
            </a:pP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14400" y="1066800"/>
            <a:ext cx="8001000" cy="5181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Imam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Baksh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Everyone calls him ‘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Chacha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 (uncle)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blind mullah of the village mosque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Enjoys the affection &amp; respect of the villagers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leader &amp; the spokesman of the village community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weaver by profession, His wife &amp; only son died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Teaches the holy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Qoran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children in the mosque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Gets offerings from villagers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an amazing fun of anecdotes &amp; proverbs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52400"/>
            <a:ext cx="5257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lonna MT" pitchFamily="82" charset="0"/>
                <a:ea typeface="+mj-ea"/>
                <a:cs typeface="+mj-cs"/>
              </a:rPr>
              <a:t>Characters: continues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8382000" cy="5867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Banta Singh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lambardar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(headman) 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Mujra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Collects revenue from the peasants on behalf of the govt.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hereditary: everyone calls him ‘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lambardara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Liaises between the villagers and the police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Informed police about Ram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Lal’s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murder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Tries to maintain peace &amp; communal harmony in the village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Lala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wealthy Hindu 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moneylender, Had brick building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 the only Hindu family,  venerate  (worship)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his gang looted and murdered him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had given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Juggut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money once to pay lawyers while his 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father, 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was in jail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5791200" cy="609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Colonna MT" pitchFamily="82" charset="0"/>
              </a:rPr>
              <a:t>Characters: </a:t>
            </a:r>
            <a:r>
              <a:rPr lang="en-US" sz="5400" b="1" dirty="0" smtClean="0">
                <a:solidFill>
                  <a:srgbClr val="C00000"/>
                </a:solidFill>
                <a:latin typeface="Colonna MT" pitchFamily="82" charset="0"/>
              </a:rPr>
              <a:t>continues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5791200" cy="609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Colonna MT" pitchFamily="82" charset="0"/>
              </a:rPr>
              <a:t>Characters: </a:t>
            </a:r>
            <a:r>
              <a:rPr lang="en-US" sz="5400" b="1" dirty="0" smtClean="0">
                <a:solidFill>
                  <a:srgbClr val="C00000"/>
                </a:solidFill>
                <a:latin typeface="Colonna MT" pitchFamily="82" charset="0"/>
              </a:rPr>
              <a:t>continues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5867400"/>
          </a:xfrm>
        </p:spPr>
        <p:txBody>
          <a:bodyPr>
            <a:noAutofit/>
          </a:bodyPr>
          <a:lstStyle/>
          <a:p>
            <a:r>
              <a:rPr lang="en-US" sz="2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Juggut’s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mother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name is given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lives with her son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disapproves of his relationship with 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Nooran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Nooran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goes to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Juggut’s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mother for help 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leader of the 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dacoity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against 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Lala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Lal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Arrested and placed in a cell next to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Juggut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 Iqbal Singh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Muslims leave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appointed by Sikh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officers to be a custodian of the departed Muslims’ property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Participates in the plot to kill Muslim refugees going to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Pakistan.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his gang looted and murdered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Lala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Lal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510540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  <a:t>Characters: </a:t>
            </a:r>
            <a: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  <a:t>continues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86800" cy="55626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Sub-inspector / Inspector Sahib</a:t>
            </a:r>
            <a:endParaRPr lang="en-US" sz="26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Hindu official who works for the police and under 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Chand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Falsely imprisons Iqbal and 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Juggut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Singh for the murder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of 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Lala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Lal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under orders from 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Chand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plots against Iqbal and threatens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Juggut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get the names 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who committed the robbery </a:t>
            </a:r>
          </a:p>
          <a:p>
            <a:pPr>
              <a:spcBef>
                <a:spcPts val="0"/>
              </a:spcBef>
            </a:pP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Prem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Singh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Chand’s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Sikh colleague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takes trips to Lahore, Pakistan to buy his wife jewelry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spends a lot of time at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Faletti’s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Hotel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Englishmen describe him as “a nice old 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English do not respect him as an equal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6019800" cy="4572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Colonna MT" pitchFamily="82" charset="0"/>
              </a:rPr>
              <a:t>Characters: </a:t>
            </a:r>
            <a:r>
              <a:rPr lang="en-US" sz="5400" b="1" dirty="0" smtClean="0">
                <a:solidFill>
                  <a:srgbClr val="C00000"/>
                </a:solidFill>
                <a:latin typeface="Colonna MT" pitchFamily="82" charset="0"/>
              </a:rPr>
              <a:t>continues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8305800" cy="5867400"/>
          </a:xfrm>
        </p:spPr>
        <p:txBody>
          <a:bodyPr>
            <a:noAutofit/>
          </a:bodyPr>
          <a:lstStyle/>
          <a:p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Sundari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daughter of 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Chand’s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orderly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Married to Mansa Ram for four days when a group of 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Muslims surround their bus on the way to Gujranwala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strip her husband naked and cut off his penis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mob then rape her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Smash the red lacquer (polish) bangles that she had been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given for good luck after their marriage.</a:t>
            </a:r>
          </a:p>
          <a:p>
            <a:pPr>
              <a:spcBef>
                <a:spcPts val="0"/>
              </a:spcBef>
            </a:pP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Sunder Singh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Sikh soldier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government gives him land in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Sindh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Pakistan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kills his wife and three children to relieve them of their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severe hunger and thirst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Makes his way to Pakistan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5562600" cy="8382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  <a:t>Characters: </a:t>
            </a:r>
            <a: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  <a:t>continues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334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9154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Boy Leader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“lad” (young man)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somewhat “effeminate” (womanish) in his youthful appearance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aggressive teenage soldier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encourages the Sikhs of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murder Muslims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persuades a crowd with a speech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says that the male villagers should kill “two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Musulmans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for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every Sikh and Hindu that the Muslims kill.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541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20974875">
            <a:off x="4588293" y="4847352"/>
            <a:ext cx="308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Published in 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1956</a:t>
            </a:r>
            <a:endParaRPr lang="en-US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4864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Let us begin with the story……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01000" cy="5334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latin typeface="Colonna MT" pitchFamily="82" charset="0"/>
              </a:rPr>
              <a:t>Train to Pakistan: The Story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86800" cy="5715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Title</a:t>
            </a:r>
            <a:endParaRPr lang="en-US" sz="26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Initially named as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Renamed as 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 to Pakistan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Refers to the partition took place in 1947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Both are significant</a:t>
            </a:r>
          </a:p>
          <a:p>
            <a:pPr>
              <a:spcBef>
                <a:spcPts val="0"/>
              </a:spcBef>
            </a:pP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small village, 70 families, Hindu &amp; Muslim equal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Majrans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lived happily – no wind of freedom movement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Iqbal: ‘Why the British left India?’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Majrans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‘They were better persons &amp; better rulers’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Majrans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blessed with ignorance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Needed more land &amp; more buffaloes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315200" cy="914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lonna MT" pitchFamily="82" charset="0"/>
              </a:rPr>
              <a:t>Khushwant Singh: Life &amp; 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Born in 1915 in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Haladi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(now in Pakistan).</a:t>
            </a:r>
          </a:p>
          <a:p>
            <a:pPr algn="l"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Educated in Delhi &amp; Lahore. (B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A, LLB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Best known writer and columnist</a:t>
            </a:r>
          </a:p>
          <a:p>
            <a:pPr algn="l"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Founder-editor of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Yojana</a:t>
            </a:r>
            <a:endParaRPr lang="en-US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Editor, 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Illustrated Weekly of India, Hindustan Times,</a:t>
            </a:r>
          </a:p>
          <a:p>
            <a:pPr algn="l"/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National Herald</a:t>
            </a:r>
          </a:p>
          <a:p>
            <a:pPr algn="l">
              <a:buFont typeface="Wingdings" pitchFamily="2" charset="2"/>
              <a:buChar char="Ø"/>
            </a:pP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Author of several books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Delhi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(1990), 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Sex, Scotch &amp; </a:t>
            </a:r>
          </a:p>
          <a:p>
            <a:pPr algn="l"/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Scholarship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(1992), 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 &amp; Women in My Life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(1995), </a:t>
            </a:r>
          </a:p>
          <a:p>
            <a:pPr algn="l"/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The Company of Woman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(1999), 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Death at My Doorstep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(2005),     </a:t>
            </a:r>
          </a:p>
          <a:p>
            <a:pPr algn="l"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 autobiography: 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Truth, Love &amp; a Little Malice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(2002)</a:t>
            </a:r>
          </a:p>
          <a:p>
            <a:pPr algn="l"/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A History of the Sikhs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(two volumes) 1963,1966 Well known </a:t>
            </a:r>
          </a:p>
          <a:p>
            <a:pPr algn="l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translator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586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idea of freedom: peace &amp; harmony 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Ganadhi’s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concept of freedom – freedom from poverty,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untouchability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illiteracy, etc.)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whereas country is torn vertically by communal hatred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Free from evils of hatred, communal prejudices, revenge etc.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example of communal harmony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Never think of raping women or grabbing the properties of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people in disaster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need of philosopher to tell that one should not punish the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innocent; to teach the principles of morality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Spirit of good will &amp; communal harmony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the full chapter on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Majrans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models of love &amp; humanity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304800"/>
            <a:ext cx="563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lonna MT" pitchFamily="82" charset="0"/>
                <a:ea typeface="+mj-ea"/>
                <a:cs typeface="+mj-cs"/>
              </a:rPr>
              <a:t>The Story continues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868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II. Train to Pakistan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Strong reaction against Pakistan’s barbarity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the novel is about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 of the time of action,  The great turmoil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better choice &amp; accepted by all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sovereign states  - secular India &amp; Islamic Pakistan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Khushwant Singh as a journalist: </a:t>
            </a:r>
            <a:r>
              <a:rPr lang="en-US" sz="2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 of partition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just">
              <a:spcBef>
                <a:spcPts val="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“riots broke out at several places starting from Calcutta, riots</a:t>
            </a:r>
            <a:b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spread like wild fire to Bihar &amp; UP. Trains full of dead bodies</a:t>
            </a:r>
            <a:b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coming from &amp; going to Pakistan. The Muslims blamed the</a:t>
            </a:r>
            <a:b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Hindus &amp; vice versa.”</a:t>
            </a:r>
          </a:p>
          <a:p>
            <a:pPr algn="just">
              <a:spcBef>
                <a:spcPts val="0"/>
              </a:spcBef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“Both the communities were equally to blame. Both shot &amp;</a:t>
            </a:r>
            <a:b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stabbed, speared &amp; clubbed. Both tortured, both raped.”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Conflict between non-violence &amp; violence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381000"/>
            <a:ext cx="563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lonna MT" pitchFamily="82" charset="0"/>
                <a:ea typeface="+mj-ea"/>
                <a:cs typeface="+mj-cs"/>
              </a:rPr>
              <a:t>The Story continues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8382000" cy="5562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 the society on the right track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Majrans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far away from western civilization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Firstly,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Priest of the village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malingerer: idler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e.g. Meet Singh: had land but leased out, living with the rent &amp; 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the offerings at the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temple,Not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learned yet a priest, rather untidy 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&amp; indecent, in dirty shorts &amp; unkempt hair.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Lack of social justice: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e.g.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controversy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Iqbal: “No,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Bhaiji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criminals are not born. They are made by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hunger, want &amp; injustice.”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several promotions – foot-constable to Magistrate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– dozen of relatives in good jobs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praise a man who holds high position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381000"/>
            <a:ext cx="7467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lonna MT" pitchFamily="82" charset="0"/>
                <a:ea typeface="+mj-ea"/>
                <a:cs typeface="+mj-cs"/>
              </a:rPr>
              <a:t>Satirical Aspects of the Story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8305800" cy="56388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Police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Critical of Indian police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nuisance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Iqbal: “There is police system which, instead of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safeguarding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citizen, maltreats him &amp; lives on corruption &amp; bribery.”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Unjust in case of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Jugga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 real culprit, without any punishment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Forces people to become criminals: </a:t>
            </a: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Iqbal – “There is no crime in any one’s blood any more than there is goodness in the blood of others.” 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 thoughtlessly – arrested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invariably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Dirty tricks to arrest innocent man:  Iqbal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Behaves rudely with everybody</a:t>
            </a:r>
          </a:p>
          <a:p>
            <a:pPr algn="l">
              <a:spcBef>
                <a:spcPts val="0"/>
              </a:spcBef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 Lack of social justice: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e.g.  </a:t>
            </a:r>
            <a:r>
              <a:rPr lang="en-US" sz="2400" b="1" dirty="0" err="1" smtClean="0">
                <a:solidFill>
                  <a:schemeClr val="tx1"/>
                </a:solidFill>
              </a:rPr>
              <a:t>Jugga</a:t>
            </a:r>
            <a:r>
              <a:rPr lang="en-US" sz="2400" b="1" dirty="0" smtClean="0">
                <a:solidFill>
                  <a:schemeClr val="tx1"/>
                </a:solidFill>
              </a:rPr>
              <a:t> &amp; </a:t>
            </a:r>
            <a:r>
              <a:rPr lang="en-US" sz="2400" b="1" dirty="0" err="1" smtClean="0">
                <a:solidFill>
                  <a:schemeClr val="tx1"/>
                </a:solidFill>
              </a:rPr>
              <a:t>Malli</a:t>
            </a:r>
            <a:r>
              <a:rPr lang="en-US" sz="2400" b="1" dirty="0" smtClean="0">
                <a:solidFill>
                  <a:schemeClr val="tx1"/>
                </a:solidFill>
              </a:rPr>
              <a:t> – controversy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Iqbal: “No, </a:t>
            </a:r>
            <a:r>
              <a:rPr lang="en-US" sz="2400" b="1" dirty="0" err="1" smtClean="0">
                <a:solidFill>
                  <a:schemeClr val="tx1"/>
                </a:solidFill>
              </a:rPr>
              <a:t>Bhaiji</a:t>
            </a:r>
            <a:r>
              <a:rPr lang="en-US" sz="2400" b="1" dirty="0" smtClean="0">
                <a:solidFill>
                  <a:schemeClr val="tx1"/>
                </a:solidFill>
              </a:rPr>
              <a:t>, criminals a not born. They are made by hunger, want &amp; injustice.”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1"/>
                </a:solidFill>
              </a:rPr>
              <a:t>Hukum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Chand</a:t>
            </a:r>
            <a:r>
              <a:rPr lang="en-US" sz="2400" b="1" dirty="0" smtClean="0">
                <a:solidFill>
                  <a:schemeClr val="tx1"/>
                </a:solidFill>
              </a:rPr>
              <a:t>: several promotions – foot-constable to Magistrate – dozen of relatives in good jobs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To praise a man who holds high position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381000"/>
            <a:ext cx="7467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lonna MT" pitchFamily="82" charset="0"/>
                <a:ea typeface="+mj-ea"/>
                <a:cs typeface="+mj-cs"/>
              </a:rPr>
              <a:t>Satirical Aspects: continues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63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000" b="1" dirty="0" smtClean="0"/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Bribe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Critical notion in Indian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e.g. 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sub-inspector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sent singers to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Chand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don’t mind your taking whatever you do, within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reason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course, - everyone does that only be careful.”  </a:t>
            </a:r>
          </a:p>
          <a:p>
            <a:pPr algn="l"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Chundunnuger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Police Station: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Nobody would like to be welcomed at the police station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 of King George VI: ‘Bribery is crime’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Gandhiji’s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portrait: ‘Honesty is the best policy’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381000"/>
            <a:ext cx="7467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lonna MT" pitchFamily="82" charset="0"/>
                <a:ea typeface="+mj-ea"/>
                <a:cs typeface="+mj-cs"/>
              </a:rPr>
              <a:t>Satirical Aspects: continues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763000" cy="5867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Indians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uneducated: Imam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Baksh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Meet Singh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Superstitious:  Almighty will punish the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wrong doers: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Truck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carrying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Baluch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soldiers crushed into a tree to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avoid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dog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Many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innocent passers-by were killed by them,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       Who </a:t>
            </a:r>
            <a:r>
              <a:rPr lang="en-US" sz="26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crushed the truck? DOG or GOD.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Reactionary: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Nooran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Imam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Baksha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Lambardar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etc.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Society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sections &amp; classes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Meet Singh &amp;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Lambardar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not backward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looking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persons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Preach &amp; practices high values: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brotherhood,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forgiveness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Lambardar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“to go the refugee camp while the trouble is on.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You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lock your houses with your belongings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“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will look after your cattle till you come back”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381000"/>
            <a:ext cx="7467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lonna MT" pitchFamily="82" charset="0"/>
                <a:ea typeface="+mj-ea"/>
                <a:cs typeface="+mj-cs"/>
              </a:rPr>
              <a:t>Satirical Aspects: continues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915400" cy="52578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Indian </a:t>
            </a: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philosophy &amp; yoga: Indians gift to the world   </a:t>
            </a:r>
            <a:r>
              <a:rPr lang="en-US" sz="26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Iqbal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1. “Yoga, that excellent earner of dollars! Stand on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head. Sit across and tickle your novel with your nose”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No respect for any religion:  modern tendency: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Foolishly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criticized all the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religions:</a:t>
            </a:r>
          </a:p>
          <a:p>
            <a:pPr marL="1028700" lvl="1" indent="-571500" algn="l">
              <a:spcBef>
                <a:spcPts val="0"/>
              </a:spcBef>
              <a:buAutoNum type="romanLcPeriod"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Hindu: caste &amp; cow protection</a:t>
            </a:r>
          </a:p>
          <a:p>
            <a:pPr marL="1028700" lvl="1" indent="-571500" algn="l">
              <a:spcBef>
                <a:spcPts val="0"/>
              </a:spcBef>
              <a:buAutoNum type="romanLcPeriod"/>
            </a:pPr>
            <a:r>
              <a:rPr lang="en-US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circumcision &amp; kosher meat</a:t>
            </a:r>
          </a:p>
          <a:p>
            <a:pPr marL="1028700" lvl="1" indent="-571500" algn="l">
              <a:spcBef>
                <a:spcPts val="0"/>
              </a:spcBef>
              <a:buAutoNum type="romanLcPeriod"/>
            </a:pPr>
            <a:r>
              <a:rPr lang="en-US" sz="26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Sikh: long hair &amp; hatred of the Muslims</a:t>
            </a:r>
          </a:p>
          <a:p>
            <a:pPr marL="1028700" lvl="1" indent="-571500" algn="l">
              <a:spcBef>
                <a:spcPts val="0"/>
              </a:spcBef>
              <a:buAutoNum type="romanLcPeriod"/>
            </a:pP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Christianity: Hinduism with a sola </a:t>
            </a:r>
            <a:r>
              <a:rPr lang="en-US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topee</a:t>
            </a:r>
            <a:endParaRPr lang="en-US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spcBef>
                <a:spcPts val="0"/>
              </a:spcBef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Came to stop incurrence of violence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BUT does nothing at any stage</a:t>
            </a:r>
          </a:p>
          <a:p>
            <a:pPr marL="571500" indent="-571500" algn="l">
              <a:spcBef>
                <a:spcPts val="0"/>
              </a:spcBef>
            </a:pPr>
            <a:r>
              <a:rPr lang="en-US" sz="2600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Thinks: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“When people go about with guns &amp; spears you can only talk back with guns &amp; spears.”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381000"/>
            <a:ext cx="7467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lonna MT" pitchFamily="82" charset="0"/>
                <a:ea typeface="+mj-ea"/>
                <a:cs typeface="+mj-cs"/>
              </a:rPr>
              <a:t>Satirical Aspects: continues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Effects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of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Partition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&amp;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Portrayal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of it in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Literature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458200" cy="4953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Affected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normal lives of millions of people across the    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Indian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subcontinent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Communal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riots: post partition period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Affected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writers: different religions, castes, sects, etc.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Politics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communal leaders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Politics of partition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End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British colonialism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Migration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mass scale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CRIMES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murders, rapes, brutality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Horror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Horrible incidents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disturbed the peace of the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region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homes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were burnt, villages abandoned,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sexual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humiliation,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suicides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						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533400"/>
            <a:ext cx="8534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001000" cy="5334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Vividly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reflected in literature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Actual scenes of partition days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grief of partition at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hand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Brutal tragedy of the partition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GIVES rise to fictional exploration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Inner turmoil &amp; 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Social complexes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Faithfully recorded the Partition as a </a:t>
            </a:r>
            <a:r>
              <a:rPr lang="en-US" sz="26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REALITY</a:t>
            </a:r>
          </a:p>
          <a:p>
            <a:pPr algn="l">
              <a:spcBef>
                <a:spcPts val="0"/>
              </a:spcBef>
            </a:pP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 THEMES: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      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Incredible anguish/suffering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Bewilderment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(of the people of the subcontinent)    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smtClean="0">
                <a:solidFill>
                  <a:srgbClr val="F41E32"/>
                </a:solidFill>
                <a:latin typeface="Times New Roman" pitchFamily="18" charset="0"/>
                <a:cs typeface="Times New Roman" pitchFamily="18" charset="0"/>
              </a:rPr>
              <a:t>Refugee migrations: their difficulties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						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Effects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of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Partition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&amp;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Portrayal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of it in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Literature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86800" cy="5486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Wrought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havoc in the sub-continent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Everybody in a traumatic state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worst victims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sexually assaulted, abducted, raped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disfigured, forced into marriage, etc.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Families torn apart,   * Cities were changed forever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Lot 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zulum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Pakistani Magistrates: millionaires overnight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Pakistani police &amp; army: took sides in communal violence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ghost train: corpses of Sikhs &amp; Hindus from Pakistan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Darkness of violence:</a:t>
            </a:r>
          </a:p>
          <a:p>
            <a:pPr lvl="1" algn="just">
              <a:spcBef>
                <a:spcPts val="0"/>
              </a:spcBef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“There was a man holding his intestine, with an expression in his eyes which said: ‘Look what I have got!’ There were women &amp; children huddled in a corner, their eyes dilated with horror, ……” </a:t>
            </a:r>
          </a:p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						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Effects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of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Partition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&amp;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Portrayal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of it in </a:t>
            </a:r>
            <a:r>
              <a:rPr lang="en-US" sz="3200" b="1" dirty="0" smtClean="0">
                <a:solidFill>
                  <a:srgbClr val="C00000"/>
                </a:solidFill>
                <a:latin typeface="Colonna MT" pitchFamily="82" charset="0"/>
              </a:rPr>
              <a:t>Literature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239000" cy="914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lonna MT" pitchFamily="82" charset="0"/>
              </a:rPr>
              <a:t>Khushwant Singh continues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8077200" cy="5181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Member of Parliament (1980-1986)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Awarded the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Padma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Bhushan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1974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Awarded the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Padma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Vibhushan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2007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Honoured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‘Honest Man of the Year’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2000.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Awarded ‘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Panjab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Rattan’ in 2006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Sahitya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Akademi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Fellowship in 2010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Fellow of King’s College London in 2014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Died on 20</a:t>
            </a:r>
            <a:r>
              <a:rPr lang="en-US" sz="2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March, 2014 in New Delhi.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763000" cy="5562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Corpses of men, women and children as well as carcasses of 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cattle</a:t>
            </a:r>
            <a:b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are thrown up by the river waters; ….”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corpses drifted near the bank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“Some were without limbs, some had their bellies torn open, many 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   women’s 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breasts were slashed. They floated down the sunlight river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bobbing up &amp; down”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murder all Muslim refugees on board of the train carrying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over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Pakistan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In short,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Dacoity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reports of communal riots, mindless killing of the people,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arrest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Iqbal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Kalyug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train full of dead bodies,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Hassena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girl of the age of his daughter – </a:t>
            </a:r>
            <a:r>
              <a:rPr lang="en-US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justifies title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Karma: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karma 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his sacrifice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6477000" cy="841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lonna MT" pitchFamily="8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lonna MT" pitchFamily="82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olonna MT" pitchFamily="82" charset="0"/>
              </a:rPr>
              <a:t>Darkness </a:t>
            </a:r>
            <a:r>
              <a:rPr lang="en-US" b="1" dirty="0" smtClean="0">
                <a:solidFill>
                  <a:srgbClr val="C00000"/>
                </a:solidFill>
                <a:latin typeface="Colonna MT" pitchFamily="82" charset="0"/>
              </a:rPr>
              <a:t>of violence</a:t>
            </a:r>
            <a: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543800" cy="6858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  <a:t>Other works </a:t>
            </a:r>
            <a: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  <a:t>to be considered</a:t>
            </a:r>
            <a:endParaRPr lang="en-US" sz="6000" b="1" dirty="0" smtClean="0">
              <a:solidFill>
                <a:srgbClr val="C00000"/>
              </a:solidFill>
              <a:latin typeface="Colonna MT" pitchFamily="8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029200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Alipur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 Ali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Mumtaz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Mufti: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Narration  - an account of transportation of his family from Bharat to Lahore on a truck, several scenes of slaughters, loots, rapes, etc.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==?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Pinjar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Amrita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Pritam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a story of Hindu girl, kidnapped by a Muslim youth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Tamas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Chaman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Nahal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communal riots in small town (</a:t>
            </a:r>
            <a:r>
              <a:rPr lang="en-US" sz="2400" dirty="0" err="1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 serial) a sweeper boy </a:t>
            </a:r>
            <a:r>
              <a:rPr lang="en-US" sz="2400" dirty="0" err="1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Nathu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 – killed a pig – in mosque- massacred – law &amp; order 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disturbed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AZADI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himself as a refugee (journey from Pakistan to India), 3 sections (TP: 4 sections)  – chaos, horrible incidents, 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Shadow Lines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Amitav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Ghose</a:t>
            </a:r>
            <a:r>
              <a:rPr lang="en-US" sz="24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futility (uselessness) of the partition, </a:t>
            </a:r>
            <a:r>
              <a:rPr lang="en-US" sz="2400" dirty="0" err="1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Thamma</a:t>
            </a:r>
            <a:endParaRPr lang="en-US" sz="2400" dirty="0" smtClean="0">
              <a:solidFill>
                <a:srgbClr val="461DF5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915400" cy="5791200"/>
          </a:xfrm>
        </p:spPr>
        <p:txBody>
          <a:bodyPr>
            <a:noAutofit/>
          </a:bodyPr>
          <a:lstStyle/>
          <a:p>
            <a:pPr marL="514350" indent="-514350" algn="l">
              <a:spcBef>
                <a:spcPts val="0"/>
              </a:spcBef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Ice Candy Man</a:t>
            </a:r>
            <a:r>
              <a:rPr lang="en-US" sz="28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Bapsi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Sidhava</a:t>
            </a:r>
            <a:r>
              <a:rPr lang="en-US" sz="28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Backdrop – communal riots in Lahore</a:t>
            </a:r>
          </a:p>
          <a:p>
            <a:pPr marL="514350" indent="-514350" algn="l">
              <a:spcBef>
                <a:spcPts val="0"/>
              </a:spcBef>
            </a:pP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Train to Pakistan</a:t>
            </a:r>
            <a:r>
              <a:rPr lang="en-US" sz="28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Singh</a:t>
            </a:r>
            <a:r>
              <a:rPr lang="en-US" sz="28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pitiful account, peaceful country life, inter-racial harmony, Partition &amp; Independence: do not really mean much to them, gossip suddenly becomes reality, </a:t>
            </a:r>
            <a:r>
              <a:rPr lang="en-US" sz="2800" dirty="0" err="1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Juggut</a:t>
            </a:r>
            <a:r>
              <a:rPr lang="en-US" sz="28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 Singh – a ray of hope &amp; peace</a:t>
            </a:r>
          </a:p>
          <a:p>
            <a:pPr marL="514350" indent="-514350" algn="l">
              <a:spcBef>
                <a:spcPts val="0"/>
              </a:spcBef>
            </a:pP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Some short stories:  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Manto</a:t>
            </a:r>
            <a:r>
              <a:rPr lang="en-US" sz="28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: 1. ‘The Reunion’: rape on Muslim girl – shame &amp; guilty ; 2. ‘Toba </a:t>
            </a:r>
            <a:r>
              <a:rPr lang="en-US" sz="2800" dirty="0" err="1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sz="28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 Singh’:  </a:t>
            </a:r>
            <a:r>
              <a:rPr lang="en-US" sz="2800" dirty="0" err="1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Bishan</a:t>
            </a:r>
            <a:r>
              <a:rPr lang="en-US" sz="28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 Singh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A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Abbas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800" i="1" dirty="0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Revenge’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Kartar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Singh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Duggal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461DF5"/>
                </a:solidFill>
                <a:latin typeface="Times New Roman" pitchFamily="18" charset="0"/>
                <a:cs typeface="Times New Roman" pitchFamily="18" charset="0"/>
              </a:rPr>
              <a:t>Kulsum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543800" cy="6858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  <a:t>Other works </a:t>
            </a:r>
            <a:r>
              <a:rPr lang="en-US" sz="4800" b="1" dirty="0" smtClean="0">
                <a:solidFill>
                  <a:srgbClr val="C00000"/>
                </a:solidFill>
                <a:latin typeface="Colonna MT" pitchFamily="82" charset="0"/>
              </a:rPr>
              <a:t>to be considered</a:t>
            </a:r>
            <a:endParaRPr lang="en-US" sz="6000" b="1" dirty="0" smtClean="0">
              <a:solidFill>
                <a:srgbClr val="C00000"/>
              </a:solidFill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3" descr="C:\Users\Dell\Desktop\thank-you-394180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748949" cy="417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6248400" cy="914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lonna MT" pitchFamily="82" charset="0"/>
              </a:rPr>
              <a:t>Train </a:t>
            </a:r>
            <a:r>
              <a:rPr lang="en-US" b="1" dirty="0" smtClean="0">
                <a:solidFill>
                  <a:srgbClr val="C00000"/>
                </a:solidFill>
                <a:latin typeface="Colonna MT" pitchFamily="82" charset="0"/>
              </a:rPr>
              <a:t>to </a:t>
            </a:r>
            <a:r>
              <a:rPr lang="en-US" b="1" dirty="0" smtClean="0">
                <a:solidFill>
                  <a:srgbClr val="C00000"/>
                </a:solidFill>
                <a:latin typeface="Colonna MT" pitchFamily="82" charset="0"/>
              </a:rPr>
              <a:t>Pakistan: Outline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458200" cy="50292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l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838201"/>
            <a:ext cx="8534400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Published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1956.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Divided into FOUR sections/parts/chapters: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Section I: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Dacoity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(1-80):</a:t>
            </a:r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ii. Trains	</a:t>
            </a:r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iii. Moneylender looted &amp; murdered 	iv.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Jugga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Nooran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v. Communal situation		vi.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Haseena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vii. Arrival of Iqbal			viii. Punjabi code of Morals</a:t>
            </a:r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ix.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Gurdwara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meeting		x. Arrest to Iqbal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Jugga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xi. At the police station	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Section II: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Kalyug</a:t>
            </a:r>
            <a:r>
              <a:rPr lang="en-US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(81-123):</a:t>
            </a:r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 ghost train			ii. Images of death &amp; violence 	</a:t>
            </a:r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iii. The ultimate truth			iv.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Haseena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v. Plans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vi. Iqbal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Jugga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pPr marL="571500" lvl="0" indent="-571500">
              <a:spcBef>
                <a:spcPct val="2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vii.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Jugga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    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 smtClean="0"/>
              <a:t>                                     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52400"/>
            <a:ext cx="4648200" cy="83819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lonna MT" pitchFamily="82" charset="0"/>
              </a:rPr>
              <a:t>Outline</a:t>
            </a:r>
            <a:r>
              <a:rPr lang="en-US" b="1" dirty="0" smtClean="0">
                <a:solidFill>
                  <a:srgbClr val="C00000"/>
                </a:solidFill>
                <a:latin typeface="Colonna MT" pitchFamily="82" charset="0"/>
              </a:rPr>
              <a:t> continues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838200"/>
            <a:ext cx="8534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900" b="1" i="0" u="sng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10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Section III: </a:t>
            </a:r>
            <a:r>
              <a:rPr kumimoji="0" lang="en-US" sz="10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Mano</a:t>
            </a:r>
            <a:r>
              <a:rPr kumimoji="0" lang="en-US" sz="10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0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Majra</a:t>
            </a:r>
            <a:r>
              <a:rPr kumimoji="0" lang="en-US" sz="10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(124-145):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&amp; gang in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				ii.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Sikha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versus Muslims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				iii.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Nooran’s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visit to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Jugga’s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mother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				iv. Leaving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Majra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4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10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Section IV: Karma: (146-190):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. The face of death		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				ii. The provocation 	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				iii. Helpless &amp; resigned	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iv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Jugga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, Iqbal released		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				v.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Jugga’s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resolve	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				vi. Tryst with destiny 		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				vii. The real hero	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		     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			</a:t>
            </a:r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small fictional village on the India-Pakistan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border, a few miles from Lahore, locale of the novel, located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on the banks of Sutlej, the largest river in the Punjab, on north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railway bridge, officers’ rest house, population: half Sikh &amp;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half Muslim, seventy families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Three brick buildings: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home of the moneylender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Lala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Lal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Gurdwara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Sikh temple (people gather in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times of trouble) &amp; the mosque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Railway station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small colony of shopkeepers &amp; hawkers,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No express trains stop, only passenger trains, 10.30 morning</a:t>
            </a: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passenger from Delhi, Evening passenger from Lahore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Railway bridge: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mile north of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Majra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Backdrop: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partition 1947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228600"/>
            <a:ext cx="4648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C00000"/>
                </a:solidFill>
                <a:latin typeface="Colonna MT" pitchFamily="82" charset="0"/>
                <a:ea typeface="+mj-ea"/>
                <a:cs typeface="+mj-cs"/>
              </a:rPr>
              <a:t>Outline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lonna MT" pitchFamily="82" charset="0"/>
                <a:ea typeface="+mj-ea"/>
                <a:cs typeface="+mj-cs"/>
              </a:rPr>
              <a:t>continues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04800"/>
            <a:ext cx="3124200" cy="5334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latin typeface="Colonna MT" pitchFamily="82" charset="0"/>
              </a:rPr>
              <a:t>Characters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8382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838200"/>
            <a:ext cx="8305800" cy="60198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47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Juggut</a:t>
            </a:r>
            <a:r>
              <a:rPr lang="en-US" sz="47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Singh</a:t>
            </a:r>
          </a:p>
          <a:p>
            <a:pPr algn="l"/>
            <a:endParaRPr lang="en-US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of dacoit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Singh,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Juggia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his fellow-villagers,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badmash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number ten of the village’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Tallest &amp; most violent person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Six-foot-four lusty Sikh peasant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&amp; out of jail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ill-will towards policemen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Cracks vulgar jokes with police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View that M K Gandhi’s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Delhi after India’s partition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Truly in love with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Nooran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daughter of Imam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Baksh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Once a member of 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Malli’s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gang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While in jail shares a cell with Iqbal Singh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 DEATH: the supreme sacrifice he made in order to redeem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himself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5715000" cy="5334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latin typeface="Colonna MT" pitchFamily="82" charset="0"/>
              </a:rPr>
              <a:t>Characters: </a:t>
            </a:r>
            <a:r>
              <a:rPr lang="en-US" sz="5300" b="1" dirty="0" smtClean="0">
                <a:solidFill>
                  <a:srgbClr val="C00000"/>
                </a:solidFill>
                <a:latin typeface="Colonna MT" pitchFamily="82" charset="0"/>
              </a:rPr>
              <a:t>continues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4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Chand</a:t>
            </a:r>
            <a:endParaRPr lang="en-US" sz="34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6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Magistrate &amp; Deputy Commissioner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 DUTY: to maintain law &amp; order of the area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‘a </a:t>
            </a:r>
            <a:r>
              <a:rPr 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adami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 – a real man – corpulent (fat) and married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Started career as a foot constable, promotion </a:t>
            </a:r>
            <a:r>
              <a:rPr 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Deputy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clever person, a Hindu of ‘lower-middle-class origin’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True to his friends, in his fifties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Cordial but firm in his business/doings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Relationship with </a:t>
            </a:r>
            <a:r>
              <a:rPr lang="en-US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Haseena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 child prostitute, young as his</a:t>
            </a:r>
          </a:p>
          <a:p>
            <a:pPr algn="l">
              <a:spcBef>
                <a:spcPts val="0"/>
              </a:spcBef>
            </a:pP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own daughter, he fondles &amp; pampers her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Lived with an ‘unattractive’ wife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Spent nights in crematoriums to calm his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42672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olonna MT" pitchFamily="82" charset="0"/>
              </a:rPr>
              <a:t>Characters: </a:t>
            </a:r>
            <a:r>
              <a:rPr lang="en-US" sz="3600" b="1" dirty="0" smtClean="0">
                <a:solidFill>
                  <a:srgbClr val="C00000"/>
                </a:solidFill>
                <a:latin typeface="Colonna MT" pitchFamily="82" charset="0"/>
              </a:rPr>
              <a:t>continues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96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382000" cy="6248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0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Iqbal: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young educated communist (a political worker)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Wearing a long white shirt, brown waistcoat of coarse cotton, &amp; loose pajamas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US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gurdwara</a:t>
            </a: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 priest Meet Singh greeted him &amp; stayed in guestroom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Politely refused food from the </a:t>
            </a:r>
            <a:r>
              <a:rPr lang="en-US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gurdwara</a:t>
            </a: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as he had his own food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social worker (from Jhelum district)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Twenty-seven, unmarried 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 not believe in religion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Eat fish ‘complete with head, eyes and tail’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to Meet Singh: ‘how the police system in the country is corrupt to the 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core’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Everyone praised: ‘the British officers are considerate of their Indian 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subordinate’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Iqbal called the British: ‘a race of four-twenties’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Lacks the qualifications for leadership: not fasted nor made any ‘sacrifice’ for 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the party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Wants a safe passage to leadership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been arrested as a Muslim (Mohammad Iqbal) [Iqbal </a:t>
            </a:r>
            <a:r>
              <a:rPr lang="en-US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Chand</a:t>
            </a: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=Hindu, Iqbal</a:t>
            </a:r>
          </a:p>
          <a:p>
            <a:pPr algn="l"/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Singh= Sikh]</a:t>
            </a:r>
          </a:p>
          <a:p>
            <a:pPr algn="l">
              <a:buFont typeface="Wingdings" pitchFamily="2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armchair philosopher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1975</Words>
  <Application>Microsoft Office PowerPoint</Application>
  <PresentationFormat>On-screen Show (4:3)</PresentationFormat>
  <Paragraphs>457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Khushwant Singh: Life &amp; Work</vt:lpstr>
      <vt:lpstr>Khushwant Singh continues</vt:lpstr>
      <vt:lpstr>Train to Pakistan: Outline</vt:lpstr>
      <vt:lpstr>Outline continues</vt:lpstr>
      <vt:lpstr>Slide 6</vt:lpstr>
      <vt:lpstr>Characters</vt:lpstr>
      <vt:lpstr>Characters: continues</vt:lpstr>
      <vt:lpstr>Characters: continues</vt:lpstr>
      <vt:lpstr>Characters: continues</vt:lpstr>
      <vt:lpstr>Characters: continues</vt:lpstr>
      <vt:lpstr>Slide 12</vt:lpstr>
      <vt:lpstr>Characters: continues</vt:lpstr>
      <vt:lpstr>Characters: continues</vt:lpstr>
      <vt:lpstr>Characters: continues</vt:lpstr>
      <vt:lpstr>Characters: continues</vt:lpstr>
      <vt:lpstr>Characters: continues</vt:lpstr>
      <vt:lpstr>Slide 18</vt:lpstr>
      <vt:lpstr>Train to Pakistan: The Story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Effects of Partition &amp; Portrayal of it in Literature </vt:lpstr>
      <vt:lpstr> Effects of Partition &amp; Portrayal of it in Literature </vt:lpstr>
      <vt:lpstr> Effects of Partition &amp; Portrayal of it in Literature </vt:lpstr>
      <vt:lpstr> Darkness of violence </vt:lpstr>
      <vt:lpstr>Other works to be considered</vt:lpstr>
      <vt:lpstr>Other works to be considered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the Haveli</dc:title>
  <dc:creator/>
  <cp:lastModifiedBy>com</cp:lastModifiedBy>
  <cp:revision>361</cp:revision>
  <dcterms:created xsi:type="dcterms:W3CDTF">2006-08-16T00:00:00Z</dcterms:created>
  <dcterms:modified xsi:type="dcterms:W3CDTF">2020-10-20T15:39:47Z</dcterms:modified>
</cp:coreProperties>
</file>