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3" r:id="rId6"/>
    <p:sldId id="264" r:id="rId7"/>
    <p:sldId id="261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1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8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6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48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76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84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03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4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7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2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F0BA2-B2A3-47C8-B757-321BBFC4121B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8BEC-EB03-4024-B98A-4773DB27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00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259782" y="457200"/>
            <a:ext cx="4516582" cy="720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509164" y="678874"/>
            <a:ext cx="3338945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Meaning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59782" y="1704104"/>
            <a:ext cx="4516582" cy="720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                   Definition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817417" y="2570021"/>
            <a:ext cx="2299855" cy="713507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7218217" y="2729346"/>
            <a:ext cx="4516582" cy="720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        Nature/scope/Features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218217" y="4017820"/>
            <a:ext cx="4516582" cy="720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             Steps in Planning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259782" y="5264724"/>
            <a:ext cx="4516582" cy="720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                    Importance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678874"/>
            <a:ext cx="6414655" cy="515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0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 animBg="1"/>
      <p:bldP spid="11" grpId="0" animBg="1"/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8" y="0"/>
            <a:ext cx="117625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Raw </a:t>
            </a:r>
            <a:r>
              <a:rPr lang="en-US" dirty="0" err="1" smtClean="0"/>
              <a:t>material,recruiting</a:t>
            </a:r>
            <a:r>
              <a:rPr lang="en-US" dirty="0" smtClean="0"/>
              <a:t> &amp; training personnel, developing a new project etc.</a:t>
            </a:r>
          </a:p>
          <a:p>
            <a:r>
              <a:rPr lang="en-US" dirty="0"/>
              <a:t>	</a:t>
            </a:r>
            <a:r>
              <a:rPr lang="en-US" dirty="0" smtClean="0"/>
              <a:t>	These derivative plans are formulated out of the main plan. </a:t>
            </a:r>
            <a:r>
              <a:rPr lang="en-US" dirty="0" err="1" smtClean="0"/>
              <a:t>Thereofre</a:t>
            </a:r>
            <a:r>
              <a:rPr lang="en-US" dirty="0" smtClean="0"/>
              <a:t> , they are meant to support the 		main plan.</a:t>
            </a:r>
          </a:p>
          <a:p>
            <a:r>
              <a:rPr lang="en-US" dirty="0" smtClean="0"/>
              <a:t>Step8 :- Establishing Sequence of Activities :- </a:t>
            </a:r>
          </a:p>
          <a:p>
            <a:r>
              <a:rPr lang="en-US" dirty="0"/>
              <a:t>	</a:t>
            </a:r>
            <a:r>
              <a:rPr lang="en-US" dirty="0" smtClean="0"/>
              <a:t>	After formulating basic &amp; alternative plans, the sequence of activities is determined so that plans are put 		into action efficiently &amp; effectively.</a:t>
            </a:r>
          </a:p>
          <a:p>
            <a:r>
              <a:rPr lang="en-US" dirty="0"/>
              <a:t>	</a:t>
            </a:r>
            <a:r>
              <a:rPr lang="en-US" dirty="0" smtClean="0"/>
              <a:t>	Based on plans at various levels, it can be decided who will do what &amp; at what time so plans can be 		implemented in the right way.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1545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5000">
        <p:split orient="vert"/>
      </p:transition>
    </mc:Choice>
    <mc:Fallback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Meaning</a:t>
            </a:r>
            <a:r>
              <a:rPr lang="en-US" sz="2000" dirty="0"/>
              <a:t> :- </a:t>
            </a:r>
            <a:r>
              <a:rPr lang="en-US" sz="2700" b="1" dirty="0"/>
              <a:t>Planning is the function of management that involves setting objectives and determining a course of action for achieving those objectives.</a:t>
            </a:r>
            <a:br>
              <a:rPr lang="en-US" sz="2700" b="1" dirty="0"/>
            </a:br>
            <a:r>
              <a:rPr lang="en-US" sz="2700" b="1" dirty="0"/>
              <a:t>Planning requires that managers be aware of environmental conditions facing their organization and forecast future conditions.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Defitions</a:t>
            </a:r>
            <a:r>
              <a:rPr lang="en-US" dirty="0"/>
              <a:t> :-</a:t>
            </a:r>
          </a:p>
          <a:p>
            <a:r>
              <a:rPr lang="en-US" dirty="0"/>
              <a:t>1) George Terry :- “Planning is the selecting and relating of facts and the making and using of assumptions regarding the future the </a:t>
            </a:r>
            <a:r>
              <a:rPr lang="en-US" dirty="0" err="1"/>
              <a:t>visualisation</a:t>
            </a:r>
            <a:r>
              <a:rPr lang="en-US" dirty="0"/>
              <a:t> &amp; formulating of proposed activities believed necessary to achieve desired results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2) Theo </a:t>
            </a:r>
            <a:r>
              <a:rPr lang="en-US" dirty="0" err="1" smtClean="0"/>
              <a:t>Haiman</a:t>
            </a:r>
            <a:r>
              <a:rPr lang="en-US" dirty="0" smtClean="0"/>
              <a:t> :- “Planning is deciding in advance what is to be done, when a manager plans he projects a course of action for future, attempting to achieve a </a:t>
            </a:r>
            <a:r>
              <a:rPr lang="en-US" dirty="0" err="1" smtClean="0"/>
              <a:t>consistant</a:t>
            </a:r>
            <a:r>
              <a:rPr lang="en-US" dirty="0" smtClean="0"/>
              <a:t> coordinated structure of operations aimed at the desired results.”</a:t>
            </a:r>
          </a:p>
          <a:p>
            <a:r>
              <a:rPr lang="en-US" dirty="0" smtClean="0"/>
              <a:t>3) Hart :- “ Planning is the determination in advance of a line of action by which certain results are to be achieved.”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0546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 advTm="5000">
        <p:split orient="vert"/>
      </p:transition>
    </mc:Choice>
    <mc:Fallback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342" y="152400"/>
            <a:ext cx="68199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1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582" y="568036"/>
            <a:ext cx="921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Features/Nature/ </a:t>
            </a:r>
            <a:r>
              <a:rPr lang="en-US" dirty="0" err="1" smtClean="0"/>
              <a:t>Charactristics</a:t>
            </a:r>
            <a:r>
              <a:rPr lang="en-US" dirty="0" smtClean="0"/>
              <a:t> of Planning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6582" y="1357745"/>
            <a:ext cx="10141527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Planning is Goal Oriented :-</a:t>
            </a:r>
          </a:p>
          <a:p>
            <a:pPr marL="1714500" lvl="3" indent="-342900">
              <a:buAutoNum type="arabicPeriod"/>
            </a:pPr>
            <a:r>
              <a:rPr lang="en-US" dirty="0" smtClean="0"/>
              <a:t> a) Planning is made to achieve desired  objective of business.</a:t>
            </a:r>
          </a:p>
          <a:p>
            <a:r>
              <a:rPr lang="en-US" dirty="0" smtClean="0"/>
              <a:t>		b) The Goals established should general acceptance otherwise individual efforts &amp; 		energies will </a:t>
            </a:r>
            <a:r>
              <a:rPr lang="en-US" dirty="0" err="1" smtClean="0"/>
              <a:t>gp</a:t>
            </a:r>
            <a:r>
              <a:rPr lang="en-US" dirty="0" smtClean="0"/>
              <a:t> misguided &amp; misdirected.</a:t>
            </a:r>
          </a:p>
          <a:p>
            <a:r>
              <a:rPr lang="en-US" dirty="0" smtClean="0"/>
              <a:t>		c) Planning identifies the action that would lead to desired goals quickly &amp; 			economically.</a:t>
            </a:r>
          </a:p>
          <a:p>
            <a:r>
              <a:rPr lang="en-US" dirty="0" smtClean="0"/>
              <a:t>		d) It provides sense of direction to various activities,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Maruti</a:t>
            </a:r>
            <a:r>
              <a:rPr lang="en-US" dirty="0" smtClean="0"/>
              <a:t> </a:t>
            </a:r>
            <a:r>
              <a:rPr lang="en-US" dirty="0" err="1" smtClean="0"/>
              <a:t>Udhyog</a:t>
            </a:r>
            <a:r>
              <a:rPr lang="en-US" dirty="0" smtClean="0"/>
              <a:t> is trying to 		capture once again Indian Car Market by launching diesel models.</a:t>
            </a:r>
          </a:p>
          <a:p>
            <a:r>
              <a:rPr lang="en-US" dirty="0" smtClean="0"/>
              <a:t>2. Planning is looking ahead.:-</a:t>
            </a:r>
          </a:p>
          <a:p>
            <a:r>
              <a:rPr lang="en-US" dirty="0" smtClean="0"/>
              <a:t>		a)Planning is done for future.</a:t>
            </a:r>
          </a:p>
          <a:p>
            <a:r>
              <a:rPr lang="en-US" dirty="0"/>
              <a:t>		</a:t>
            </a:r>
            <a:r>
              <a:rPr lang="en-US" dirty="0" smtClean="0"/>
              <a:t>b) It requires peeping in future, analyzing it &amp; predicting it.</a:t>
            </a:r>
          </a:p>
          <a:p>
            <a:r>
              <a:rPr lang="en-US" dirty="0"/>
              <a:t>	</a:t>
            </a:r>
            <a:r>
              <a:rPr lang="en-US" dirty="0" smtClean="0"/>
              <a:t>	c) Thus planning is based on forecasting.</a:t>
            </a:r>
          </a:p>
          <a:p>
            <a:r>
              <a:rPr lang="en-US" dirty="0"/>
              <a:t>	</a:t>
            </a:r>
            <a:r>
              <a:rPr lang="en-US" dirty="0" smtClean="0"/>
              <a:t>	d) A plan is a synthesis of forecast.</a:t>
            </a:r>
          </a:p>
          <a:p>
            <a:r>
              <a:rPr lang="en-US" dirty="0"/>
              <a:t>	</a:t>
            </a:r>
            <a:r>
              <a:rPr lang="en-US" dirty="0" smtClean="0"/>
              <a:t>	e) It is  a mental predisposition for things to happen in future.</a:t>
            </a:r>
          </a:p>
          <a:p>
            <a:r>
              <a:rPr lang="en-US" dirty="0" smtClean="0"/>
              <a:t>3. Planning is an intellectual process :-		</a:t>
            </a:r>
          </a:p>
          <a:p>
            <a:r>
              <a:rPr lang="en-US" dirty="0"/>
              <a:t>	</a:t>
            </a:r>
            <a:r>
              <a:rPr lang="en-US" dirty="0" smtClean="0"/>
              <a:t>	a) Planning is a mental exercise involving creative thinking, sound </a:t>
            </a:r>
            <a:r>
              <a:rPr lang="en-US" dirty="0" err="1" smtClean="0"/>
              <a:t>judgement</a:t>
            </a:r>
            <a:r>
              <a:rPr lang="en-US" dirty="0" smtClean="0"/>
              <a:t> &amp; 		imagination.</a:t>
            </a:r>
          </a:p>
          <a:p>
            <a:r>
              <a:rPr lang="en-US" dirty="0" smtClean="0"/>
              <a:t>		b) It is not mere guesswork but a rotational thinking.</a:t>
            </a:r>
          </a:p>
          <a:p>
            <a:r>
              <a:rPr lang="en-US" dirty="0" smtClean="0"/>
              <a:t>		c) A manager can prepare sound plans only if he has a sound </a:t>
            </a:r>
            <a:r>
              <a:rPr lang="en-US" dirty="0" err="1" smtClean="0"/>
              <a:t>judgement</a:t>
            </a:r>
            <a:r>
              <a:rPr lang="en-US" dirty="0" smtClean="0"/>
              <a:t>, foresight &amp; 		imagination.</a:t>
            </a:r>
          </a:p>
          <a:p>
            <a:r>
              <a:rPr lang="en-US" dirty="0" smtClean="0"/>
              <a:t>		d) Planning is always based on goals, facts &amp; considered estimates.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51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5000">
        <p:split orient="vert"/>
      </p:transition>
    </mc:Choice>
    <mc:Fallback>
      <p:transition spd="slow" advTm="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04800"/>
            <a:ext cx="11152909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Planning involves choice &amp; decision making :- </a:t>
            </a:r>
          </a:p>
          <a:p>
            <a:r>
              <a:rPr lang="en-US" dirty="0"/>
              <a:t>	</a:t>
            </a:r>
            <a:r>
              <a:rPr lang="en-US" dirty="0" smtClean="0"/>
              <a:t>	a) planning </a:t>
            </a:r>
            <a:r>
              <a:rPr lang="en-US" dirty="0" err="1" smtClean="0"/>
              <a:t>essencially</a:t>
            </a:r>
            <a:r>
              <a:rPr lang="en-US" dirty="0" smtClean="0"/>
              <a:t> involves choice among various alternatives.</a:t>
            </a:r>
          </a:p>
          <a:p>
            <a:r>
              <a:rPr lang="en-US" dirty="0"/>
              <a:t>	</a:t>
            </a:r>
            <a:r>
              <a:rPr lang="en-US" dirty="0" smtClean="0"/>
              <a:t>	b) Therefore if there is only one possible course of action, there is no need planning because there 		is no choice.</a:t>
            </a:r>
          </a:p>
          <a:p>
            <a:r>
              <a:rPr lang="en-US" dirty="0"/>
              <a:t>	</a:t>
            </a:r>
            <a:r>
              <a:rPr lang="en-US" dirty="0" smtClean="0"/>
              <a:t>	c) Thus decision making is an integral part of planning.</a:t>
            </a:r>
          </a:p>
          <a:p>
            <a:r>
              <a:rPr lang="en-US" dirty="0"/>
              <a:t>	</a:t>
            </a:r>
            <a:r>
              <a:rPr lang="en-US" dirty="0" smtClean="0"/>
              <a:t>	d) A manager is surrounded by no of alternatives. He has to pick the best depending upon requirements and resources of the </a:t>
            </a:r>
          </a:p>
          <a:p>
            <a:r>
              <a:rPr lang="en-US" dirty="0" smtClean="0"/>
              <a:t>5. Planning is the primary function of planning:-</a:t>
            </a:r>
          </a:p>
          <a:p>
            <a:r>
              <a:rPr lang="en-US" dirty="0"/>
              <a:t>	</a:t>
            </a:r>
            <a:r>
              <a:rPr lang="en-US" dirty="0" smtClean="0"/>
              <a:t>	a) Planning lays foundation for other functions of management.</a:t>
            </a:r>
          </a:p>
          <a:p>
            <a:r>
              <a:rPr lang="en-US" dirty="0"/>
              <a:t>	</a:t>
            </a:r>
            <a:r>
              <a:rPr lang="en-US" dirty="0" smtClean="0"/>
              <a:t>	b) It serves as a guide for organizing, staffing, directing,&amp; controlling.</a:t>
            </a:r>
          </a:p>
          <a:p>
            <a:r>
              <a:rPr lang="en-US" dirty="0"/>
              <a:t>	</a:t>
            </a:r>
            <a:r>
              <a:rPr lang="en-US" dirty="0" smtClean="0"/>
              <a:t>	c) All the functions of Management are performed within the framework of plans laid out.</a:t>
            </a:r>
          </a:p>
          <a:p>
            <a:r>
              <a:rPr lang="en-US" dirty="0"/>
              <a:t>	</a:t>
            </a:r>
            <a:r>
              <a:rPr lang="en-US" dirty="0" smtClean="0"/>
              <a:t>	d) Therefore planning is the basic or fundamental function of management.</a:t>
            </a:r>
          </a:p>
          <a:p>
            <a:r>
              <a:rPr lang="en-US" dirty="0" smtClean="0"/>
              <a:t>6. Planning is a </a:t>
            </a:r>
            <a:r>
              <a:rPr lang="en-US" dirty="0"/>
              <a:t>C</a:t>
            </a:r>
            <a:r>
              <a:rPr lang="en-US" dirty="0" smtClean="0"/>
              <a:t>ontinuous Process :- </a:t>
            </a:r>
          </a:p>
          <a:p>
            <a:r>
              <a:rPr lang="en-US" dirty="0"/>
              <a:t>	</a:t>
            </a:r>
            <a:r>
              <a:rPr lang="en-US" dirty="0" smtClean="0"/>
              <a:t>	a) Planning is a never ending function due to the dynamic business environment.</a:t>
            </a:r>
          </a:p>
          <a:p>
            <a:r>
              <a:rPr lang="en-US" dirty="0"/>
              <a:t>	</a:t>
            </a:r>
            <a:r>
              <a:rPr lang="en-US" dirty="0" smtClean="0"/>
              <a:t>	b) Plans are also prepared  for specific period of time &amp; at the end of that </a:t>
            </a:r>
            <a:r>
              <a:rPr lang="en-US" dirty="0" err="1" smtClean="0"/>
              <a:t>period,plans</a:t>
            </a:r>
            <a:r>
              <a:rPr lang="en-US" dirty="0" smtClean="0"/>
              <a:t> are 		subjected to revolution &amp; review in the light of new requirements &amp; changing conditions.</a:t>
            </a:r>
          </a:p>
          <a:p>
            <a:r>
              <a:rPr lang="en-US" dirty="0" smtClean="0"/>
              <a:t>7. Planning is all Pervasive :- </a:t>
            </a:r>
          </a:p>
          <a:p>
            <a:r>
              <a:rPr lang="en-US" dirty="0"/>
              <a:t>	</a:t>
            </a:r>
            <a:r>
              <a:rPr lang="en-US" dirty="0" smtClean="0"/>
              <a:t>	a) It is required at all levels of management &amp;  in all departments of enterprise.</a:t>
            </a:r>
          </a:p>
          <a:p>
            <a:r>
              <a:rPr lang="en-US" dirty="0"/>
              <a:t>	</a:t>
            </a:r>
            <a:r>
              <a:rPr lang="en-US" dirty="0" smtClean="0"/>
              <a:t>	b) Of course, the  scope of planning may differ  from one level to another.</a:t>
            </a:r>
          </a:p>
          <a:p>
            <a:r>
              <a:rPr lang="en-US" dirty="0"/>
              <a:t>	</a:t>
            </a:r>
            <a:r>
              <a:rPr lang="en-US" dirty="0" smtClean="0"/>
              <a:t>	c) The top level may be more concerned about planning the organization as a whole whereas  the middle level may be more specific in departmental plans &amp; the lower level plans implementation of the same.</a:t>
            </a:r>
          </a:p>
          <a:p>
            <a:r>
              <a:rPr lang="en-US" dirty="0" smtClean="0"/>
              <a:t>8. Planning is designed for efficiency.:- </a:t>
            </a:r>
          </a:p>
          <a:p>
            <a:r>
              <a:rPr lang="en-US" dirty="0"/>
              <a:t>	</a:t>
            </a:r>
            <a:r>
              <a:rPr lang="en-US" dirty="0" smtClean="0"/>
              <a:t>	a)Planning leads to accomplishment of objectives at the minimum possible cost.</a:t>
            </a:r>
          </a:p>
          <a:p>
            <a:r>
              <a:rPr lang="en-US" dirty="0"/>
              <a:t>	</a:t>
            </a:r>
            <a:r>
              <a:rPr lang="en-US" dirty="0" smtClean="0"/>
              <a:t>	b) It avoids wastage of resources &amp; ensures adequate &amp; optimum utilization of resources.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72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5000">
        <p:split orient="vert"/>
      </p:transition>
    </mc:Choice>
    <mc:Fallback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364" y="166255"/>
            <a:ext cx="107926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c) A Plan is worthless or useless if it does not value the cost incurred on it</a:t>
            </a:r>
          </a:p>
          <a:p>
            <a:r>
              <a:rPr lang="en-US" dirty="0" smtClean="0"/>
              <a:t>9. Planning is flexible :- </a:t>
            </a:r>
          </a:p>
          <a:p>
            <a:r>
              <a:rPr lang="en-US" dirty="0"/>
              <a:t>	</a:t>
            </a:r>
            <a:r>
              <a:rPr lang="en-US" dirty="0" smtClean="0"/>
              <a:t>	a) Planning  is done for the future.</a:t>
            </a:r>
          </a:p>
          <a:p>
            <a:r>
              <a:rPr lang="en-US" dirty="0"/>
              <a:t>	</a:t>
            </a:r>
            <a:r>
              <a:rPr lang="en-US" dirty="0" smtClean="0"/>
              <a:t>	b) Since future is unpredictable, planning must provide enough room to cope with the 			changes in customer’s </a:t>
            </a:r>
            <a:r>
              <a:rPr lang="en-US" dirty="0" err="1" smtClean="0"/>
              <a:t>demand,competition,Govt</a:t>
            </a:r>
            <a:r>
              <a:rPr lang="en-US" dirty="0" smtClean="0"/>
              <a:t> policies etc.</a:t>
            </a:r>
          </a:p>
          <a:p>
            <a:r>
              <a:rPr lang="en-US" dirty="0" smtClean="0"/>
              <a:t>		c) Under changed circumstances, the original plan of action must be revised &amp; updated to 		male it more practical.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98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 advTm="5000">
        <p:split orient="vert"/>
      </p:transition>
    </mc:Choice>
    <mc:Fallback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110" y="0"/>
            <a:ext cx="54317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814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491" y="235527"/>
            <a:ext cx="1147156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 : Being  Aware  of opportunity :-</a:t>
            </a:r>
          </a:p>
          <a:p>
            <a:r>
              <a:rPr lang="en-US" dirty="0"/>
              <a:t>	</a:t>
            </a:r>
            <a:r>
              <a:rPr lang="en-US" dirty="0" smtClean="0"/>
              <a:t>	Awareness of possible opportunities is very important for the planning process. It leads to 			the formulation of plans  by providing clues whether opportunities exist for taking up a particular 			plan.</a:t>
            </a:r>
          </a:p>
          <a:p>
            <a:r>
              <a:rPr lang="en-US" dirty="0"/>
              <a:t>	</a:t>
            </a:r>
            <a:r>
              <a:rPr lang="en-US" dirty="0" smtClean="0"/>
              <a:t>	Perception of opportunities includes a preliminary look at possible</a:t>
            </a:r>
          </a:p>
          <a:p>
            <a:r>
              <a:rPr lang="en-US" dirty="0" smtClean="0"/>
              <a:t>		Opportunities &amp; the ability to see them clearly &amp; completely.</a:t>
            </a:r>
          </a:p>
          <a:p>
            <a:r>
              <a:rPr lang="en-US" dirty="0"/>
              <a:t>	</a:t>
            </a:r>
            <a:r>
              <a:rPr lang="en-US" dirty="0" smtClean="0"/>
              <a:t>	During this </a:t>
            </a:r>
            <a:r>
              <a:rPr lang="en-US" dirty="0" err="1" smtClean="0"/>
              <a:t>stage,managers</a:t>
            </a:r>
            <a:r>
              <a:rPr lang="en-US" dirty="0" smtClean="0"/>
              <a:t> </a:t>
            </a:r>
            <a:r>
              <a:rPr lang="en-US" dirty="0" err="1" smtClean="0"/>
              <a:t>creat</a:t>
            </a:r>
            <a:r>
              <a:rPr lang="en-US" dirty="0" smtClean="0"/>
              <a:t> a foundation from which they will develop their plans to achieve  		goals. They examine the current state of where the organization stands in the light of its strength &amp; 		weaknesses.</a:t>
            </a:r>
          </a:p>
          <a:p>
            <a:r>
              <a:rPr lang="en-US" dirty="0" smtClean="0"/>
              <a:t>Step 2 : - Establishing Objectives :- </a:t>
            </a:r>
          </a:p>
          <a:p>
            <a:r>
              <a:rPr lang="en-US" dirty="0"/>
              <a:t>	</a:t>
            </a:r>
            <a:r>
              <a:rPr lang="en-US" dirty="0" smtClean="0"/>
              <a:t>	The second step in the planning process is to establish objectives for the entire organization &amp; then 		for each subordinate work unit.</a:t>
            </a:r>
          </a:p>
          <a:p>
            <a:r>
              <a:rPr lang="en-US" dirty="0"/>
              <a:t>	</a:t>
            </a:r>
            <a:r>
              <a:rPr lang="en-US" dirty="0" smtClean="0"/>
              <a:t>	Organizational  goals provide direction to &amp; control the objectives of subordinate departments.</a:t>
            </a:r>
          </a:p>
          <a:p>
            <a:r>
              <a:rPr lang="en-US" dirty="0"/>
              <a:t>	</a:t>
            </a:r>
            <a:r>
              <a:rPr lang="en-US" dirty="0" smtClean="0"/>
              <a:t>	Once organizational objectives are identified, the objectives of front – line units &amp; sub- units can be 		identified in that context.</a:t>
            </a:r>
          </a:p>
          <a:p>
            <a:r>
              <a:rPr lang="en-US" dirty="0" smtClean="0"/>
              <a:t>		organizational objectives give direction to  the nature of all major plans.</a:t>
            </a:r>
          </a:p>
          <a:p>
            <a:r>
              <a:rPr lang="en-US" dirty="0" smtClean="0"/>
              <a:t>Step 3 :- Developing Premises :-</a:t>
            </a:r>
          </a:p>
          <a:p>
            <a:r>
              <a:rPr lang="en-US" dirty="0"/>
              <a:t>	</a:t>
            </a:r>
            <a:r>
              <a:rPr lang="en-US" dirty="0" smtClean="0"/>
              <a:t>	After establishing goals &amp; objectives , the next step is to develop  planning premises, that is, the 			conditions under which planning activities will be undertaken</a:t>
            </a:r>
            <a:r>
              <a:rPr lang="en-US" dirty="0" smtClean="0"/>
              <a:t>.</a:t>
            </a:r>
          </a:p>
          <a:p>
            <a:r>
              <a:rPr lang="en-US" dirty="0"/>
              <a:t>	</a:t>
            </a:r>
            <a:r>
              <a:rPr lang="en-US" dirty="0" smtClean="0"/>
              <a:t>	The forecasting process involves :- 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) calculation of probable future events.</a:t>
            </a:r>
          </a:p>
          <a:p>
            <a:r>
              <a:rPr lang="en-US" dirty="0"/>
              <a:t>	</a:t>
            </a:r>
            <a:r>
              <a:rPr lang="en-US" dirty="0" smtClean="0"/>
              <a:t>	ii) analyzing changes in consumer attitude, </a:t>
            </a:r>
            <a:r>
              <a:rPr lang="en-US" dirty="0" err="1" smtClean="0"/>
              <a:t>techonology</a:t>
            </a:r>
            <a:r>
              <a:rPr lang="en-US" dirty="0" smtClean="0"/>
              <a:t>, competitive forces, government policies etc.</a:t>
            </a:r>
          </a:p>
          <a:p>
            <a:r>
              <a:rPr lang="en-US" dirty="0"/>
              <a:t>	</a:t>
            </a:r>
            <a:r>
              <a:rPr lang="en-US" dirty="0" smtClean="0"/>
              <a:t>	iii) developing the basis for decision making and planning by systematic way.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18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 advTm="5000">
        <p:split orient="vert"/>
      </p:transition>
    </mc:Choice>
    <mc:Fallback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6255" y="96982"/>
            <a:ext cx="1190105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Step 4 :- Determining Alternatives Courses :-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The next step is determining available alternatives ways of achieving objectives.</a:t>
            </a:r>
          </a:p>
          <a:p>
            <a:r>
              <a:rPr lang="en-US" dirty="0" smtClean="0"/>
              <a:t>		Alternatives can be identified based on the planning premises &amp; objectives of the firm.</a:t>
            </a:r>
          </a:p>
          <a:p>
            <a:r>
              <a:rPr lang="en-US" dirty="0"/>
              <a:t>		</a:t>
            </a:r>
            <a:r>
              <a:rPr lang="en-US" dirty="0" smtClean="0"/>
              <a:t>It is important to note that the number of alternatives should be reduced to the most promising  &amp; fruitful 		ones by preliminary analysis.</a:t>
            </a:r>
          </a:p>
          <a:p>
            <a:r>
              <a:rPr lang="en-US" dirty="0"/>
              <a:t>	</a:t>
            </a:r>
            <a:r>
              <a:rPr lang="en-US" dirty="0" smtClean="0"/>
              <a:t>	 Managers should search for &amp; examine alternative courses of </a:t>
            </a:r>
            <a:r>
              <a:rPr lang="en-US" dirty="0" err="1" smtClean="0"/>
              <a:t>action.Alternatives</a:t>
            </a:r>
            <a:r>
              <a:rPr lang="en-US" dirty="0" smtClean="0"/>
              <a:t> can be discovered 		through research, experimentation &amp; experience.</a:t>
            </a:r>
          </a:p>
          <a:p>
            <a:r>
              <a:rPr lang="en-US" dirty="0" smtClean="0"/>
              <a:t>Step 5 : -  Evaluating Alternative Courses :-</a:t>
            </a:r>
          </a:p>
          <a:p>
            <a:r>
              <a:rPr lang="en-US" dirty="0"/>
              <a:t>	</a:t>
            </a:r>
            <a:r>
              <a:rPr lang="en-US" dirty="0" smtClean="0"/>
              <a:t>	The planner in the light of premises &amp; goals. Evaluation can be done by finding out the available 			alternatives &amp; having made an analysis of their strong &amp; weak points.</a:t>
            </a:r>
          </a:p>
          <a:p>
            <a:r>
              <a:rPr lang="en-US" dirty="0"/>
              <a:t>	</a:t>
            </a:r>
            <a:r>
              <a:rPr lang="en-US" dirty="0" smtClean="0"/>
              <a:t>	Evalu</a:t>
            </a:r>
            <a:r>
              <a:rPr lang="en-US" dirty="0"/>
              <a:t>a</a:t>
            </a:r>
            <a:r>
              <a:rPr lang="en-US" dirty="0" smtClean="0"/>
              <a:t>tion is not an easy process because alternatives have so many variables &amp; limitations.</a:t>
            </a:r>
          </a:p>
          <a:p>
            <a:r>
              <a:rPr lang="en-US" dirty="0"/>
              <a:t>	</a:t>
            </a:r>
            <a:r>
              <a:rPr lang="en-US" dirty="0" smtClean="0"/>
              <a:t>	Some alternatives can be compared easily, some may appear to be the most profitable &amp; will be too 		expensive.</a:t>
            </a:r>
          </a:p>
          <a:p>
            <a:r>
              <a:rPr lang="en-US" dirty="0"/>
              <a:t>	</a:t>
            </a:r>
            <a:r>
              <a:rPr lang="en-US" dirty="0" smtClean="0"/>
              <a:t>	Some may be less desirable or efficient than others. The best one is which better suits the organization’s 		immediate goals.</a:t>
            </a:r>
          </a:p>
          <a:p>
            <a:r>
              <a:rPr lang="en-US" dirty="0" smtClean="0"/>
              <a:t>Step 6 :- Selecting the Best Alternative :- </a:t>
            </a:r>
          </a:p>
          <a:p>
            <a:r>
              <a:rPr lang="en-US" dirty="0"/>
              <a:t>	</a:t>
            </a:r>
            <a:r>
              <a:rPr lang="en-US" dirty="0" smtClean="0"/>
              <a:t>	This is the point at which the plan is adopted – the  point of decision –making. Selecting the most 			appropriate alternative involves choosing  the plan.</a:t>
            </a:r>
          </a:p>
          <a:p>
            <a:r>
              <a:rPr lang="en-US" dirty="0" smtClean="0"/>
              <a:t>		Normally, managers will select the alternative that, in their </a:t>
            </a:r>
            <a:r>
              <a:rPr lang="en-US" dirty="0" err="1" smtClean="0"/>
              <a:t>judgement</a:t>
            </a:r>
            <a:r>
              <a:rPr lang="en-US" dirty="0" smtClean="0"/>
              <a:t>, will best enable the organization to 		accomplish its goals.</a:t>
            </a:r>
          </a:p>
          <a:p>
            <a:r>
              <a:rPr lang="en-US" dirty="0" smtClean="0"/>
              <a:t>Step 7 :- Formulation of Supporting Plan :- </a:t>
            </a:r>
          </a:p>
          <a:p>
            <a:r>
              <a:rPr lang="en-US" dirty="0"/>
              <a:t>	</a:t>
            </a:r>
            <a:r>
              <a:rPr lang="en-US" dirty="0" smtClean="0"/>
              <a:t>	After formulating the main plan/ basic plan, various sub-plans ( derivative plans) are derived so as to support the main plan. Derivative plans are specific plans which are departmental specific.</a:t>
            </a:r>
          </a:p>
          <a:p>
            <a:r>
              <a:rPr lang="en-US" dirty="0"/>
              <a:t>	</a:t>
            </a:r>
            <a:r>
              <a:rPr lang="en-US" dirty="0" smtClean="0"/>
              <a:t>	In an organization , there can be various derivative plans like planning for buying equipment, collecting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92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 advTm="5000">
        <p:split orient="vert"/>
      </p:transition>
    </mc:Choice>
    <mc:Fallback>
      <p:transition spd="slow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192</Words>
  <Application>Microsoft Office PowerPoint</Application>
  <PresentationFormat>Widescreen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Meaning :- Planning is the function of management that involves setting objectives and determining a course of action for achieving those objectives. Planning requires that managers be aware of environmental conditions facing their organization and forecast future conditions.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Microsoft account</dc:creator>
  <cp:lastModifiedBy>Microsoft account</cp:lastModifiedBy>
  <cp:revision>42</cp:revision>
  <dcterms:created xsi:type="dcterms:W3CDTF">2022-09-28T00:00:07Z</dcterms:created>
  <dcterms:modified xsi:type="dcterms:W3CDTF">2022-10-09T07:34:29Z</dcterms:modified>
</cp:coreProperties>
</file>