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handoutMasterIdLst>
    <p:handoutMasterId r:id="rId17"/>
  </p:handoutMasterIdLst>
  <p:sldIdLst>
    <p:sldId id="301" r:id="rId3"/>
    <p:sldId id="273" r:id="rId4"/>
    <p:sldId id="274" r:id="rId5"/>
    <p:sldId id="258" r:id="rId6"/>
    <p:sldId id="270" r:id="rId7"/>
    <p:sldId id="271" r:id="rId8"/>
    <p:sldId id="275" r:id="rId9"/>
    <p:sldId id="272" r:id="rId10"/>
    <p:sldId id="263" r:id="rId11"/>
    <p:sldId id="264" r:id="rId12"/>
    <p:sldId id="265" r:id="rId13"/>
    <p:sldId id="269"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6" d="100"/>
          <a:sy n="86" d="100"/>
        </p:scale>
        <p:origin x="330" y="60"/>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pPr/>
              <a:t>4/5/2024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pPr/>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pPr/>
              <a:t>4/5/2024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pPr/>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440F7C6-A34C-690B-714E-EFE1878A7A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00267F8-D516-0103-9A55-16AC466CA5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4E59C0-1341-B125-3986-1CC4A8C9B9F8}"/>
              </a:ext>
            </a:extLst>
          </p:cNvPr>
          <p:cNvSpPr>
            <a:spLocks noGrp="1" noChangeArrowheads="1"/>
          </p:cNvSpPr>
          <p:nvPr>
            <p:ph type="sldNum" sz="quarter" idx="12"/>
          </p:nvPr>
        </p:nvSpPr>
        <p:spPr>
          <a:ln/>
        </p:spPr>
        <p:txBody>
          <a:bodyPr/>
          <a:lstStyle>
            <a:lvl1pPr>
              <a:defRPr/>
            </a:lvl1pPr>
          </a:lstStyle>
          <a:p>
            <a:pPr>
              <a:defRPr/>
            </a:pPr>
            <a:fld id="{B9ED46B1-083A-42C7-A378-563C1AD1F5FD}" type="slidenum">
              <a:rPr lang="en-US" altLang="en-US"/>
              <a:pPr>
                <a:defRPr/>
              </a:pPr>
              <a:t>‹#›</a:t>
            </a:fld>
            <a:endParaRPr lang="en-US" altLang="en-US"/>
          </a:p>
        </p:txBody>
      </p:sp>
    </p:spTree>
    <p:extLst>
      <p:ext uri="{BB962C8B-B14F-4D97-AF65-F5344CB8AC3E}">
        <p14:creationId xmlns:p14="http://schemas.microsoft.com/office/powerpoint/2010/main" val="281468283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D01707B-7851-0772-7368-A96F3D3731C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CCD5BF5-57E8-1427-4AEB-884B586FEE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1991EC3-421D-B61F-5DBA-67B353629CDC}"/>
              </a:ext>
            </a:extLst>
          </p:cNvPr>
          <p:cNvSpPr>
            <a:spLocks noGrp="1" noChangeArrowheads="1"/>
          </p:cNvSpPr>
          <p:nvPr>
            <p:ph type="sldNum" sz="quarter" idx="12"/>
          </p:nvPr>
        </p:nvSpPr>
        <p:spPr>
          <a:ln/>
        </p:spPr>
        <p:txBody>
          <a:bodyPr/>
          <a:lstStyle>
            <a:lvl1pPr>
              <a:defRPr/>
            </a:lvl1pPr>
          </a:lstStyle>
          <a:p>
            <a:pPr>
              <a:defRPr/>
            </a:pPr>
            <a:fld id="{EB97855D-F620-4BF8-8865-7F3F56756327}" type="slidenum">
              <a:rPr lang="en-US" altLang="en-US"/>
              <a:pPr>
                <a:defRPr/>
              </a:pPr>
              <a:t>‹#›</a:t>
            </a:fld>
            <a:endParaRPr lang="en-US" altLang="en-US"/>
          </a:p>
        </p:txBody>
      </p:sp>
    </p:spTree>
    <p:extLst>
      <p:ext uri="{BB962C8B-B14F-4D97-AF65-F5344CB8AC3E}">
        <p14:creationId xmlns:p14="http://schemas.microsoft.com/office/powerpoint/2010/main" val="1372510723"/>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200B4A5-1868-C6C9-2BA2-6F083BA10E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AFEF9F-172A-0D01-F29D-CC7C4927AC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49E6BAC-44F8-CE86-20A4-78DE537D3B24}"/>
              </a:ext>
            </a:extLst>
          </p:cNvPr>
          <p:cNvSpPr>
            <a:spLocks noGrp="1" noChangeArrowheads="1"/>
          </p:cNvSpPr>
          <p:nvPr>
            <p:ph type="sldNum" sz="quarter" idx="12"/>
          </p:nvPr>
        </p:nvSpPr>
        <p:spPr>
          <a:ln/>
        </p:spPr>
        <p:txBody>
          <a:bodyPr/>
          <a:lstStyle>
            <a:lvl1pPr>
              <a:defRPr/>
            </a:lvl1pPr>
          </a:lstStyle>
          <a:p>
            <a:pPr>
              <a:defRPr/>
            </a:pPr>
            <a:fld id="{25063396-1EB2-455A-8858-FBBFF1C051C5}" type="slidenum">
              <a:rPr lang="en-US" altLang="en-US"/>
              <a:pPr>
                <a:defRPr/>
              </a:pPr>
              <a:t>‹#›</a:t>
            </a:fld>
            <a:endParaRPr lang="en-US" altLang="en-US"/>
          </a:p>
        </p:txBody>
      </p:sp>
    </p:spTree>
    <p:extLst>
      <p:ext uri="{BB962C8B-B14F-4D97-AF65-F5344CB8AC3E}">
        <p14:creationId xmlns:p14="http://schemas.microsoft.com/office/powerpoint/2010/main" val="173251050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B78FB99-EDA5-DC68-0FBB-12F3F2ADF6B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33A4E3-54FB-9468-582C-5A79E6D5D8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421858C-8212-3B62-07BC-669F9D36BE62}"/>
              </a:ext>
            </a:extLst>
          </p:cNvPr>
          <p:cNvSpPr>
            <a:spLocks noGrp="1" noChangeArrowheads="1"/>
          </p:cNvSpPr>
          <p:nvPr>
            <p:ph type="sldNum" sz="quarter" idx="12"/>
          </p:nvPr>
        </p:nvSpPr>
        <p:spPr>
          <a:ln/>
        </p:spPr>
        <p:txBody>
          <a:bodyPr/>
          <a:lstStyle>
            <a:lvl1pPr>
              <a:defRPr/>
            </a:lvl1pPr>
          </a:lstStyle>
          <a:p>
            <a:pPr>
              <a:defRPr/>
            </a:pPr>
            <a:fld id="{666693A8-9652-4A39-A4D0-538E4621F781}" type="slidenum">
              <a:rPr lang="en-US" altLang="en-US"/>
              <a:pPr>
                <a:defRPr/>
              </a:pPr>
              <a:t>‹#›</a:t>
            </a:fld>
            <a:endParaRPr lang="en-US" altLang="en-US"/>
          </a:p>
        </p:txBody>
      </p:sp>
    </p:spTree>
    <p:extLst>
      <p:ext uri="{BB962C8B-B14F-4D97-AF65-F5344CB8AC3E}">
        <p14:creationId xmlns:p14="http://schemas.microsoft.com/office/powerpoint/2010/main" val="2962903407"/>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985C6E0-6F50-1085-5E1D-F9B383B9185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0215677-8A55-A1A0-FD12-88F9A000F0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D4A0D1C-6738-53A4-0F5C-139A3F95F75E}"/>
              </a:ext>
            </a:extLst>
          </p:cNvPr>
          <p:cNvSpPr>
            <a:spLocks noGrp="1" noChangeArrowheads="1"/>
          </p:cNvSpPr>
          <p:nvPr>
            <p:ph type="sldNum" sz="quarter" idx="12"/>
          </p:nvPr>
        </p:nvSpPr>
        <p:spPr>
          <a:ln/>
        </p:spPr>
        <p:txBody>
          <a:bodyPr/>
          <a:lstStyle>
            <a:lvl1pPr>
              <a:defRPr/>
            </a:lvl1pPr>
          </a:lstStyle>
          <a:p>
            <a:pPr>
              <a:defRPr/>
            </a:pPr>
            <a:fld id="{D9E1E07A-CA34-4891-B2E2-A82E54222B3B}" type="slidenum">
              <a:rPr lang="en-US" altLang="en-US"/>
              <a:pPr>
                <a:defRPr/>
              </a:pPr>
              <a:t>‹#›</a:t>
            </a:fld>
            <a:endParaRPr lang="en-US" altLang="en-US"/>
          </a:p>
        </p:txBody>
      </p:sp>
    </p:spTree>
    <p:extLst>
      <p:ext uri="{BB962C8B-B14F-4D97-AF65-F5344CB8AC3E}">
        <p14:creationId xmlns:p14="http://schemas.microsoft.com/office/powerpoint/2010/main" val="3391423465"/>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A220559-AA41-3BBC-39D3-6C851228F57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F1A77C3-5AB3-332D-2104-1C72519E4C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C29A804-E068-E08E-06B3-322CBBA71E21}"/>
              </a:ext>
            </a:extLst>
          </p:cNvPr>
          <p:cNvSpPr>
            <a:spLocks noGrp="1" noChangeArrowheads="1"/>
          </p:cNvSpPr>
          <p:nvPr>
            <p:ph type="sldNum" sz="quarter" idx="12"/>
          </p:nvPr>
        </p:nvSpPr>
        <p:spPr>
          <a:ln/>
        </p:spPr>
        <p:txBody>
          <a:bodyPr/>
          <a:lstStyle>
            <a:lvl1pPr>
              <a:defRPr/>
            </a:lvl1pPr>
          </a:lstStyle>
          <a:p>
            <a:pPr>
              <a:defRPr/>
            </a:pPr>
            <a:fld id="{DFD594EC-B522-4E0E-8551-F4D6CB3466E8}" type="slidenum">
              <a:rPr lang="en-US" altLang="en-US"/>
              <a:pPr>
                <a:defRPr/>
              </a:pPr>
              <a:t>‹#›</a:t>
            </a:fld>
            <a:endParaRPr lang="en-US" altLang="en-US"/>
          </a:p>
        </p:txBody>
      </p:sp>
    </p:spTree>
    <p:extLst>
      <p:ext uri="{BB962C8B-B14F-4D97-AF65-F5344CB8AC3E}">
        <p14:creationId xmlns:p14="http://schemas.microsoft.com/office/powerpoint/2010/main" val="3109056448"/>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56ADC38-157A-8257-74F8-D1C76CE0FC5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8371FF8-85C3-0DF3-07C8-AA39D91F19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9EF09B1-A440-D248-8168-F944C5581C17}"/>
              </a:ext>
            </a:extLst>
          </p:cNvPr>
          <p:cNvSpPr>
            <a:spLocks noGrp="1" noChangeArrowheads="1"/>
          </p:cNvSpPr>
          <p:nvPr>
            <p:ph type="sldNum" sz="quarter" idx="12"/>
          </p:nvPr>
        </p:nvSpPr>
        <p:spPr>
          <a:ln/>
        </p:spPr>
        <p:txBody>
          <a:bodyPr/>
          <a:lstStyle>
            <a:lvl1pPr>
              <a:defRPr/>
            </a:lvl1pPr>
          </a:lstStyle>
          <a:p>
            <a:pPr>
              <a:defRPr/>
            </a:pPr>
            <a:fld id="{21F2D50A-45DE-4AC7-89E9-A39B1DFADB35}" type="slidenum">
              <a:rPr lang="en-US" altLang="en-US"/>
              <a:pPr>
                <a:defRPr/>
              </a:pPr>
              <a:t>‹#›</a:t>
            </a:fld>
            <a:endParaRPr lang="en-US" altLang="en-US"/>
          </a:p>
        </p:txBody>
      </p:sp>
    </p:spTree>
    <p:extLst>
      <p:ext uri="{BB962C8B-B14F-4D97-AF65-F5344CB8AC3E}">
        <p14:creationId xmlns:p14="http://schemas.microsoft.com/office/powerpoint/2010/main" val="1397667787"/>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038D88B-55EF-8622-EFDE-AF0DFF890C3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9ED0E0E-F461-CB0F-DA1C-80DF9EA406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B19AA86-3C5B-0967-7DBE-30DEE8458887}"/>
              </a:ext>
            </a:extLst>
          </p:cNvPr>
          <p:cNvSpPr>
            <a:spLocks noGrp="1" noChangeArrowheads="1"/>
          </p:cNvSpPr>
          <p:nvPr>
            <p:ph type="sldNum" sz="quarter" idx="12"/>
          </p:nvPr>
        </p:nvSpPr>
        <p:spPr>
          <a:ln/>
        </p:spPr>
        <p:txBody>
          <a:bodyPr/>
          <a:lstStyle>
            <a:lvl1pPr>
              <a:defRPr/>
            </a:lvl1pPr>
          </a:lstStyle>
          <a:p>
            <a:pPr>
              <a:defRPr/>
            </a:pPr>
            <a:fld id="{9FA89589-F709-4C66-9B6D-D22014262EEA}" type="slidenum">
              <a:rPr lang="en-US" altLang="en-US"/>
              <a:pPr>
                <a:defRPr/>
              </a:pPr>
              <a:t>‹#›</a:t>
            </a:fld>
            <a:endParaRPr lang="en-US" altLang="en-US"/>
          </a:p>
        </p:txBody>
      </p:sp>
    </p:spTree>
    <p:extLst>
      <p:ext uri="{BB962C8B-B14F-4D97-AF65-F5344CB8AC3E}">
        <p14:creationId xmlns:p14="http://schemas.microsoft.com/office/powerpoint/2010/main" val="150055397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pPr/>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35308ED-6B56-F25D-8CC3-6EF83F54FA7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B54DEB4-B622-2CDF-8B6D-12C91B4DA6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AAE90DD-2B94-5DB5-AA96-BCAB9B884E0E}"/>
              </a:ext>
            </a:extLst>
          </p:cNvPr>
          <p:cNvSpPr>
            <a:spLocks noGrp="1" noChangeArrowheads="1"/>
          </p:cNvSpPr>
          <p:nvPr>
            <p:ph type="sldNum" sz="quarter" idx="12"/>
          </p:nvPr>
        </p:nvSpPr>
        <p:spPr>
          <a:ln/>
        </p:spPr>
        <p:txBody>
          <a:bodyPr/>
          <a:lstStyle>
            <a:lvl1pPr>
              <a:defRPr/>
            </a:lvl1pPr>
          </a:lstStyle>
          <a:p>
            <a:pPr>
              <a:defRPr/>
            </a:pPr>
            <a:fld id="{B20AC09C-36D3-461D-8FAC-486DD573E1D8}" type="slidenum">
              <a:rPr lang="en-US" altLang="en-US"/>
              <a:pPr>
                <a:defRPr/>
              </a:pPr>
              <a:t>‹#›</a:t>
            </a:fld>
            <a:endParaRPr lang="en-US" altLang="en-US"/>
          </a:p>
        </p:txBody>
      </p:sp>
    </p:spTree>
    <p:extLst>
      <p:ext uri="{BB962C8B-B14F-4D97-AF65-F5344CB8AC3E}">
        <p14:creationId xmlns:p14="http://schemas.microsoft.com/office/powerpoint/2010/main" val="3368652644"/>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87223DF-24B4-DEE5-3175-661D0678AE9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BF50926-2B50-4B4E-D09D-A757DBAC4C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63E7E7A-7784-C87F-3FD0-90219847C280}"/>
              </a:ext>
            </a:extLst>
          </p:cNvPr>
          <p:cNvSpPr>
            <a:spLocks noGrp="1" noChangeArrowheads="1"/>
          </p:cNvSpPr>
          <p:nvPr>
            <p:ph type="sldNum" sz="quarter" idx="12"/>
          </p:nvPr>
        </p:nvSpPr>
        <p:spPr>
          <a:ln/>
        </p:spPr>
        <p:txBody>
          <a:bodyPr/>
          <a:lstStyle>
            <a:lvl1pPr>
              <a:defRPr/>
            </a:lvl1pPr>
          </a:lstStyle>
          <a:p>
            <a:pPr>
              <a:defRPr/>
            </a:pPr>
            <a:fld id="{C76B38DB-79D1-40C6-87A9-1BFEF3D7FE23}" type="slidenum">
              <a:rPr lang="en-US" altLang="en-US"/>
              <a:pPr>
                <a:defRPr/>
              </a:pPr>
              <a:t>‹#›</a:t>
            </a:fld>
            <a:endParaRPr lang="en-US" altLang="en-US"/>
          </a:p>
        </p:txBody>
      </p:sp>
    </p:spTree>
    <p:extLst>
      <p:ext uri="{BB962C8B-B14F-4D97-AF65-F5344CB8AC3E}">
        <p14:creationId xmlns:p14="http://schemas.microsoft.com/office/powerpoint/2010/main" val="695107573"/>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28600"/>
            <a:ext cx="30480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228600"/>
            <a:ext cx="8940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A828CE8-5723-1B9E-A87B-1A6A0B0603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CE130BC-26DA-B930-FD9A-8CCBAE3E2F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DCC9A51-4243-10B5-0718-803F5D3AC0E4}"/>
              </a:ext>
            </a:extLst>
          </p:cNvPr>
          <p:cNvSpPr>
            <a:spLocks noGrp="1" noChangeArrowheads="1"/>
          </p:cNvSpPr>
          <p:nvPr>
            <p:ph type="sldNum" sz="quarter" idx="12"/>
          </p:nvPr>
        </p:nvSpPr>
        <p:spPr>
          <a:ln/>
        </p:spPr>
        <p:txBody>
          <a:bodyPr/>
          <a:lstStyle>
            <a:lvl1pPr>
              <a:defRPr/>
            </a:lvl1pPr>
          </a:lstStyle>
          <a:p>
            <a:pPr>
              <a:defRPr/>
            </a:pPr>
            <a:fld id="{10A63A48-23F8-4AC4-9520-673528AB1269}" type="slidenum">
              <a:rPr lang="en-US" altLang="en-US"/>
              <a:pPr>
                <a:defRPr/>
              </a:pPr>
              <a:t>‹#›</a:t>
            </a:fld>
            <a:endParaRPr lang="en-US" altLang="en-US"/>
          </a:p>
        </p:txBody>
      </p:sp>
    </p:spTree>
    <p:extLst>
      <p:ext uri="{BB962C8B-B14F-4D97-AF65-F5344CB8AC3E}">
        <p14:creationId xmlns:p14="http://schemas.microsoft.com/office/powerpoint/2010/main" val="1866075167"/>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78EE178-9922-875D-09E6-A2FA5F5315A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0348C53-2B90-4394-84B0-5D44C424A1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6F847D-0CBC-492B-6858-6404AD6A03C0}"/>
              </a:ext>
            </a:extLst>
          </p:cNvPr>
          <p:cNvSpPr>
            <a:spLocks noGrp="1" noChangeArrowheads="1"/>
          </p:cNvSpPr>
          <p:nvPr>
            <p:ph type="sldNum" sz="quarter" idx="12"/>
          </p:nvPr>
        </p:nvSpPr>
        <p:spPr>
          <a:ln/>
        </p:spPr>
        <p:txBody>
          <a:bodyPr/>
          <a:lstStyle>
            <a:lvl1pPr>
              <a:defRPr/>
            </a:lvl1pPr>
          </a:lstStyle>
          <a:p>
            <a:pPr>
              <a:defRPr/>
            </a:pPr>
            <a:fld id="{02FC2D79-9CDF-4923-8F9E-A7589EEDE521}" type="slidenum">
              <a:rPr lang="en-US" altLang="en-US"/>
              <a:pPr>
                <a:defRPr/>
              </a:pPr>
              <a:t>‹#›</a:t>
            </a:fld>
            <a:endParaRPr lang="en-US" altLang="en-US"/>
          </a:p>
        </p:txBody>
      </p:sp>
    </p:spTree>
    <p:extLst>
      <p:ext uri="{BB962C8B-B14F-4D97-AF65-F5344CB8AC3E}">
        <p14:creationId xmlns:p14="http://schemas.microsoft.com/office/powerpoint/2010/main" val="2963921881"/>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BDCC5AB-5B35-ED6A-5CB5-609CB808248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E95EB13-83C0-267A-BD0A-4EFF0116B7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79B47F2-1D02-3C69-39BC-8F008EBF8D73}"/>
              </a:ext>
            </a:extLst>
          </p:cNvPr>
          <p:cNvSpPr>
            <a:spLocks noGrp="1" noChangeArrowheads="1"/>
          </p:cNvSpPr>
          <p:nvPr>
            <p:ph type="sldNum" sz="quarter" idx="12"/>
          </p:nvPr>
        </p:nvSpPr>
        <p:spPr>
          <a:ln/>
        </p:spPr>
        <p:txBody>
          <a:bodyPr/>
          <a:lstStyle>
            <a:lvl1pPr>
              <a:defRPr/>
            </a:lvl1pPr>
          </a:lstStyle>
          <a:p>
            <a:pPr>
              <a:defRPr/>
            </a:pPr>
            <a:fld id="{309E1224-6031-42B0-924C-D53CD612A5EA}" type="slidenum">
              <a:rPr lang="en-US" altLang="en-US"/>
              <a:pPr>
                <a:defRPr/>
              </a:pPr>
              <a:t>‹#›</a:t>
            </a:fld>
            <a:endParaRPr lang="en-US" altLang="en-US"/>
          </a:p>
        </p:txBody>
      </p:sp>
    </p:spTree>
    <p:extLst>
      <p:ext uri="{BB962C8B-B14F-4D97-AF65-F5344CB8AC3E}">
        <p14:creationId xmlns:p14="http://schemas.microsoft.com/office/powerpoint/2010/main" val="494169626"/>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8E8241F-4A36-50F4-A46E-729FF36515D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00AF5D5-B3B3-B4FB-5BCF-1F5E130743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380508D-957B-DFA6-AB99-E88358F33482}"/>
              </a:ext>
            </a:extLst>
          </p:cNvPr>
          <p:cNvSpPr>
            <a:spLocks noGrp="1" noChangeArrowheads="1"/>
          </p:cNvSpPr>
          <p:nvPr>
            <p:ph type="sldNum" sz="quarter" idx="12"/>
          </p:nvPr>
        </p:nvSpPr>
        <p:spPr>
          <a:ln/>
        </p:spPr>
        <p:txBody>
          <a:bodyPr/>
          <a:lstStyle>
            <a:lvl1pPr>
              <a:defRPr/>
            </a:lvl1pPr>
          </a:lstStyle>
          <a:p>
            <a:pPr>
              <a:defRPr/>
            </a:pPr>
            <a:fld id="{D22F4E8E-04C2-4B4A-9761-268811D78876}" type="slidenum">
              <a:rPr lang="en-US" altLang="en-US"/>
              <a:pPr>
                <a:defRPr/>
              </a:pPr>
              <a:t>‹#›</a:t>
            </a:fld>
            <a:endParaRPr lang="en-US" altLang="en-US"/>
          </a:p>
        </p:txBody>
      </p:sp>
    </p:spTree>
    <p:extLst>
      <p:ext uri="{BB962C8B-B14F-4D97-AF65-F5344CB8AC3E}">
        <p14:creationId xmlns:p14="http://schemas.microsoft.com/office/powerpoint/2010/main" val="3217776470"/>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2A72030-99ED-029A-0CF8-3F62F3C67E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3BA2A42-FA51-E365-AA1B-55E96FC5BB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986857C-7911-7104-17F8-CBE3960EE828}"/>
              </a:ext>
            </a:extLst>
          </p:cNvPr>
          <p:cNvSpPr>
            <a:spLocks noGrp="1" noChangeArrowheads="1"/>
          </p:cNvSpPr>
          <p:nvPr>
            <p:ph type="sldNum" sz="quarter" idx="12"/>
          </p:nvPr>
        </p:nvSpPr>
        <p:spPr>
          <a:ln/>
        </p:spPr>
        <p:txBody>
          <a:bodyPr/>
          <a:lstStyle>
            <a:lvl1pPr>
              <a:defRPr/>
            </a:lvl1pPr>
          </a:lstStyle>
          <a:p>
            <a:pPr>
              <a:defRPr/>
            </a:pPr>
            <a:fld id="{5143E67C-D967-4308-8274-39F81D041121}" type="slidenum">
              <a:rPr lang="en-US" altLang="en-US"/>
              <a:pPr>
                <a:defRPr/>
              </a:pPr>
              <a:t>‹#›</a:t>
            </a:fld>
            <a:endParaRPr lang="en-US" altLang="en-US"/>
          </a:p>
        </p:txBody>
      </p:sp>
    </p:spTree>
    <p:extLst>
      <p:ext uri="{BB962C8B-B14F-4D97-AF65-F5344CB8AC3E}">
        <p14:creationId xmlns:p14="http://schemas.microsoft.com/office/powerpoint/2010/main" val="79205498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pPr/>
              <a:t>4/5/2024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pPr/>
              <a:t>4/5/2024</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pPr/>
              <a:t>4/5/2024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pPr/>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pPr/>
              <a:t>4/5/2024</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2A8C7D0-E6F0-890E-AA14-AD84ECA8E5B8}"/>
              </a:ext>
            </a:extLst>
          </p:cNvPr>
          <p:cNvSpPr>
            <a:spLocks noGrp="1" noChangeArrowheads="1"/>
          </p:cNvSpPr>
          <p:nvPr>
            <p:ph type="title"/>
          </p:nvPr>
        </p:nvSpPr>
        <p:spPr bwMode="auto">
          <a:xfrm>
            <a:off x="0" y="22860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C91B3A3-FEC7-2F65-AE44-DFA8FF5EA1B6}"/>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130F35A-63E5-199D-5418-6E49CB5B9F08}"/>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1B441727-EFAF-8815-AD60-EB9E4FA6B0A8}"/>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3927FC99-43B0-FB15-1431-4169DDEC6F90}"/>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A1B2B0FC-C3CC-46DD-B146-3231196B9DAB}" type="slidenum">
              <a:rPr lang="en-US" altLang="en-US"/>
              <a:pPr>
                <a:defRPr/>
              </a:pPr>
              <a:t>‹#›</a:t>
            </a:fld>
            <a:endParaRPr lang="en-US" altLang="en-US"/>
          </a:p>
        </p:txBody>
      </p:sp>
      <p:grpSp>
        <p:nvGrpSpPr>
          <p:cNvPr id="1031" name="Group 9">
            <a:extLst>
              <a:ext uri="{FF2B5EF4-FFF2-40B4-BE49-F238E27FC236}">
                <a16:creationId xmlns:a16="http://schemas.microsoft.com/office/drawing/2014/main" id="{064CA99F-81F1-DE27-4820-CAFF98E81EDC}"/>
              </a:ext>
            </a:extLst>
          </p:cNvPr>
          <p:cNvGrpSpPr>
            <a:grpSpLocks/>
          </p:cNvGrpSpPr>
          <p:nvPr userDrawn="1"/>
        </p:nvGrpSpPr>
        <p:grpSpPr bwMode="auto">
          <a:xfrm>
            <a:off x="10325102" y="5486400"/>
            <a:ext cx="1828800" cy="1371600"/>
            <a:chOff x="4878" y="3456"/>
            <a:chExt cx="864" cy="864"/>
          </a:xfrm>
        </p:grpSpPr>
        <p:pic>
          <p:nvPicPr>
            <p:cNvPr id="1032" name="Picture 7" descr="spine icon">
              <a:extLst>
                <a:ext uri="{FF2B5EF4-FFF2-40B4-BE49-F238E27FC236}">
                  <a16:creationId xmlns:a16="http://schemas.microsoft.com/office/drawing/2014/main" id="{7AFB6F29-1FE0-2751-E171-2A31E63BDE7E}"/>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878" y="3456"/>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8">
              <a:extLst>
                <a:ext uri="{FF2B5EF4-FFF2-40B4-BE49-F238E27FC236}">
                  <a16:creationId xmlns:a16="http://schemas.microsoft.com/office/drawing/2014/main" id="{B57739B3-2204-433A-AAD6-6D8BC4BD9871}"/>
                </a:ext>
              </a:extLst>
            </p:cNvPr>
            <p:cNvSpPr>
              <a:spLocks noChangeArrowheads="1"/>
            </p:cNvSpPr>
            <p:nvPr userDrawn="1"/>
          </p:nvSpPr>
          <p:spPr bwMode="auto">
            <a:xfrm>
              <a:off x="4970" y="3725"/>
              <a:ext cx="68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C82E32"/>
                  </a:solidFill>
                  <a:latin typeface="Times New Roman" panose="02020603050405020304" pitchFamily="18" charset="0"/>
                </a:rPr>
                <a:t>Chemical</a:t>
              </a:r>
            </a:p>
            <a:p>
              <a:pPr algn="ctr"/>
              <a:r>
                <a:rPr lang="en-US" altLang="en-US" sz="1400">
                  <a:solidFill>
                    <a:srgbClr val="C82E32"/>
                  </a:solidFill>
                  <a:latin typeface="Times New Roman" panose="02020603050405020304" pitchFamily="18" charset="0"/>
                </a:rPr>
                <a:t>Thermodynamics</a:t>
              </a:r>
            </a:p>
          </p:txBody>
        </p:sp>
      </p:grpSp>
    </p:spTree>
    <p:extLst>
      <p:ext uri="{BB962C8B-B14F-4D97-AF65-F5344CB8AC3E}">
        <p14:creationId xmlns:p14="http://schemas.microsoft.com/office/powerpoint/2010/main" val="4159605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slow">
    <p:fade/>
  </p:transition>
  <p:txStyles>
    <p:titleStyle>
      <a:lvl1pPr algn="ctr" rtl="0" eaLnBrk="0" fontAlgn="base" hangingPunct="0">
        <a:spcBef>
          <a:spcPct val="0"/>
        </a:spcBef>
        <a:spcAft>
          <a:spcPct val="0"/>
        </a:spcAft>
        <a:defRPr sz="4400">
          <a:solidFill>
            <a:srgbClr val="C82E32"/>
          </a:solidFill>
          <a:latin typeface="+mj-lt"/>
          <a:ea typeface="+mj-ea"/>
          <a:cs typeface="+mj-cs"/>
        </a:defRPr>
      </a:lvl1pPr>
      <a:lvl2pPr algn="ctr" rtl="0" eaLnBrk="0" fontAlgn="base" hangingPunct="0">
        <a:spcBef>
          <a:spcPct val="0"/>
        </a:spcBef>
        <a:spcAft>
          <a:spcPct val="0"/>
        </a:spcAft>
        <a:defRPr sz="4400">
          <a:solidFill>
            <a:srgbClr val="C82E32"/>
          </a:solidFill>
          <a:latin typeface="Arial" pitchFamily="34" charset="0"/>
          <a:ea typeface="ＭＳ Ｐゴシック" pitchFamily="34" charset="-128"/>
        </a:defRPr>
      </a:lvl2pPr>
      <a:lvl3pPr algn="ctr" rtl="0" eaLnBrk="0" fontAlgn="base" hangingPunct="0">
        <a:spcBef>
          <a:spcPct val="0"/>
        </a:spcBef>
        <a:spcAft>
          <a:spcPct val="0"/>
        </a:spcAft>
        <a:defRPr sz="4400">
          <a:solidFill>
            <a:srgbClr val="C82E32"/>
          </a:solidFill>
          <a:latin typeface="Arial" pitchFamily="34" charset="0"/>
          <a:ea typeface="ＭＳ Ｐゴシック" pitchFamily="34" charset="-128"/>
        </a:defRPr>
      </a:lvl3pPr>
      <a:lvl4pPr algn="ctr" rtl="0" eaLnBrk="0" fontAlgn="base" hangingPunct="0">
        <a:spcBef>
          <a:spcPct val="0"/>
        </a:spcBef>
        <a:spcAft>
          <a:spcPct val="0"/>
        </a:spcAft>
        <a:defRPr sz="4400">
          <a:solidFill>
            <a:srgbClr val="C82E32"/>
          </a:solidFill>
          <a:latin typeface="Arial" pitchFamily="34" charset="0"/>
          <a:ea typeface="ＭＳ Ｐゴシック" pitchFamily="34" charset="-128"/>
        </a:defRPr>
      </a:lvl4pPr>
      <a:lvl5pPr algn="ctr" rtl="0" eaLnBrk="0" fontAlgn="base" hangingPunct="0">
        <a:spcBef>
          <a:spcPct val="0"/>
        </a:spcBef>
        <a:spcAft>
          <a:spcPct val="0"/>
        </a:spcAft>
        <a:defRPr sz="4400">
          <a:solidFill>
            <a:srgbClr val="C82E32"/>
          </a:solidFill>
          <a:latin typeface="Arial" pitchFamily="34" charset="0"/>
          <a:ea typeface="ＭＳ Ｐゴシック" pitchFamily="34" charset="-128"/>
        </a:defRPr>
      </a:lvl5pPr>
      <a:lvl6pPr marL="457200" algn="ctr" rtl="0" fontAlgn="base">
        <a:spcBef>
          <a:spcPct val="0"/>
        </a:spcBef>
        <a:spcAft>
          <a:spcPct val="0"/>
        </a:spcAft>
        <a:defRPr sz="4400">
          <a:solidFill>
            <a:srgbClr val="C82E32"/>
          </a:solidFill>
          <a:latin typeface="Arial" pitchFamily="34" charset="0"/>
          <a:ea typeface="ＭＳ Ｐゴシック" pitchFamily="34" charset="-128"/>
        </a:defRPr>
      </a:lvl6pPr>
      <a:lvl7pPr marL="914400" algn="ctr" rtl="0" fontAlgn="base">
        <a:spcBef>
          <a:spcPct val="0"/>
        </a:spcBef>
        <a:spcAft>
          <a:spcPct val="0"/>
        </a:spcAft>
        <a:defRPr sz="4400">
          <a:solidFill>
            <a:srgbClr val="C82E32"/>
          </a:solidFill>
          <a:latin typeface="Arial" pitchFamily="34" charset="0"/>
          <a:ea typeface="ＭＳ Ｐゴシック" pitchFamily="34" charset="-128"/>
        </a:defRPr>
      </a:lvl7pPr>
      <a:lvl8pPr marL="1371600" algn="ctr" rtl="0" fontAlgn="base">
        <a:spcBef>
          <a:spcPct val="0"/>
        </a:spcBef>
        <a:spcAft>
          <a:spcPct val="0"/>
        </a:spcAft>
        <a:defRPr sz="4400">
          <a:solidFill>
            <a:srgbClr val="C82E32"/>
          </a:solidFill>
          <a:latin typeface="Arial" pitchFamily="34" charset="0"/>
          <a:ea typeface="ＭＳ Ｐゴシック" pitchFamily="34" charset="-128"/>
        </a:defRPr>
      </a:lvl8pPr>
      <a:lvl9pPr marL="1828800" algn="ctr" rtl="0" fontAlgn="base">
        <a:spcBef>
          <a:spcPct val="0"/>
        </a:spcBef>
        <a:spcAft>
          <a:spcPct val="0"/>
        </a:spcAft>
        <a:defRPr sz="4400">
          <a:solidFill>
            <a:srgbClr val="C82E32"/>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rgbClr val="C82E32"/>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Ø"/>
        <a:defRPr sz="2800">
          <a:solidFill>
            <a:srgbClr val="C82E32"/>
          </a:solidFill>
          <a:latin typeface="+mn-lt"/>
          <a:ea typeface="+mn-ea"/>
        </a:defRPr>
      </a:lvl2pPr>
      <a:lvl3pPr marL="1143000" indent="-228600" algn="l" rtl="0" eaLnBrk="0" fontAlgn="base" hangingPunct="0">
        <a:spcBef>
          <a:spcPct val="20000"/>
        </a:spcBef>
        <a:spcAft>
          <a:spcPct val="0"/>
        </a:spcAft>
        <a:buChar char="•"/>
        <a:defRPr sz="2400">
          <a:solidFill>
            <a:srgbClr val="C82E32"/>
          </a:solidFill>
          <a:latin typeface="+mn-lt"/>
          <a:ea typeface="+mn-ea"/>
        </a:defRPr>
      </a:lvl3pPr>
      <a:lvl4pPr marL="1600200" indent="-228600" algn="l" rtl="0" eaLnBrk="0" fontAlgn="base" hangingPunct="0">
        <a:spcBef>
          <a:spcPct val="20000"/>
        </a:spcBef>
        <a:spcAft>
          <a:spcPct val="0"/>
        </a:spcAft>
        <a:buChar char="–"/>
        <a:defRPr sz="2000">
          <a:solidFill>
            <a:srgbClr val="C82E32"/>
          </a:solidFill>
          <a:latin typeface="+mn-lt"/>
          <a:ea typeface="+mn-ea"/>
        </a:defRPr>
      </a:lvl4pPr>
      <a:lvl5pPr marL="2057400" indent="-228600" algn="l" rtl="0" eaLnBrk="0" fontAlgn="base" hangingPunct="0">
        <a:spcBef>
          <a:spcPct val="20000"/>
        </a:spcBef>
        <a:spcAft>
          <a:spcPct val="0"/>
        </a:spcAft>
        <a:buChar char="»"/>
        <a:defRPr sz="2000">
          <a:solidFill>
            <a:srgbClr val="C82E32"/>
          </a:solidFill>
          <a:latin typeface="+mn-lt"/>
          <a:ea typeface="+mn-ea"/>
        </a:defRPr>
      </a:lvl5pPr>
      <a:lvl6pPr marL="2514600" indent="-228600" algn="l" rtl="0" fontAlgn="base">
        <a:spcBef>
          <a:spcPct val="20000"/>
        </a:spcBef>
        <a:spcAft>
          <a:spcPct val="0"/>
        </a:spcAft>
        <a:buChar char="»"/>
        <a:defRPr sz="2000">
          <a:solidFill>
            <a:srgbClr val="C82E32"/>
          </a:solidFill>
          <a:latin typeface="+mn-lt"/>
          <a:ea typeface="+mn-ea"/>
        </a:defRPr>
      </a:lvl6pPr>
      <a:lvl7pPr marL="2971800" indent="-228600" algn="l" rtl="0" fontAlgn="base">
        <a:spcBef>
          <a:spcPct val="20000"/>
        </a:spcBef>
        <a:spcAft>
          <a:spcPct val="0"/>
        </a:spcAft>
        <a:buChar char="»"/>
        <a:defRPr sz="2000">
          <a:solidFill>
            <a:srgbClr val="C82E32"/>
          </a:solidFill>
          <a:latin typeface="+mn-lt"/>
          <a:ea typeface="+mn-ea"/>
        </a:defRPr>
      </a:lvl7pPr>
      <a:lvl8pPr marL="3429000" indent="-228600" algn="l" rtl="0" fontAlgn="base">
        <a:spcBef>
          <a:spcPct val="20000"/>
        </a:spcBef>
        <a:spcAft>
          <a:spcPct val="0"/>
        </a:spcAft>
        <a:buChar char="»"/>
        <a:defRPr sz="2000">
          <a:solidFill>
            <a:srgbClr val="C82E32"/>
          </a:solidFill>
          <a:latin typeface="+mn-lt"/>
          <a:ea typeface="+mn-ea"/>
        </a:defRPr>
      </a:lvl8pPr>
      <a:lvl9pPr marL="3886200" indent="-228600" algn="l" rtl="0" fontAlgn="base">
        <a:spcBef>
          <a:spcPct val="20000"/>
        </a:spcBef>
        <a:spcAft>
          <a:spcPct val="0"/>
        </a:spcAft>
        <a:buChar char="»"/>
        <a:defRPr sz="2000">
          <a:solidFill>
            <a:srgbClr val="C82E3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C87883F7-8FE1-D613-53AA-D7831A34D4A0}"/>
              </a:ext>
            </a:extLst>
          </p:cNvPr>
          <p:cNvSpPr>
            <a:spLocks noGrp="1" noChangeArrowheads="1"/>
          </p:cNvSpPr>
          <p:nvPr>
            <p:ph type="title"/>
          </p:nvPr>
        </p:nvSpPr>
        <p:spPr>
          <a:xfrm>
            <a:off x="1524000" y="868363"/>
            <a:ext cx="9144000" cy="1143000"/>
          </a:xfrm>
        </p:spPr>
        <p:txBody>
          <a:bodyPr/>
          <a:lstStyle/>
          <a:p>
            <a:r>
              <a:rPr lang="en-IN" altLang="en-US" sz="2000" b="1">
                <a:solidFill>
                  <a:srgbClr val="00B050"/>
                </a:solidFill>
              </a:rPr>
              <a:t>JANATA SHIKSHAN SANTHA’S</a:t>
            </a:r>
            <a:br>
              <a:rPr lang="en-IN" altLang="en-US" sz="2000" b="1">
                <a:solidFill>
                  <a:srgbClr val="00B050"/>
                </a:solidFill>
              </a:rPr>
            </a:br>
            <a:r>
              <a:rPr lang="en-IN" altLang="en-US" sz="2000" b="1">
                <a:solidFill>
                  <a:srgbClr val="00B050"/>
                </a:solidFill>
              </a:rPr>
              <a:t>KISAN VEER MAHAVIDYALAYA, WAI</a:t>
            </a:r>
            <a:br>
              <a:rPr lang="en-IN" altLang="en-US" sz="2000" b="1">
                <a:solidFill>
                  <a:srgbClr val="00B050"/>
                </a:solidFill>
              </a:rPr>
            </a:br>
            <a:r>
              <a:rPr lang="en-IN" altLang="en-US" sz="2000" b="1">
                <a:solidFill>
                  <a:srgbClr val="00B050"/>
                </a:solidFill>
              </a:rPr>
              <a:t>DEPARTMENT OF CHEMISTRY</a:t>
            </a:r>
          </a:p>
        </p:txBody>
      </p:sp>
      <p:sp>
        <p:nvSpPr>
          <p:cNvPr id="3" name="Content Placeholder 2">
            <a:extLst>
              <a:ext uri="{FF2B5EF4-FFF2-40B4-BE49-F238E27FC236}">
                <a16:creationId xmlns:a16="http://schemas.microsoft.com/office/drawing/2014/main" id="{D1539CC1-BF07-C63B-C2EF-8E1F4BFF7790}"/>
              </a:ext>
            </a:extLst>
          </p:cNvPr>
          <p:cNvSpPr>
            <a:spLocks noGrp="1"/>
          </p:cNvSpPr>
          <p:nvPr>
            <p:ph idx="1"/>
          </p:nvPr>
        </p:nvSpPr>
        <p:spPr>
          <a:xfrm>
            <a:off x="802888" y="2382838"/>
            <a:ext cx="10850136" cy="2749550"/>
          </a:xfrm>
        </p:spPr>
        <p:txBody>
          <a:bodyPr/>
          <a:lstStyle/>
          <a:p>
            <a:pPr marL="0" indent="0" algn="ctr">
              <a:buNone/>
              <a:defRPr/>
            </a:pPr>
            <a:r>
              <a:rPr lang="en-IN" sz="3600" b="1" dirty="0">
                <a:solidFill>
                  <a:srgbClr val="00197D"/>
                </a:solidFill>
              </a:rPr>
              <a:t>TOPIC- ELEMENTARY QUANTUM MECHANICS</a:t>
            </a:r>
          </a:p>
          <a:p>
            <a:pPr marL="0" indent="0" algn="ctr">
              <a:buNone/>
              <a:defRPr/>
            </a:pPr>
            <a:r>
              <a:rPr lang="en-IN" b="1" dirty="0">
                <a:solidFill>
                  <a:schemeClr val="accent1">
                    <a:lumMod val="50000"/>
                  </a:schemeClr>
                </a:solidFill>
              </a:rPr>
              <a:t>BSc III</a:t>
            </a:r>
          </a:p>
          <a:p>
            <a:pPr marL="0" indent="0" algn="ctr">
              <a:buNone/>
              <a:defRPr/>
            </a:pPr>
            <a:r>
              <a:rPr lang="en-IN" b="1" dirty="0">
                <a:solidFill>
                  <a:schemeClr val="accent1">
                    <a:lumMod val="50000"/>
                  </a:schemeClr>
                </a:solidFill>
              </a:rPr>
              <a:t>SEMESTER V</a:t>
            </a:r>
          </a:p>
          <a:p>
            <a:pPr marL="0" indent="0" algn="ctr">
              <a:buNone/>
              <a:defRPr/>
            </a:pPr>
            <a:r>
              <a:rPr lang="en-IN" b="1" dirty="0">
                <a:solidFill>
                  <a:schemeClr val="accent1">
                    <a:lumMod val="50000"/>
                  </a:schemeClr>
                </a:solidFill>
              </a:rPr>
              <a:t>PAPER XI PHYSICAL CHEMISTRY</a:t>
            </a:r>
          </a:p>
        </p:txBody>
      </p:sp>
      <p:sp>
        <p:nvSpPr>
          <p:cNvPr id="3076" name="TextBox 3">
            <a:extLst>
              <a:ext uri="{FF2B5EF4-FFF2-40B4-BE49-F238E27FC236}">
                <a16:creationId xmlns:a16="http://schemas.microsoft.com/office/drawing/2014/main" id="{A6D037B5-EDB0-DA38-9E4F-638B755F13CC}"/>
              </a:ext>
            </a:extLst>
          </p:cNvPr>
          <p:cNvSpPr txBox="1">
            <a:spLocks noChangeArrowheads="1"/>
          </p:cNvSpPr>
          <p:nvPr/>
        </p:nvSpPr>
        <p:spPr bwMode="auto">
          <a:xfrm>
            <a:off x="3124200" y="5237163"/>
            <a:ext cx="6172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en-IN" altLang="en-US" sz="2000" b="1">
                <a:solidFill>
                  <a:srgbClr val="7030A0"/>
                </a:solidFill>
              </a:rPr>
              <a:t>PRESENTED BY</a:t>
            </a:r>
          </a:p>
          <a:p>
            <a:pPr algn="ctr" eaLnBrk="0" fontAlgn="base" hangingPunct="0">
              <a:spcBef>
                <a:spcPct val="0"/>
              </a:spcBef>
              <a:spcAft>
                <a:spcPct val="0"/>
              </a:spcAft>
            </a:pPr>
            <a:r>
              <a:rPr lang="en-IN" altLang="en-US" b="1">
                <a:solidFill>
                  <a:srgbClr val="0070C0"/>
                </a:solidFill>
              </a:rPr>
              <a:t>MISS. RAJESHWARI SHIVAJI KAMATE</a:t>
            </a:r>
          </a:p>
        </p:txBody>
      </p:sp>
      <p:sp>
        <p:nvSpPr>
          <p:cNvPr id="2" name="TextBox 1">
            <a:extLst>
              <a:ext uri="{FF2B5EF4-FFF2-40B4-BE49-F238E27FC236}">
                <a16:creationId xmlns:a16="http://schemas.microsoft.com/office/drawing/2014/main" id="{7FB7A219-49AD-9131-0FE4-D8011FE3B818}"/>
              </a:ext>
            </a:extLst>
          </p:cNvPr>
          <p:cNvSpPr txBox="1"/>
          <p:nvPr/>
        </p:nvSpPr>
        <p:spPr>
          <a:xfrm>
            <a:off x="10080702" y="5564459"/>
            <a:ext cx="1918010" cy="1048214"/>
          </a:xfrm>
          <a:prstGeom prst="rect">
            <a:avLst/>
          </a:prstGeom>
          <a:solidFill>
            <a:schemeClr val="bg1"/>
          </a:solidFill>
        </p:spPr>
        <p:txBody>
          <a:bodyPr wrap="square" rtlCol="0">
            <a:spAutoFit/>
          </a:bodyPr>
          <a:lstStyle/>
          <a:p>
            <a:endParaRPr lang="en-IN" dirty="0"/>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1950" y="647700"/>
            <a:ext cx="11487150" cy="6001643"/>
          </a:xfrm>
          <a:prstGeom prst="rect">
            <a:avLst/>
          </a:prstGeom>
          <a:noFill/>
        </p:spPr>
        <p:txBody>
          <a:bodyPr wrap="square" rtlCol="0">
            <a:spAutoFit/>
          </a:bodyPr>
          <a:lstStyle/>
          <a:p>
            <a:pPr>
              <a:buFont typeface="Wingdings" pitchFamily="2" charset="2"/>
              <a:buChar char="§"/>
            </a:pPr>
            <a:r>
              <a:rPr lang="en-US" sz="2400" dirty="0"/>
              <a:t> He proposed that a black body chamber was filled not only with radiation but also with molecules of a perfect gas,  and dipole oscillators of molecular dimensions constituting the blackbody  absorbed energy from the radiation and transferred  it partly or wholly to the gas molecules when the latter collided with them.</a:t>
            </a:r>
          </a:p>
          <a:p>
            <a:endParaRPr lang="en-US" sz="2400" dirty="0"/>
          </a:p>
          <a:p>
            <a:pPr>
              <a:buFont typeface="Wingdings" pitchFamily="2" charset="2"/>
              <a:buChar char="§"/>
            </a:pPr>
            <a:r>
              <a:rPr lang="en-US" sz="2400" dirty="0">
                <a:latin typeface="Times New Roman" pitchFamily="18" charset="0"/>
                <a:cs typeface="Times New Roman" pitchFamily="18" charset="0"/>
              </a:rPr>
              <a:t> Planck </a:t>
            </a:r>
            <a:r>
              <a:rPr lang="en-US" sz="2400" dirty="0"/>
              <a:t>calculated that the number of oscillator per unit volume was               so that the radiation density was given by </a:t>
            </a:r>
            <a:r>
              <a:rPr lang="en-US" sz="2400" dirty="0" err="1"/>
              <a:t>eqn</a:t>
            </a:r>
            <a:r>
              <a:rPr lang="en-US" sz="2400" dirty="0"/>
              <a:t> -11</a:t>
            </a:r>
          </a:p>
          <a:p>
            <a:r>
              <a:rPr lang="en-US" sz="2400" dirty="0">
                <a:latin typeface="Times New Roman" pitchFamily="18" charset="0"/>
                <a:cs typeface="Times New Roman" pitchFamily="18" charset="0"/>
              </a:rPr>
              <a:t>                                                                                                                              ……….(11)</a:t>
            </a:r>
          </a:p>
          <a:p>
            <a:endParaRPr lang="en-US" sz="2400" dirty="0">
              <a:latin typeface="Times New Roman" pitchFamily="18" charset="0"/>
              <a:cs typeface="Times New Roman" pitchFamily="18" charset="0"/>
            </a:endParaRPr>
          </a:p>
          <a:p>
            <a:pPr>
              <a:buFont typeface="Wingdings" pitchFamily="2" charset="2"/>
              <a:buChar char="§"/>
            </a:pPr>
            <a:r>
              <a:rPr lang="en-US" sz="2400" dirty="0">
                <a:latin typeface="Times New Roman" pitchFamily="18" charset="0"/>
                <a:cs typeface="Times New Roman" pitchFamily="18" charset="0"/>
              </a:rPr>
              <a:t>Planck </a:t>
            </a:r>
            <a:r>
              <a:rPr lang="en-US" sz="2400" dirty="0" err="1">
                <a:latin typeface="Times New Roman" pitchFamily="18" charset="0"/>
                <a:cs typeface="Times New Roman" pitchFamily="18" charset="0"/>
              </a:rPr>
              <a:t>gaved</a:t>
            </a:r>
            <a:r>
              <a:rPr lang="en-US" sz="2400" dirty="0">
                <a:latin typeface="Times New Roman" pitchFamily="18" charset="0"/>
                <a:cs typeface="Times New Roman" pitchFamily="18" charset="0"/>
              </a:rPr>
              <a:t> up the hypothesis of continuous emission of radiation by oscillators and assumed that they emitted energy only when they acquired certain  minimum energy E or an integral multiple of </a:t>
            </a:r>
            <a:r>
              <a:rPr lang="en-US" sz="2400" dirty="0" err="1">
                <a:latin typeface="Times New Roman" pitchFamily="18" charset="0"/>
                <a:cs typeface="Times New Roman" pitchFamily="18" charset="0"/>
              </a:rPr>
              <a:t>it,nE</a:t>
            </a:r>
            <a:r>
              <a:rPr lang="en-US" sz="2400" dirty="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pPr>
              <a:buFont typeface="Wingdings" pitchFamily="2" charset="2"/>
              <a:buChar char="§"/>
            </a:pPr>
            <a:r>
              <a:rPr lang="en-US" sz="2400" dirty="0" err="1">
                <a:latin typeface="Times New Roman" pitchFamily="18" charset="0"/>
                <a:cs typeface="Times New Roman" pitchFamily="18" charset="0"/>
              </a:rPr>
              <a:t>Futher</a:t>
            </a:r>
            <a:r>
              <a:rPr lang="en-US" sz="2400" dirty="0">
                <a:latin typeface="Times New Roman" pitchFamily="18" charset="0"/>
                <a:cs typeface="Times New Roman" pitchFamily="18" charset="0"/>
              </a:rPr>
              <a:t> ,E was directly proportional to </a:t>
            </a:r>
            <a:r>
              <a:rPr lang="el-GR" sz="2400" dirty="0">
                <a:latin typeface="Times New Roman" pitchFamily="18" charset="0"/>
                <a:cs typeface="Times New Roman" pitchFamily="18" charset="0"/>
              </a:rPr>
              <a:t>ν</a:t>
            </a:r>
            <a:r>
              <a:rPr lang="en-US" sz="2400" dirty="0">
                <a:latin typeface="Times New Roman" pitchFamily="18" charset="0"/>
                <a:cs typeface="Times New Roman" pitchFamily="18" charset="0"/>
              </a:rPr>
              <a:t>, i.e.,</a:t>
            </a:r>
          </a:p>
          <a:p>
            <a:r>
              <a:rPr lang="en-US" sz="2400" dirty="0">
                <a:latin typeface="Times New Roman" pitchFamily="18" charset="0"/>
                <a:cs typeface="Times New Roman" pitchFamily="18" charset="0"/>
              </a:rPr>
              <a:t>                                      E = h</a:t>
            </a:r>
            <a:r>
              <a:rPr lang="el-GR" sz="2400" dirty="0">
                <a:latin typeface="Times New Roman" pitchFamily="18" charset="0"/>
                <a:cs typeface="Times New Roman" pitchFamily="18" charset="0"/>
              </a:rPr>
              <a:t>ν</a:t>
            </a:r>
            <a:r>
              <a:rPr lang="en-US" sz="2400" dirty="0">
                <a:latin typeface="Times New Roman" pitchFamily="18" charset="0"/>
                <a:cs typeface="Times New Roman" pitchFamily="18" charset="0"/>
              </a:rPr>
              <a:t>                                                                             …………(12)</a:t>
            </a:r>
          </a:p>
          <a:p>
            <a:r>
              <a:rPr lang="en-US" sz="2400" dirty="0">
                <a:latin typeface="Times New Roman" pitchFamily="18" charset="0"/>
                <a:cs typeface="Times New Roman" pitchFamily="18" charset="0"/>
              </a:rPr>
              <a:t> where the proportionality constant </a:t>
            </a:r>
            <a:r>
              <a:rPr lang="en-US" sz="2400" dirty="0" err="1">
                <a:latin typeface="Times New Roman" pitchFamily="18" charset="0"/>
                <a:cs typeface="Times New Roman" pitchFamily="18" charset="0"/>
              </a:rPr>
              <a:t>h,was</a:t>
            </a:r>
            <a:r>
              <a:rPr lang="en-US" sz="2400" dirty="0">
                <a:latin typeface="Times New Roman" pitchFamily="18" charset="0"/>
                <a:cs typeface="Times New Roman" pitchFamily="18" charset="0"/>
              </a:rPr>
              <a:t> called  the Planck’s constant.</a:t>
            </a:r>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66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448800" y="2305050"/>
            <a:ext cx="666750" cy="790575"/>
          </a:xfrm>
          <a:prstGeom prst="rect">
            <a:avLst/>
          </a:prstGeom>
          <a:noFill/>
        </p:spPr>
      </p:pic>
      <p:sp>
        <p:nvSpPr>
          <p:cNvPr id="26627" name="Rectangle 3"/>
          <p:cNvSpPr>
            <a:spLocks noChangeArrowheads="1"/>
          </p:cNvSpPr>
          <p:nvPr/>
        </p:nvSpPr>
        <p:spPr bwMode="auto">
          <a:xfrm>
            <a:off x="0" y="1247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662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676650" y="3333750"/>
            <a:ext cx="2390775" cy="790575"/>
          </a:xfrm>
          <a:prstGeom prst="rect">
            <a:avLst/>
          </a:prstGeom>
          <a:noFill/>
        </p:spPr>
      </p:pic>
      <p:sp>
        <p:nvSpPr>
          <p:cNvPr id="26630" name="Rectangle 6"/>
          <p:cNvSpPr>
            <a:spLocks noChangeArrowheads="1"/>
          </p:cNvSpPr>
          <p:nvPr/>
        </p:nvSpPr>
        <p:spPr bwMode="auto">
          <a:xfrm>
            <a:off x="0" y="1247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4082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5"/>
                                        </p:tgtEl>
                                        <p:attrNameLst>
                                          <p:attrName>style.visibility</p:attrName>
                                        </p:attrNameLst>
                                      </p:cBhvr>
                                      <p:to>
                                        <p:strVal val="visible"/>
                                      </p:to>
                                    </p:set>
                                    <p:anim calcmode="lin" valueType="num">
                                      <p:cBhvr additive="base">
                                        <p:cTn id="19" dur="500" fill="hold"/>
                                        <p:tgtEl>
                                          <p:spTgt spid="26625"/>
                                        </p:tgtEl>
                                        <p:attrNameLst>
                                          <p:attrName>ppt_x</p:attrName>
                                        </p:attrNameLst>
                                      </p:cBhvr>
                                      <p:tavLst>
                                        <p:tav tm="0">
                                          <p:val>
                                            <p:strVal val="#ppt_x"/>
                                          </p:val>
                                        </p:tav>
                                        <p:tav tm="100000">
                                          <p:val>
                                            <p:strVal val="#ppt_x"/>
                                          </p:val>
                                        </p:tav>
                                      </p:tavLst>
                                    </p:anim>
                                    <p:anim calcmode="lin" valueType="num">
                                      <p:cBhvr additive="base">
                                        <p:cTn id="20" dur="500" fill="hold"/>
                                        <p:tgtEl>
                                          <p:spTgt spid="266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628"/>
                                        </p:tgtEl>
                                        <p:attrNameLst>
                                          <p:attrName>style.visibility</p:attrName>
                                        </p:attrNameLst>
                                      </p:cBhvr>
                                      <p:to>
                                        <p:strVal val="visible"/>
                                      </p:to>
                                    </p:set>
                                    <p:anim calcmode="lin" valueType="num">
                                      <p:cBhvr additive="base">
                                        <p:cTn id="25" dur="500" fill="hold"/>
                                        <p:tgtEl>
                                          <p:spTgt spid="26628"/>
                                        </p:tgtEl>
                                        <p:attrNameLst>
                                          <p:attrName>ppt_x</p:attrName>
                                        </p:attrNameLst>
                                      </p:cBhvr>
                                      <p:tavLst>
                                        <p:tav tm="0">
                                          <p:val>
                                            <p:strVal val="#ppt_x"/>
                                          </p:val>
                                        </p:tav>
                                        <p:tav tm="100000">
                                          <p:val>
                                            <p:strVal val="#ppt_x"/>
                                          </p:val>
                                        </p:tav>
                                      </p:tavLst>
                                    </p:anim>
                                    <p:anim calcmode="lin" valueType="num">
                                      <p:cBhvr additive="base">
                                        <p:cTn id="26"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9" end="9"/>
                                            </p:txEl>
                                          </p:spTgt>
                                        </p:tgtEl>
                                        <p:attrNameLst>
                                          <p:attrName>style.visibility</p:attrName>
                                        </p:attrNameLst>
                                      </p:cBhvr>
                                      <p:to>
                                        <p:strVal val="visible"/>
                                      </p:to>
                                    </p:set>
                                    <p:anim calcmode="lin" valueType="num">
                                      <p:cBhvr additive="base">
                                        <p:cTn id="5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23850"/>
            <a:ext cx="11811000" cy="6740307"/>
          </a:xfrm>
          <a:prstGeom prst="rect">
            <a:avLst/>
          </a:prstGeom>
          <a:noFill/>
        </p:spPr>
        <p:txBody>
          <a:bodyPr wrap="square" rtlCol="0">
            <a:spAutoFit/>
          </a:bodyPr>
          <a:lstStyle/>
          <a:p>
            <a:r>
              <a:rPr lang="en-US" sz="2400" dirty="0">
                <a:latin typeface="Times New Roman" pitchFamily="18" charset="0"/>
                <a:cs typeface="Times New Roman" pitchFamily="18" charset="0"/>
              </a:rPr>
              <a:t>In the light of this hypothesis ,Planck calculated the mean energy       of the oscillators as follows :</a:t>
            </a:r>
          </a:p>
          <a:p>
            <a:r>
              <a:rPr lang="en-US" sz="2400" dirty="0">
                <a:latin typeface="Times New Roman" pitchFamily="18" charset="0"/>
                <a:cs typeface="Times New Roman" pitchFamily="18" charset="0"/>
              </a:rPr>
              <a:t> According to Maxwell- Boltzmann distribution law of energy , the  probability that an oscillator will have energy E is exp(-E/</a:t>
            </a:r>
            <a:r>
              <a:rPr lang="en-US" sz="2400" dirty="0" err="1">
                <a:latin typeface="Times New Roman" pitchFamily="18" charset="0"/>
                <a:cs typeface="Times New Roman" pitchFamily="18" charset="0"/>
              </a:rPr>
              <a:t>k</a:t>
            </a:r>
            <a:r>
              <a:rPr lang="en-US" sz="2400" baseline="-25000" dirty="0" err="1">
                <a:latin typeface="Times New Roman" pitchFamily="18" charset="0"/>
                <a:cs typeface="Times New Roman" pitchFamily="18" charset="0"/>
              </a:rPr>
              <a:t>B</a:t>
            </a:r>
            <a:r>
              <a:rPr lang="en-US" sz="2400" dirty="0" err="1">
                <a:latin typeface="Times New Roman" pitchFamily="18" charset="0"/>
                <a:cs typeface="Times New Roman" pitchFamily="18" charset="0"/>
              </a:rPr>
              <a:t>T</a:t>
            </a:r>
            <a:r>
              <a:rPr lang="en-US" sz="2400" dirty="0">
                <a:latin typeface="Times New Roman" pitchFamily="18" charset="0"/>
                <a:cs typeface="Times New Roman" pitchFamily="18" charset="0"/>
              </a:rPr>
              <a:t>).Now let N</a:t>
            </a:r>
            <a:r>
              <a:rPr lang="en-US" sz="2400" baseline="-25000" dirty="0">
                <a:latin typeface="Times New Roman" pitchFamily="18" charset="0"/>
                <a:cs typeface="Times New Roman" pitchFamily="18" charset="0"/>
              </a:rPr>
              <a:t>0</a:t>
            </a:r>
            <a:r>
              <a:rPr lang="en-US" sz="2400" dirty="0">
                <a:latin typeface="Times New Roman" pitchFamily="18" charset="0"/>
                <a:cs typeface="Times New Roman" pitchFamily="18" charset="0"/>
              </a:rPr>
              <a:t>,N</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,N</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N</a:t>
            </a:r>
            <a:r>
              <a:rPr lang="en-US" sz="2400" baseline="-25000" dirty="0" err="1">
                <a:latin typeface="Times New Roman" pitchFamily="18" charset="0"/>
                <a:cs typeface="Times New Roman" pitchFamily="18" charset="0"/>
              </a:rPr>
              <a:t>n</a:t>
            </a:r>
            <a:r>
              <a:rPr lang="en-US" sz="2400" dirty="0">
                <a:latin typeface="Times New Roman" pitchFamily="18" charset="0"/>
                <a:cs typeface="Times New Roman" pitchFamily="18" charset="0"/>
              </a:rPr>
              <a:t>..be the number of oscillators having the energy 0,E,2E,…..</a:t>
            </a:r>
            <a:r>
              <a:rPr lang="en-US" sz="2400" dirty="0" err="1">
                <a:latin typeface="Times New Roman" pitchFamily="18" charset="0"/>
                <a:cs typeface="Times New Roman" pitchFamily="18" charset="0"/>
              </a:rPr>
              <a:t>nE</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etc.,Then</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    N = N</a:t>
            </a:r>
            <a:r>
              <a:rPr lang="en-US" sz="2400" baseline="-25000" dirty="0">
                <a:latin typeface="Times New Roman" pitchFamily="18" charset="0"/>
                <a:cs typeface="Times New Roman" pitchFamily="18" charset="0"/>
              </a:rPr>
              <a:t>0</a:t>
            </a:r>
            <a:r>
              <a:rPr lang="en-US" sz="2400" dirty="0">
                <a:latin typeface="Times New Roman" pitchFamily="18" charset="0"/>
                <a:cs typeface="Times New Roman" pitchFamily="18" charset="0"/>
              </a:rPr>
              <a:t> +N</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 +N</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+N</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 +……….  + </a:t>
            </a:r>
            <a:r>
              <a:rPr lang="en-US" sz="2400" dirty="0" err="1">
                <a:latin typeface="Times New Roman" pitchFamily="18" charset="0"/>
                <a:cs typeface="Times New Roman" pitchFamily="18" charset="0"/>
              </a:rPr>
              <a:t>N</a:t>
            </a:r>
            <a:r>
              <a:rPr lang="en-US" sz="2400" baseline="-25000" dirty="0" err="1">
                <a:latin typeface="Times New Roman" pitchFamily="18" charset="0"/>
                <a:cs typeface="Times New Roman" pitchFamily="18" charset="0"/>
              </a:rPr>
              <a:t>n</a:t>
            </a:r>
            <a:r>
              <a:rPr lang="en-US" sz="2400" dirty="0">
                <a:latin typeface="Times New Roman" pitchFamily="18" charset="0"/>
                <a:cs typeface="Times New Roman" pitchFamily="18" charset="0"/>
              </a:rPr>
              <a:t> + ……                                                     …….(13)</a:t>
            </a:r>
          </a:p>
          <a:p>
            <a:r>
              <a:rPr lang="en-US" sz="2400" dirty="0">
                <a:latin typeface="Times New Roman" pitchFamily="18" charset="0"/>
                <a:cs typeface="Times New Roman" pitchFamily="18" charset="0"/>
              </a:rPr>
              <a:t>     E</a:t>
            </a:r>
            <a:r>
              <a:rPr lang="en-US" sz="2400" baseline="-25000" dirty="0">
                <a:latin typeface="Times New Roman" pitchFamily="18" charset="0"/>
                <a:cs typeface="Times New Roman" pitchFamily="18" charset="0"/>
              </a:rPr>
              <a:t>T</a:t>
            </a:r>
            <a:r>
              <a:rPr lang="en-US" sz="2400" dirty="0">
                <a:latin typeface="Times New Roman" pitchFamily="18" charset="0"/>
                <a:cs typeface="Times New Roman" pitchFamily="18" charset="0"/>
              </a:rPr>
              <a:t> = E (N</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 +2N</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+3N</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nN</a:t>
            </a:r>
            <a:r>
              <a:rPr lang="en-US" sz="2400" baseline="-25000" dirty="0" err="1">
                <a:latin typeface="Times New Roman" pitchFamily="18" charset="0"/>
                <a:cs typeface="Times New Roman" pitchFamily="18" charset="0"/>
              </a:rPr>
              <a:t>n</a:t>
            </a:r>
            <a:r>
              <a:rPr lang="en-US" sz="2400" dirty="0">
                <a:latin typeface="Times New Roman" pitchFamily="18" charset="0"/>
                <a:cs typeface="Times New Roman" pitchFamily="18" charset="0"/>
              </a:rPr>
              <a:t>+…….)                                                      ………..(14)</a:t>
            </a:r>
          </a:p>
          <a:p>
            <a:r>
              <a:rPr lang="en-US" sz="2400" dirty="0">
                <a:latin typeface="Times New Roman" pitchFamily="18" charset="0"/>
                <a:cs typeface="Times New Roman" pitchFamily="18" charset="0"/>
              </a:rPr>
              <a:t> where N = total number of oscillators and E</a:t>
            </a:r>
            <a:r>
              <a:rPr lang="en-US" sz="2400" baseline="-25000" dirty="0">
                <a:latin typeface="Times New Roman" pitchFamily="18" charset="0"/>
                <a:cs typeface="Times New Roman" pitchFamily="18" charset="0"/>
              </a:rPr>
              <a:t>T</a:t>
            </a:r>
            <a:r>
              <a:rPr lang="en-US" sz="2400" dirty="0">
                <a:latin typeface="Times New Roman" pitchFamily="18" charset="0"/>
                <a:cs typeface="Times New Roman" pitchFamily="18" charset="0"/>
              </a:rPr>
              <a:t> = total energy,</a:t>
            </a:r>
          </a:p>
          <a:p>
            <a:r>
              <a:rPr lang="en-US" sz="2400" dirty="0">
                <a:latin typeface="Times New Roman" pitchFamily="18" charset="0"/>
                <a:cs typeface="Times New Roman" pitchFamily="18" charset="0"/>
              </a:rPr>
              <a:t>By Boltzmann’s law –</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a:t>
            </a:r>
            <a:r>
              <a:rPr lang="en-US" sz="2400" baseline="-25000" dirty="0" err="1">
                <a:latin typeface="Times New Roman" pitchFamily="18" charset="0"/>
                <a:cs typeface="Times New Roman" pitchFamily="18" charset="0"/>
              </a:rPr>
              <a:t>n</a:t>
            </a:r>
            <a:r>
              <a:rPr lang="en-US" sz="2400" dirty="0">
                <a:latin typeface="Times New Roman" pitchFamily="18" charset="0"/>
                <a:cs typeface="Times New Roman" pitchFamily="18" charset="0"/>
              </a:rPr>
              <a:t> = N</a:t>
            </a:r>
            <a:r>
              <a:rPr lang="en-US" sz="2400" baseline="-25000" dirty="0">
                <a:latin typeface="Times New Roman" pitchFamily="18" charset="0"/>
                <a:cs typeface="Times New Roman" pitchFamily="18" charset="0"/>
              </a:rPr>
              <a:t>0</a:t>
            </a:r>
            <a:r>
              <a:rPr lang="en-US" sz="2400" dirty="0">
                <a:latin typeface="Times New Roman" pitchFamily="18" charset="0"/>
                <a:cs typeface="Times New Roman" pitchFamily="18" charset="0"/>
              </a:rPr>
              <a:t> exp(-</a:t>
            </a:r>
            <a:r>
              <a:rPr lang="en-US" sz="2400" dirty="0" err="1">
                <a:latin typeface="Times New Roman" pitchFamily="18" charset="0"/>
                <a:cs typeface="Times New Roman" pitchFamily="18" charset="0"/>
              </a:rPr>
              <a:t>nE</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k</a:t>
            </a:r>
            <a:r>
              <a:rPr lang="en-US" sz="2400" baseline="-25000" dirty="0" err="1">
                <a:latin typeface="Times New Roman" pitchFamily="18" charset="0"/>
                <a:cs typeface="Times New Roman" pitchFamily="18" charset="0"/>
              </a:rPr>
              <a:t>B</a:t>
            </a:r>
            <a:r>
              <a:rPr lang="en-US" sz="2400" dirty="0" err="1">
                <a:latin typeface="Times New Roman" pitchFamily="18" charset="0"/>
                <a:cs typeface="Times New Roman" pitchFamily="18" charset="0"/>
              </a:rPr>
              <a:t>T</a:t>
            </a:r>
            <a:r>
              <a:rPr lang="en-US" sz="2400" dirty="0">
                <a:latin typeface="Times New Roman" pitchFamily="18" charset="0"/>
                <a:cs typeface="Times New Roman" pitchFamily="18" charset="0"/>
              </a:rPr>
              <a:t>)                                                                                        ………(15)</a:t>
            </a:r>
          </a:p>
          <a:p>
            <a:r>
              <a:rPr lang="en-US" sz="2400" dirty="0">
                <a:latin typeface="Times New Roman" pitchFamily="18" charset="0"/>
                <a:cs typeface="Times New Roman" pitchFamily="18" charset="0"/>
              </a:rPr>
              <a:t>The mean energy of oscillator is-</a:t>
            </a:r>
          </a:p>
          <a:p>
            <a:r>
              <a:rPr lang="en-US" sz="2400" dirty="0">
                <a:latin typeface="Times New Roman" pitchFamily="18" charset="0"/>
                <a:cs typeface="Times New Roman" pitchFamily="18" charset="0"/>
              </a:rPr>
              <a:t>                                                                                                                           ………….(16)</a:t>
            </a:r>
          </a:p>
          <a:p>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                                                                                                                               ………..(17)</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   </a:t>
            </a:r>
          </a:p>
        </p:txBody>
      </p:sp>
      <p:pic>
        <p:nvPicPr>
          <p:cNvPr id="3" name="Picture 1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515350" y="381000"/>
            <a:ext cx="200025" cy="419100"/>
          </a:xfrm>
          <a:prstGeom prst="rect">
            <a:avLst/>
          </a:prstGeom>
          <a:noFill/>
        </p:spPr>
      </p:pic>
      <p:sp>
        <p:nvSpPr>
          <p:cNvPr id="25602" name="Rectangle 2"/>
          <p:cNvSpPr>
            <a:spLocks noChangeArrowheads="1"/>
          </p:cNvSpPr>
          <p:nvPr/>
        </p:nvSpPr>
        <p:spPr bwMode="auto">
          <a:xfrm>
            <a:off x="30480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601"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305050" y="4400550"/>
            <a:ext cx="942975" cy="733425"/>
          </a:xfrm>
          <a:prstGeom prst="rect">
            <a:avLst/>
          </a:prstGeom>
          <a:noFill/>
        </p:spPr>
      </p:pic>
      <p:sp>
        <p:nvSpPr>
          <p:cNvPr id="25603"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05"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604"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266950" y="5181600"/>
            <a:ext cx="2790825" cy="800100"/>
          </a:xfrm>
          <a:prstGeom prst="rect">
            <a:avLst/>
          </a:prstGeom>
          <a:noFill/>
        </p:spPr>
      </p:pic>
    </p:spTree>
    <p:extLst>
      <p:ext uri="{BB962C8B-B14F-4D97-AF65-F5344CB8AC3E}">
        <p14:creationId xmlns:p14="http://schemas.microsoft.com/office/powerpoint/2010/main" val="389178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additive="base">
                                        <p:cTn id="3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 calcmode="lin" valueType="num">
                                      <p:cBhvr additive="base">
                                        <p:cTn id="4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5601"/>
                                        </p:tgtEl>
                                        <p:attrNameLst>
                                          <p:attrName>style.visibility</p:attrName>
                                        </p:attrNameLst>
                                      </p:cBhvr>
                                      <p:to>
                                        <p:strVal val="visible"/>
                                      </p:to>
                                    </p:set>
                                    <p:anim calcmode="lin" valueType="num">
                                      <p:cBhvr additive="base">
                                        <p:cTn id="51" dur="500" fill="hold"/>
                                        <p:tgtEl>
                                          <p:spTgt spid="25601"/>
                                        </p:tgtEl>
                                        <p:attrNameLst>
                                          <p:attrName>ppt_x</p:attrName>
                                        </p:attrNameLst>
                                      </p:cBhvr>
                                      <p:tavLst>
                                        <p:tav tm="0">
                                          <p:val>
                                            <p:strVal val="#ppt_x"/>
                                          </p:val>
                                        </p:tav>
                                        <p:tav tm="100000">
                                          <p:val>
                                            <p:strVal val="#ppt_x"/>
                                          </p:val>
                                        </p:tav>
                                      </p:tavLst>
                                    </p:anim>
                                    <p:anim calcmode="lin" valueType="num">
                                      <p:cBhvr additive="base">
                                        <p:cTn id="52" dur="500" fill="hold"/>
                                        <p:tgtEl>
                                          <p:spTgt spid="2560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xEl>
                                              <p:pRg st="8" end="8"/>
                                            </p:txEl>
                                          </p:spTgt>
                                        </p:tgtEl>
                                        <p:attrNameLst>
                                          <p:attrName>style.visibility</p:attrName>
                                        </p:attrNameLst>
                                      </p:cBhvr>
                                      <p:to>
                                        <p:strVal val="visible"/>
                                      </p:to>
                                    </p:set>
                                    <p:anim calcmode="lin" valueType="num">
                                      <p:cBhvr additive="base">
                                        <p:cTn id="5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5604"/>
                                        </p:tgtEl>
                                        <p:attrNameLst>
                                          <p:attrName>style.visibility</p:attrName>
                                        </p:attrNameLst>
                                      </p:cBhvr>
                                      <p:to>
                                        <p:strVal val="visible"/>
                                      </p:to>
                                    </p:set>
                                    <p:anim calcmode="lin" valueType="num">
                                      <p:cBhvr additive="base">
                                        <p:cTn id="67" dur="500" fill="hold"/>
                                        <p:tgtEl>
                                          <p:spTgt spid="25604"/>
                                        </p:tgtEl>
                                        <p:attrNameLst>
                                          <p:attrName>ppt_x</p:attrName>
                                        </p:attrNameLst>
                                      </p:cBhvr>
                                      <p:tavLst>
                                        <p:tav tm="0">
                                          <p:val>
                                            <p:strVal val="#ppt_x"/>
                                          </p:val>
                                        </p:tav>
                                        <p:tav tm="100000">
                                          <p:val>
                                            <p:strVal val="#ppt_x"/>
                                          </p:val>
                                        </p:tav>
                                      </p:tavLst>
                                    </p:anim>
                                    <p:anim calcmode="lin" valueType="num">
                                      <p:cBhvr additive="base">
                                        <p:cTn id="68"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 calcmode="lin" valueType="num">
                                      <p:cBhvr additive="base">
                                        <p:cTn id="7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3400" y="933450"/>
            <a:ext cx="10591800" cy="5262979"/>
          </a:xfrm>
          <a:prstGeom prst="rect">
            <a:avLst/>
          </a:prstGeom>
          <a:noFill/>
        </p:spPr>
        <p:txBody>
          <a:bodyPr wrap="square" rtlCol="0">
            <a:spAutoFit/>
          </a:bodyPr>
          <a:lstStyle/>
          <a:p>
            <a:r>
              <a:rPr lang="en-US" sz="2400" dirty="0">
                <a:latin typeface="Times New Roman" pitchFamily="18" charset="0"/>
                <a:cs typeface="Times New Roman" pitchFamily="18" charset="0"/>
              </a:rPr>
              <a:t>Using Eq.17 for       ,the energy density relation Eq.11,becomes –</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  Since               E = h</a:t>
            </a:r>
            <a:r>
              <a:rPr lang="el-GR" sz="2400" dirty="0">
                <a:latin typeface="Times New Roman" pitchFamily="18" charset="0"/>
                <a:cs typeface="Times New Roman" pitchFamily="18" charset="0"/>
              </a:rPr>
              <a:t>ν</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………..(18)</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Equation .18 is known as the Planck’s radiation </a:t>
            </a:r>
            <a:r>
              <a:rPr lang="en-US" sz="2400" dirty="0" err="1">
                <a:latin typeface="Times New Roman" pitchFamily="18" charset="0"/>
                <a:cs typeface="Times New Roman" pitchFamily="18" charset="0"/>
              </a:rPr>
              <a:t>law.This</a:t>
            </a:r>
            <a:r>
              <a:rPr lang="en-US" sz="2400" dirty="0">
                <a:latin typeface="Times New Roman" pitchFamily="18" charset="0"/>
                <a:cs typeface="Times New Roman" pitchFamily="18" charset="0"/>
              </a:rPr>
              <a:t> has the same form as </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equation .10,if  a is put equal to           and b equal to      .</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p>
        </p:txBody>
      </p:sp>
      <p:pic>
        <p:nvPicPr>
          <p:cNvPr id="11" name="Picture 1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686050" y="952500"/>
            <a:ext cx="200025" cy="419100"/>
          </a:xfrm>
          <a:prstGeom prst="rect">
            <a:avLst/>
          </a:prstGeom>
          <a:noFill/>
        </p:spPr>
      </p:pic>
      <p:sp>
        <p:nvSpPr>
          <p:cNvPr id="235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55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28800" y="1562100"/>
            <a:ext cx="4781550" cy="847725"/>
          </a:xfrm>
          <a:prstGeom prst="rect">
            <a:avLst/>
          </a:prstGeom>
          <a:noFill/>
        </p:spPr>
      </p:pic>
      <p:sp>
        <p:nvSpPr>
          <p:cNvPr id="23555" name="Rectangle 3"/>
          <p:cNvSpPr>
            <a:spLocks noChangeArrowheads="1"/>
          </p:cNvSpPr>
          <p:nvPr/>
        </p:nvSpPr>
        <p:spPr bwMode="auto">
          <a:xfrm>
            <a:off x="0" y="13049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3557"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556"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943100" y="3181350"/>
            <a:ext cx="5076825" cy="847725"/>
          </a:xfrm>
          <a:prstGeom prst="rect">
            <a:avLst/>
          </a:prstGeom>
          <a:noFill/>
        </p:spPr>
      </p:pic>
      <p:sp>
        <p:nvSpPr>
          <p:cNvPr id="23558" name="Rectangle 6"/>
          <p:cNvSpPr>
            <a:spLocks noChangeArrowheads="1"/>
          </p:cNvSpPr>
          <p:nvPr/>
        </p:nvSpPr>
        <p:spPr bwMode="auto">
          <a:xfrm>
            <a:off x="0" y="13049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3560"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559"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610100" y="4914900"/>
            <a:ext cx="523875" cy="752475"/>
          </a:xfrm>
          <a:prstGeom prst="rect">
            <a:avLst/>
          </a:prstGeom>
          <a:noFill/>
        </p:spPr>
      </p:pic>
      <p:sp>
        <p:nvSpPr>
          <p:cNvPr id="23561" name="Rectangle 9"/>
          <p:cNvSpPr>
            <a:spLocks noChangeArrowheads="1"/>
          </p:cNvSpPr>
          <p:nvPr/>
        </p:nvSpPr>
        <p:spPr bwMode="auto">
          <a:xfrm>
            <a:off x="0" y="12096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356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562" name="Picture 10"/>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143750" y="4933950"/>
            <a:ext cx="333375" cy="809625"/>
          </a:xfrm>
          <a:prstGeom prst="rect">
            <a:avLst/>
          </a:prstGeom>
          <a:noFill/>
        </p:spPr>
      </p:pic>
      <p:sp>
        <p:nvSpPr>
          <p:cNvPr id="23564" name="Rectangle 12"/>
          <p:cNvSpPr>
            <a:spLocks noChangeArrowheads="1"/>
          </p:cNvSpPr>
          <p:nvPr/>
        </p:nvSpPr>
        <p:spPr bwMode="auto">
          <a:xfrm>
            <a:off x="0" y="12668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3"/>
                                        </p:tgtEl>
                                        <p:attrNameLst>
                                          <p:attrName>style.visibility</p:attrName>
                                        </p:attrNameLst>
                                      </p:cBhvr>
                                      <p:to>
                                        <p:strVal val="visible"/>
                                      </p:to>
                                    </p:set>
                                    <p:anim calcmode="lin" valueType="num">
                                      <p:cBhvr additive="base">
                                        <p:cTn id="13" dur="500" fill="hold"/>
                                        <p:tgtEl>
                                          <p:spTgt spid="23553"/>
                                        </p:tgtEl>
                                        <p:attrNameLst>
                                          <p:attrName>ppt_x</p:attrName>
                                        </p:attrNameLst>
                                      </p:cBhvr>
                                      <p:tavLst>
                                        <p:tav tm="0">
                                          <p:val>
                                            <p:strVal val="#ppt_x"/>
                                          </p:val>
                                        </p:tav>
                                        <p:tav tm="100000">
                                          <p:val>
                                            <p:strVal val="#ppt_x"/>
                                          </p:val>
                                        </p:tav>
                                      </p:tavLst>
                                    </p:anim>
                                    <p:anim calcmode="lin" valueType="num">
                                      <p:cBhvr additive="base">
                                        <p:cTn id="14" dur="500" fill="hold"/>
                                        <p:tgtEl>
                                          <p:spTgt spid="235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556"/>
                                        </p:tgtEl>
                                        <p:attrNameLst>
                                          <p:attrName>style.visibility</p:attrName>
                                        </p:attrNameLst>
                                      </p:cBhvr>
                                      <p:to>
                                        <p:strVal val="visible"/>
                                      </p:to>
                                    </p:set>
                                    <p:anim calcmode="lin" valueType="num">
                                      <p:cBhvr additive="base">
                                        <p:cTn id="25" dur="500" fill="hold"/>
                                        <p:tgtEl>
                                          <p:spTgt spid="23556"/>
                                        </p:tgtEl>
                                        <p:attrNameLst>
                                          <p:attrName>ppt_x</p:attrName>
                                        </p:attrNameLst>
                                      </p:cBhvr>
                                      <p:tavLst>
                                        <p:tav tm="0">
                                          <p:val>
                                            <p:strVal val="#ppt_x"/>
                                          </p:val>
                                        </p:tav>
                                        <p:tav tm="100000">
                                          <p:val>
                                            <p:strVal val="#ppt_x"/>
                                          </p:val>
                                        </p:tav>
                                      </p:tavLst>
                                    </p:anim>
                                    <p:anim calcmode="lin" valueType="num">
                                      <p:cBhvr additive="base">
                                        <p:cTn id="26"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 calcmode="lin" valueType="num">
                                      <p:cBhvr additive="base">
                                        <p:cTn id="31"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anim calcmode="lin" valueType="num">
                                      <p:cBhvr additive="base">
                                        <p:cTn id="37"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xEl>
                                              <p:pRg st="11" end="11"/>
                                            </p:txEl>
                                          </p:spTgt>
                                        </p:tgtEl>
                                        <p:attrNameLst>
                                          <p:attrName>style.visibility</p:attrName>
                                        </p:attrNameLst>
                                      </p:cBhvr>
                                      <p:to>
                                        <p:strVal val="visible"/>
                                      </p:to>
                                    </p:set>
                                    <p:anim calcmode="lin" valueType="num">
                                      <p:cBhvr additive="base">
                                        <p:cTn id="41"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
                                            <p:txEl>
                                              <p:pRg st="13" end="13"/>
                                            </p:txEl>
                                          </p:spTgt>
                                        </p:tgtEl>
                                        <p:attrNameLst>
                                          <p:attrName>style.visibility</p:attrName>
                                        </p:attrNameLst>
                                      </p:cBhvr>
                                      <p:to>
                                        <p:strVal val="visible"/>
                                      </p:to>
                                    </p:set>
                                    <p:anim calcmode="lin" valueType="num">
                                      <p:cBhvr additive="base">
                                        <p:cTn id="45" dur="500" fill="hold"/>
                                        <p:tgtEl>
                                          <p:spTgt spid="9">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3559"/>
                                        </p:tgtEl>
                                        <p:attrNameLst>
                                          <p:attrName>style.visibility</p:attrName>
                                        </p:attrNameLst>
                                      </p:cBhvr>
                                      <p:to>
                                        <p:strVal val="visible"/>
                                      </p:to>
                                    </p:set>
                                    <p:anim calcmode="lin" valueType="num">
                                      <p:cBhvr additive="base">
                                        <p:cTn id="51" dur="500" fill="hold"/>
                                        <p:tgtEl>
                                          <p:spTgt spid="23559"/>
                                        </p:tgtEl>
                                        <p:attrNameLst>
                                          <p:attrName>ppt_x</p:attrName>
                                        </p:attrNameLst>
                                      </p:cBhvr>
                                      <p:tavLst>
                                        <p:tav tm="0">
                                          <p:val>
                                            <p:strVal val="#ppt_x"/>
                                          </p:val>
                                        </p:tav>
                                        <p:tav tm="100000">
                                          <p:val>
                                            <p:strVal val="#ppt_x"/>
                                          </p:val>
                                        </p:tav>
                                      </p:tavLst>
                                    </p:anim>
                                    <p:anim calcmode="lin" valueType="num">
                                      <p:cBhvr additive="base">
                                        <p:cTn id="52" dur="500" fill="hold"/>
                                        <p:tgtEl>
                                          <p:spTgt spid="2355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3562"/>
                                        </p:tgtEl>
                                        <p:attrNameLst>
                                          <p:attrName>style.visibility</p:attrName>
                                        </p:attrNameLst>
                                      </p:cBhvr>
                                      <p:to>
                                        <p:strVal val="visible"/>
                                      </p:to>
                                    </p:set>
                                    <p:anim calcmode="lin" valueType="num">
                                      <p:cBhvr additive="base">
                                        <p:cTn id="57" dur="500" fill="hold"/>
                                        <p:tgtEl>
                                          <p:spTgt spid="23562"/>
                                        </p:tgtEl>
                                        <p:attrNameLst>
                                          <p:attrName>ppt_x</p:attrName>
                                        </p:attrNameLst>
                                      </p:cBhvr>
                                      <p:tavLst>
                                        <p:tav tm="0">
                                          <p:val>
                                            <p:strVal val="#ppt_x"/>
                                          </p:val>
                                        </p:tav>
                                        <p:tav tm="100000">
                                          <p:val>
                                            <p:strVal val="#ppt_x"/>
                                          </p:val>
                                        </p:tav>
                                      </p:tavLst>
                                    </p:anim>
                                    <p:anim calcmode="lin" valueType="num">
                                      <p:cBhvr additive="base">
                                        <p:cTn id="58" dur="500" fill="hold"/>
                                        <p:tgtEl>
                                          <p:spTgt spid="235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44418" y="2624435"/>
            <a:ext cx="6519222" cy="1200329"/>
          </a:xfrm>
          <a:prstGeom prst="rect">
            <a:avLst/>
          </a:prstGeom>
          <a:noFill/>
        </p:spPr>
        <p:txBody>
          <a:bodyPr wrap="none" lIns="91440" tIns="45720" rIns="91440" bIns="45720">
            <a:spAutoFit/>
          </a:bodyPr>
          <a:lstStyle/>
          <a:p>
            <a:pPr algn="ctr"/>
            <a:r>
              <a:rPr lang="en-US" sz="7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 you……</a:t>
            </a:r>
            <a:endParaRPr lang="en-US" sz="7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22530" name="Picture 2" descr="C:\Program Files (x86)\Microsoft Office\MEDIA\OFFICE12\Lines\BD21332_.gif"/>
          <p:cNvPicPr>
            <a:picLocks noChangeAspect="1" noChangeArrowheads="1"/>
          </p:cNvPicPr>
          <p:nvPr/>
        </p:nvPicPr>
        <p:blipFill>
          <a:blip r:embed="rId2"/>
          <a:srcRect/>
          <a:stretch>
            <a:fillRect/>
          </a:stretch>
        </p:blipFill>
        <p:spPr bwMode="auto">
          <a:xfrm>
            <a:off x="-270507" y="6200775"/>
            <a:ext cx="12462507" cy="657225"/>
          </a:xfrm>
          <a:prstGeom prst="rect">
            <a:avLst/>
          </a:prstGeom>
          <a:noFill/>
        </p:spPr>
      </p:pic>
      <p:pic>
        <p:nvPicPr>
          <p:cNvPr id="22531" name="Picture 3" descr="C:\Program Files (x86)\Microsoft Office\MEDIA\CAGCAT10\j0281904.wmf"/>
          <p:cNvPicPr>
            <a:picLocks noChangeAspect="1" noChangeArrowheads="1"/>
          </p:cNvPicPr>
          <p:nvPr/>
        </p:nvPicPr>
        <p:blipFill>
          <a:blip r:embed="rId3"/>
          <a:srcRect/>
          <a:stretch>
            <a:fillRect/>
          </a:stretch>
        </p:blipFill>
        <p:spPr bwMode="auto">
          <a:xfrm>
            <a:off x="9563100" y="3814227"/>
            <a:ext cx="2474027" cy="2338923"/>
          </a:xfrm>
          <a:prstGeom prst="rect">
            <a:avLst/>
          </a:prstGeom>
          <a:noFill/>
        </p:spPr>
      </p:pic>
    </p:spTree>
    <p:extLst>
      <p:ext uri="{BB962C8B-B14F-4D97-AF65-F5344CB8AC3E}">
        <p14:creationId xmlns:p14="http://schemas.microsoft.com/office/powerpoint/2010/main" val="408074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0"/>
                                        </p:tgtEl>
                                        <p:attrNameLst>
                                          <p:attrName>style.visibility</p:attrName>
                                        </p:attrNameLst>
                                      </p:cBhvr>
                                      <p:to>
                                        <p:strVal val="visible"/>
                                      </p:to>
                                    </p:set>
                                    <p:anim calcmode="lin" valueType="num">
                                      <p:cBhvr additive="base">
                                        <p:cTn id="13" dur="500" fill="hold"/>
                                        <p:tgtEl>
                                          <p:spTgt spid="22530"/>
                                        </p:tgtEl>
                                        <p:attrNameLst>
                                          <p:attrName>ppt_x</p:attrName>
                                        </p:attrNameLst>
                                      </p:cBhvr>
                                      <p:tavLst>
                                        <p:tav tm="0">
                                          <p:val>
                                            <p:strVal val="#ppt_x"/>
                                          </p:val>
                                        </p:tav>
                                        <p:tav tm="100000">
                                          <p:val>
                                            <p:strVal val="#ppt_x"/>
                                          </p:val>
                                        </p:tav>
                                      </p:tavLst>
                                    </p:anim>
                                    <p:anim calcmode="lin" valueType="num">
                                      <p:cBhvr additive="base">
                                        <p:cTn id="14"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31"/>
                                        </p:tgtEl>
                                        <p:attrNameLst>
                                          <p:attrName>style.visibility</p:attrName>
                                        </p:attrNameLst>
                                      </p:cBhvr>
                                      <p:to>
                                        <p:strVal val="visible"/>
                                      </p:to>
                                    </p:set>
                                    <p:anim calcmode="lin" valueType="num">
                                      <p:cBhvr additive="base">
                                        <p:cTn id="19" dur="500" fill="hold"/>
                                        <p:tgtEl>
                                          <p:spTgt spid="22531"/>
                                        </p:tgtEl>
                                        <p:attrNameLst>
                                          <p:attrName>ppt_x</p:attrName>
                                        </p:attrNameLst>
                                      </p:cBhvr>
                                      <p:tavLst>
                                        <p:tav tm="0">
                                          <p:val>
                                            <p:strVal val="#ppt_x"/>
                                          </p:val>
                                        </p:tav>
                                        <p:tav tm="100000">
                                          <p:val>
                                            <p:strVal val="#ppt_x"/>
                                          </p:val>
                                        </p:tav>
                                      </p:tavLst>
                                    </p:anim>
                                    <p:anim calcmode="lin" valueType="num">
                                      <p:cBhvr additive="base">
                                        <p:cTn id="20"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u="sng" dirty="0">
                <a:latin typeface="Times New Roman" pitchFamily="18" charset="0"/>
                <a:cs typeface="Times New Roman" pitchFamily="18" charset="0"/>
              </a:rPr>
              <a:t>Quantum Mechanics : -</a:t>
            </a:r>
          </a:p>
        </p:txBody>
      </p:sp>
      <p:sp>
        <p:nvSpPr>
          <p:cNvPr id="5" name="Content Placeholder 4"/>
          <p:cNvSpPr>
            <a:spLocks noGrp="1"/>
          </p:cNvSpPr>
          <p:nvPr>
            <p:ph idx="1"/>
          </p:nvPr>
        </p:nvSpPr>
        <p:spPr>
          <a:xfrm>
            <a:off x="1085850" y="1924051"/>
            <a:ext cx="10058400" cy="4267200"/>
          </a:xfrm>
        </p:spPr>
        <p:txBody>
          <a:bodyPr/>
          <a:lstStyle/>
          <a:p>
            <a:r>
              <a:rPr lang="en-US" b="1" u="sng" dirty="0" err="1">
                <a:latin typeface="Times New Roman" pitchFamily="18" charset="0"/>
                <a:cs typeface="Times New Roman" pitchFamily="18" charset="0"/>
              </a:rPr>
              <a:t>Defination</a:t>
            </a:r>
            <a:r>
              <a:rPr lang="en-US" b="1" u="sng" dirty="0">
                <a:latin typeface="Times New Roman" pitchFamily="18" charset="0"/>
                <a:cs typeface="Times New Roman" pitchFamily="18" charset="0"/>
              </a:rPr>
              <a:t> –</a:t>
            </a:r>
          </a:p>
          <a:p>
            <a:pPr>
              <a:buNone/>
            </a:pPr>
            <a:r>
              <a:rPr lang="en-US" dirty="0">
                <a:latin typeface="Times New Roman" pitchFamily="18" charset="0"/>
                <a:cs typeface="Times New Roman" pitchFamily="18" charset="0"/>
              </a:rPr>
              <a:t>        Quantum mechanics is the science of motion of micro particles. </a:t>
            </a:r>
          </a:p>
          <a:p>
            <a:r>
              <a:rPr lang="en-US" b="1" u="sng" dirty="0">
                <a:latin typeface="Times New Roman" pitchFamily="18" charset="0"/>
                <a:cs typeface="Times New Roman" pitchFamily="18" charset="0"/>
              </a:rPr>
              <a:t>Importance </a:t>
            </a:r>
            <a:r>
              <a:rPr lang="en-US" b="1" dirty="0">
                <a:latin typeface="Times New Roman" pitchFamily="18" charset="0"/>
                <a:cs typeface="Times New Roman" pitchFamily="18" charset="0"/>
              </a:rPr>
              <a:t>–</a:t>
            </a:r>
          </a:p>
          <a:p>
            <a:pPr>
              <a:buNone/>
            </a:pPr>
            <a:r>
              <a:rPr lang="en-US" dirty="0">
                <a:latin typeface="Times New Roman" pitchFamily="18" charset="0"/>
                <a:cs typeface="Times New Roman" pitchFamily="18" charset="0"/>
              </a:rPr>
              <a:t>          physicochemical properties of atoms and molecules, their structure, spectral </a:t>
            </a:r>
            <a:r>
              <a:rPr lang="en-US" dirty="0" err="1">
                <a:latin typeface="Times New Roman" pitchFamily="18" charset="0"/>
                <a:cs typeface="Times New Roman" pitchFamily="18" charset="0"/>
              </a:rPr>
              <a:t>behaviour</a:t>
            </a:r>
            <a:r>
              <a:rPr lang="en-US" dirty="0">
                <a:latin typeface="Times New Roman" pitchFamily="18" charset="0"/>
                <a:cs typeface="Times New Roman" pitchFamily="18" charset="0"/>
              </a:rPr>
              <a:t> and even reaction may be interpreted  in terms of the motion of micro particles like electrons and protons.</a:t>
            </a:r>
          </a:p>
          <a:p>
            <a:pPr>
              <a:buNone/>
            </a:pPr>
            <a:br>
              <a:rPr lang="en-US" dirty="0"/>
            </a:br>
            <a:endParaRPr lang="en-US" dirty="0"/>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Blackbody Radiation  And Quantum Theory : -</a:t>
            </a:r>
          </a:p>
        </p:txBody>
      </p:sp>
      <p:sp>
        <p:nvSpPr>
          <p:cNvPr id="3" name="Content Placeholder 2"/>
          <p:cNvSpPr>
            <a:spLocks noGrp="1"/>
          </p:cNvSpPr>
          <p:nvPr>
            <p:ph idx="1"/>
          </p:nvPr>
        </p:nvSpPr>
        <p:spPr/>
        <p:txBody>
          <a:bodyPr/>
          <a:lstStyle/>
          <a:p>
            <a:r>
              <a:rPr lang="en-US" b="1" u="sng" dirty="0">
                <a:latin typeface="Times New Roman" pitchFamily="18" charset="0"/>
                <a:cs typeface="Times New Roman" pitchFamily="18" charset="0"/>
              </a:rPr>
              <a:t>Radiation – </a:t>
            </a:r>
          </a:p>
          <a:p>
            <a:pPr>
              <a:buNone/>
            </a:pP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Radiation  is defined as  a wave that consist of oscillating electric and magnetic field , it is also called electromagnetic wave. It is characterized by its wavelength λ and frequency ν, which are related as -</a:t>
            </a:r>
          </a:p>
          <a:p>
            <a:pPr>
              <a:buNone/>
            </a:pP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c  - velocity of light, c = 3 x 10</a:t>
            </a:r>
            <a:r>
              <a:rPr lang="en-US" baseline="30000" dirty="0">
                <a:latin typeface="Times New Roman" pitchFamily="18" charset="0"/>
                <a:cs typeface="Times New Roman" pitchFamily="18" charset="0"/>
              </a:rPr>
              <a:t>10</a:t>
            </a:r>
            <a:r>
              <a:rPr lang="en-US" dirty="0">
                <a:latin typeface="Times New Roman" pitchFamily="18" charset="0"/>
                <a:cs typeface="Times New Roman" pitchFamily="18" charset="0"/>
              </a:rPr>
              <a:t> cms</a:t>
            </a:r>
            <a:r>
              <a:rPr lang="en-US" baseline="30000" dirty="0">
                <a:latin typeface="Times New Roman" pitchFamily="18" charset="0"/>
                <a:cs typeface="Times New Roman" pitchFamily="18" charset="0"/>
              </a:rPr>
              <a:t>-1</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a:p>
            <a:endParaRPr lang="en-US" b="1" u="sng" dirty="0"/>
          </a:p>
          <a:p>
            <a:endParaRPr lang="en-US" b="1" u="sng" dirty="0"/>
          </a:p>
        </p:txBody>
      </p:sp>
      <p:sp>
        <p:nvSpPr>
          <p:cNvPr id="7" name="Rectangle 6"/>
          <p:cNvSpPr/>
          <p:nvPr/>
        </p:nvSpPr>
        <p:spPr>
          <a:xfrm>
            <a:off x="3753134" y="3725839"/>
            <a:ext cx="3070747" cy="668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75965" y="3807723"/>
            <a:ext cx="2538484"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buNone/>
            </a:pPr>
            <a:r>
              <a:rPr lang="en-US" sz="2400" b="1" dirty="0"/>
              <a:t>              </a:t>
            </a:r>
            <a:r>
              <a:rPr lang="el-GR" sz="2400" b="1" dirty="0"/>
              <a:t>λν</a:t>
            </a:r>
            <a:r>
              <a:rPr lang="en-US" sz="2400" b="1" dirty="0"/>
              <a:t> = c</a:t>
            </a:r>
            <a:endParaRPr lang="en-US" sz="2400" b="1" u="sng"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Blackbody Radiation :-</a:t>
            </a:r>
          </a:p>
        </p:txBody>
      </p:sp>
      <p:pic>
        <p:nvPicPr>
          <p:cNvPr id="1026" name="Picture 2" descr="D:\blackbody-2.jpg"/>
          <p:cNvPicPr>
            <a:picLocks noGrp="1" noChangeAspect="1" noChangeArrowheads="1"/>
          </p:cNvPicPr>
          <p:nvPr>
            <p:ph sz="half" idx="1"/>
          </p:nvPr>
        </p:nvPicPr>
        <p:blipFill>
          <a:blip r:embed="rId2"/>
          <a:stretch>
            <a:fillRect/>
          </a:stretch>
        </p:blipFill>
        <p:spPr bwMode="auto">
          <a:xfrm>
            <a:off x="1066800" y="2063325"/>
            <a:ext cx="4800600" cy="3955312"/>
          </a:xfrm>
          <a:prstGeom prst="rect">
            <a:avLst/>
          </a:prstGeom>
          <a:noFill/>
        </p:spPr>
      </p:pic>
      <p:sp>
        <p:nvSpPr>
          <p:cNvPr id="5" name="Content Placeholder 4"/>
          <p:cNvSpPr>
            <a:spLocks noGrp="1"/>
          </p:cNvSpPr>
          <p:nvPr>
            <p:ph sz="half" idx="2"/>
          </p:nvPr>
        </p:nvSpPr>
        <p:spPr>
          <a:xfrm>
            <a:off x="6351896" y="1632044"/>
            <a:ext cx="4800600" cy="4271963"/>
          </a:xfrm>
        </p:spPr>
        <p:txBody>
          <a:bodyPr>
            <a:normAutofit fontScale="25000" lnSpcReduction="20000"/>
          </a:bodyPr>
          <a:lstStyle/>
          <a:p>
            <a:pPr>
              <a:lnSpc>
                <a:spcPct val="120000"/>
              </a:lnSpc>
            </a:pPr>
            <a:r>
              <a:rPr lang="en-US" sz="8000" dirty="0">
                <a:latin typeface="Times New Roman" pitchFamily="18" charset="0"/>
                <a:cs typeface="Times New Roman" pitchFamily="18" charset="0"/>
              </a:rPr>
              <a:t>A black body can absorb all the radiation that falls on it.</a:t>
            </a:r>
          </a:p>
          <a:p>
            <a:pPr>
              <a:lnSpc>
                <a:spcPct val="120000"/>
              </a:lnSpc>
            </a:pPr>
            <a:r>
              <a:rPr lang="en-US" sz="8000" dirty="0">
                <a:latin typeface="Times New Roman" pitchFamily="18" charset="0"/>
                <a:cs typeface="Times New Roman" pitchFamily="18" charset="0"/>
              </a:rPr>
              <a:t> The radiation emerging from the small hole of such a hollow enclosure is therefore , called “</a:t>
            </a:r>
            <a:r>
              <a:rPr lang="en-US" sz="8000" b="1" dirty="0">
                <a:latin typeface="Times New Roman" pitchFamily="18" charset="0"/>
                <a:cs typeface="Times New Roman" pitchFamily="18" charset="0"/>
              </a:rPr>
              <a:t>black body radiation</a:t>
            </a:r>
            <a:r>
              <a:rPr lang="en-US" sz="8000" dirty="0">
                <a:latin typeface="Times New Roman" pitchFamily="18" charset="0"/>
                <a:cs typeface="Times New Roman" pitchFamily="18" charset="0"/>
              </a:rPr>
              <a:t>.” </a:t>
            </a:r>
          </a:p>
          <a:p>
            <a:pPr>
              <a:lnSpc>
                <a:spcPct val="120000"/>
              </a:lnSpc>
            </a:pPr>
            <a:r>
              <a:rPr lang="en-US" sz="8000" dirty="0">
                <a:latin typeface="Times New Roman" pitchFamily="18" charset="0"/>
                <a:cs typeface="Times New Roman" pitchFamily="18" charset="0"/>
              </a:rPr>
              <a:t>The intensity of </a:t>
            </a:r>
            <a:r>
              <a:rPr lang="en-US" sz="8000" dirty="0" err="1">
                <a:latin typeface="Times New Roman" pitchFamily="18" charset="0"/>
                <a:cs typeface="Times New Roman" pitchFamily="18" charset="0"/>
              </a:rPr>
              <a:t>radiation,i.e</a:t>
            </a:r>
            <a:r>
              <a:rPr lang="en-US" sz="8000" dirty="0">
                <a:latin typeface="Times New Roman" pitchFamily="18" charset="0"/>
                <a:cs typeface="Times New Roman" pitchFamily="18" charset="0"/>
              </a:rPr>
              <a:t>. the total radiation emitted per unit surface area, from a black body depends only on temperature(T) and is independent of the nature of the solid.</a:t>
            </a:r>
          </a:p>
          <a:p>
            <a:br>
              <a:rPr lang="en-US" dirty="0"/>
            </a:br>
            <a:endParaRPr lang="en-US" dirty="0"/>
          </a:p>
        </p:txBody>
      </p:sp>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itchFamily="18" charset="0"/>
                <a:cs typeface="Times New Roman" pitchFamily="18" charset="0"/>
              </a:rPr>
              <a:t>Distribution</a:t>
            </a:r>
            <a:r>
              <a:rPr lang="en-US" b="1" dirty="0">
                <a:latin typeface="Times New Roman" pitchFamily="18" charset="0"/>
                <a:cs typeface="Times New Roman" pitchFamily="18" charset="0"/>
              </a:rPr>
              <a:t>  </a:t>
            </a:r>
            <a:r>
              <a:rPr lang="en-US" b="1" u="sng" dirty="0">
                <a:latin typeface="Times New Roman" pitchFamily="18" charset="0"/>
                <a:cs typeface="Times New Roman" pitchFamily="18" charset="0"/>
              </a:rPr>
              <a:t>of </a:t>
            </a:r>
            <a:r>
              <a:rPr lang="en-US" b="1" dirty="0">
                <a:latin typeface="Times New Roman" pitchFamily="18" charset="0"/>
                <a:cs typeface="Times New Roman" pitchFamily="18" charset="0"/>
              </a:rPr>
              <a:t>  </a:t>
            </a:r>
            <a:r>
              <a:rPr lang="en-US" b="1" u="sng" dirty="0">
                <a:latin typeface="Times New Roman" pitchFamily="18" charset="0"/>
                <a:cs typeface="Times New Roman" pitchFamily="18" charset="0"/>
              </a:rPr>
              <a:t>Energy</a:t>
            </a:r>
            <a:r>
              <a:rPr lang="en-US" b="1" dirty="0">
                <a:latin typeface="Times New Roman" pitchFamily="18" charset="0"/>
                <a:cs typeface="Times New Roman" pitchFamily="18" charset="0"/>
              </a:rPr>
              <a:t>  </a:t>
            </a:r>
            <a:r>
              <a:rPr lang="en-US" b="1" u="sng" dirty="0">
                <a:latin typeface="Times New Roman" pitchFamily="18" charset="0"/>
                <a:cs typeface="Times New Roman" pitchFamily="18" charset="0"/>
              </a:rPr>
              <a:t>in </a:t>
            </a:r>
            <a:r>
              <a:rPr lang="en-US" b="1" dirty="0">
                <a:latin typeface="Times New Roman" pitchFamily="18" charset="0"/>
                <a:cs typeface="Times New Roman" pitchFamily="18" charset="0"/>
              </a:rPr>
              <a:t> </a:t>
            </a:r>
            <a:r>
              <a:rPr lang="en-US" b="1" u="sng" dirty="0">
                <a:latin typeface="Times New Roman" pitchFamily="18" charset="0"/>
                <a:cs typeface="Times New Roman" pitchFamily="18" charset="0"/>
              </a:rPr>
              <a:t>the </a:t>
            </a:r>
            <a:r>
              <a:rPr lang="en-US" b="1" dirty="0">
                <a:latin typeface="Times New Roman" pitchFamily="18" charset="0"/>
                <a:cs typeface="Times New Roman" pitchFamily="18" charset="0"/>
              </a:rPr>
              <a:t> </a:t>
            </a:r>
            <a:r>
              <a:rPr lang="en-US" b="1" u="sng" dirty="0">
                <a:latin typeface="Times New Roman" pitchFamily="18" charset="0"/>
                <a:cs typeface="Times New Roman" pitchFamily="18" charset="0"/>
              </a:rPr>
              <a:t>Blackbody Radiation  </a:t>
            </a:r>
            <a:r>
              <a:rPr lang="en-US" b="1" dirty="0">
                <a:latin typeface="Times New Roman" pitchFamily="18" charset="0"/>
                <a:cs typeface="Times New Roman" pitchFamily="18" charset="0"/>
              </a:rPr>
              <a:t>: -</a:t>
            </a:r>
          </a:p>
        </p:txBody>
      </p:sp>
      <p:sp>
        <p:nvSpPr>
          <p:cNvPr id="3" name="Content Placeholder 2"/>
          <p:cNvSpPr>
            <a:spLocks noGrp="1"/>
          </p:cNvSpPr>
          <p:nvPr>
            <p:ph idx="1"/>
          </p:nvPr>
        </p:nvSpPr>
        <p:spPr>
          <a:xfrm>
            <a:off x="1066800" y="1905000"/>
            <a:ext cx="10058400" cy="4952999"/>
          </a:xfrm>
        </p:spPr>
        <p:txBody>
          <a:bodyPr/>
          <a:lstStyle/>
          <a:p>
            <a:r>
              <a:rPr lang="en-US" dirty="0">
                <a:latin typeface="Times New Roman" pitchFamily="18" charset="0"/>
                <a:cs typeface="Times New Roman" pitchFamily="18" charset="0"/>
              </a:rPr>
              <a:t>Radiation emitted  by a  black body  is not confined to a single </a:t>
            </a:r>
            <a:r>
              <a:rPr lang="en-US" dirty="0" err="1">
                <a:latin typeface="Times New Roman" pitchFamily="18" charset="0"/>
                <a:cs typeface="Times New Roman" pitchFamily="18" charset="0"/>
              </a:rPr>
              <a:t>wavelength,but</a:t>
            </a:r>
            <a:r>
              <a:rPr lang="en-US" dirty="0">
                <a:latin typeface="Times New Roman" pitchFamily="18" charset="0"/>
                <a:cs typeface="Times New Roman" pitchFamily="18" charset="0"/>
              </a:rPr>
              <a:t> a spread over a wide spectrum.</a:t>
            </a:r>
          </a:p>
          <a:p>
            <a:r>
              <a:rPr lang="en-US" dirty="0">
                <a:latin typeface="Times New Roman" pitchFamily="18" charset="0"/>
                <a:cs typeface="Times New Roman" pitchFamily="18" charset="0"/>
              </a:rPr>
              <a:t>This distribution is described in terms  of a function 𝛒(𝛎)</a:t>
            </a:r>
            <a:r>
              <a:rPr lang="en-US" i="1" dirty="0">
                <a:latin typeface="Times New Roman" pitchFamily="18" charset="0"/>
                <a:cs typeface="Times New Roman" pitchFamily="18" charset="0"/>
              </a:rPr>
              <a:t>d</a:t>
            </a:r>
            <a:r>
              <a:rPr lang="el-GR" i="1" dirty="0">
                <a:latin typeface="Times New Roman" pitchFamily="18" charset="0"/>
                <a:cs typeface="Times New Roman" pitchFamily="18" charset="0"/>
              </a:rPr>
              <a:t>ν</a:t>
            </a:r>
            <a:r>
              <a:rPr lang="en-US" dirty="0">
                <a:latin typeface="Times New Roman" pitchFamily="18" charset="0"/>
                <a:cs typeface="Times New Roman" pitchFamily="18" charset="0"/>
              </a:rPr>
              <a:t> which denotes the density of the radiant energy in the frequency range </a:t>
            </a:r>
            <a:r>
              <a:rPr lang="el-GR" dirty="0">
                <a:latin typeface="Times New Roman" pitchFamily="18" charset="0"/>
                <a:cs typeface="Times New Roman" pitchFamily="18" charset="0"/>
              </a:rPr>
              <a:t>ν</a:t>
            </a:r>
            <a:r>
              <a:rPr lang="en-US" dirty="0">
                <a:latin typeface="Times New Roman" pitchFamily="18" charset="0"/>
                <a:cs typeface="Times New Roman" pitchFamily="18" charset="0"/>
              </a:rPr>
              <a:t> and </a:t>
            </a:r>
            <a:r>
              <a:rPr lang="el-GR" dirty="0">
                <a:latin typeface="Times New Roman" pitchFamily="18" charset="0"/>
                <a:cs typeface="Times New Roman" pitchFamily="18" charset="0"/>
              </a:rPr>
              <a:t>ν</a:t>
            </a:r>
            <a:r>
              <a:rPr lang="en-US" dirty="0">
                <a:latin typeface="Times New Roman" pitchFamily="18" charset="0"/>
                <a:cs typeface="Times New Roman" pitchFamily="18" charset="0"/>
              </a:rPr>
              <a:t>+ d</a:t>
            </a:r>
            <a:r>
              <a:rPr lang="el-GR" dirty="0">
                <a:latin typeface="Times New Roman" pitchFamily="18" charset="0"/>
                <a:cs typeface="Times New Roman" pitchFamily="18" charset="0"/>
              </a:rPr>
              <a:t>ν</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i.e</a:t>
            </a:r>
            <a:r>
              <a:rPr lang="en-US" dirty="0">
                <a:latin typeface="Times New Roman" pitchFamily="18" charset="0"/>
                <a:cs typeface="Times New Roman" pitchFamily="18" charset="0"/>
              </a:rPr>
              <a:t>, the amount of radiation per unit volume  of the black body chamber at a  temperature T.</a:t>
            </a:r>
          </a:p>
          <a:p>
            <a:r>
              <a:rPr lang="en-US" dirty="0">
                <a:latin typeface="Times New Roman" pitchFamily="18" charset="0"/>
                <a:cs typeface="Times New Roman" pitchFamily="18" charset="0"/>
              </a:rPr>
              <a:t>The experimental dependence of the energy density on                           temperature and wavelength (</a:t>
            </a:r>
            <a:r>
              <a:rPr lang="el-GR" dirty="0">
                <a:latin typeface="Times New Roman" pitchFamily="18" charset="0"/>
                <a:cs typeface="Times New Roman" pitchFamily="18" charset="0"/>
              </a:rPr>
              <a:t>λ</a:t>
            </a:r>
            <a:r>
              <a:rPr lang="en-US" dirty="0">
                <a:latin typeface="Times New Roman" pitchFamily="18" charset="0"/>
                <a:cs typeface="Times New Roman" pitchFamily="18" charset="0"/>
              </a:rPr>
              <a:t>) is shown in fig .1</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pic>
        <p:nvPicPr>
          <p:cNvPr id="1028" name="Picture 4" descr="D:\blackbody-1.jpg"/>
          <p:cNvPicPr>
            <a:picLocks noChangeAspect="1" noChangeArrowheads="1"/>
          </p:cNvPicPr>
          <p:nvPr/>
        </p:nvPicPr>
        <p:blipFill>
          <a:blip r:embed="rId2"/>
          <a:srcRect/>
          <a:stretch>
            <a:fillRect/>
          </a:stretch>
        </p:blipFill>
        <p:spPr bwMode="auto">
          <a:xfrm>
            <a:off x="8543498" y="3794079"/>
            <a:ext cx="3648501" cy="306392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500" fill="hold"/>
                                        <p:tgtEl>
                                          <p:spTgt spid="1028"/>
                                        </p:tgtEl>
                                        <p:attrNameLst>
                                          <p:attrName>ppt_x</p:attrName>
                                        </p:attrNameLst>
                                      </p:cBhvr>
                                      <p:tavLst>
                                        <p:tav tm="0">
                                          <p:val>
                                            <p:strVal val="#ppt_x"/>
                                          </p:val>
                                        </p:tav>
                                        <p:tav tm="100000">
                                          <p:val>
                                            <p:strVal val="#ppt_x"/>
                                          </p:val>
                                        </p:tav>
                                      </p:tavLst>
                                    </p:anim>
                                    <p:anim calcmode="lin" valueType="num">
                                      <p:cBhvr additive="base">
                                        <p:cTn id="3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1950" y="361950"/>
            <a:ext cx="10801349" cy="6858000"/>
          </a:xfrm>
        </p:spPr>
        <p:txBody>
          <a:bodyPr>
            <a:normAutofit lnSpcReduction="10000"/>
          </a:bodyPr>
          <a:lstStyle/>
          <a:p>
            <a:r>
              <a:rPr lang="en-US" dirty="0"/>
              <a:t> Lord  Rayleigh(1900 )was the first to make an attempt at deriving an equation for distribution of radiation density in terms of classical laws of </a:t>
            </a:r>
            <a:r>
              <a:rPr lang="en-US" dirty="0" err="1"/>
              <a:t>mechanics.He</a:t>
            </a:r>
            <a:r>
              <a:rPr lang="en-US" dirty="0"/>
              <a:t> based his derivation on two theorems :</a:t>
            </a:r>
          </a:p>
          <a:p>
            <a:pPr>
              <a:buNone/>
            </a:pPr>
            <a:r>
              <a:rPr lang="en-US" dirty="0"/>
              <a:t> </a:t>
            </a:r>
            <a:r>
              <a:rPr lang="en-US" dirty="0" err="1"/>
              <a:t>i</a:t>
            </a:r>
            <a:r>
              <a:rPr lang="en-US" dirty="0"/>
              <a:t>) theorem of stationary waves in a hollow space and</a:t>
            </a:r>
          </a:p>
          <a:p>
            <a:pPr>
              <a:buNone/>
            </a:pPr>
            <a:r>
              <a:rPr lang="en-US" dirty="0"/>
              <a:t> ii)  theorem of </a:t>
            </a:r>
            <a:r>
              <a:rPr lang="en-US" dirty="0" err="1"/>
              <a:t>equipartition</a:t>
            </a:r>
            <a:r>
              <a:rPr lang="en-US" dirty="0"/>
              <a:t> of energy</a:t>
            </a:r>
          </a:p>
          <a:p>
            <a:r>
              <a:rPr lang="en-US" dirty="0"/>
              <a:t> If the walls of black body chamber are assumed to be composed of a large number of harmonic oscillator that emit and absorb radiation continuously and  are in equilibrium with the radiation field, then the radiation density is given by eqn-1</a:t>
            </a:r>
          </a:p>
          <a:p>
            <a:pPr>
              <a:buNone/>
            </a:pPr>
            <a:r>
              <a:rPr lang="en-US" dirty="0"/>
              <a:t>                             </a:t>
            </a:r>
            <a:r>
              <a:rPr lang="el-GR" dirty="0"/>
              <a:t>ρ</a:t>
            </a:r>
            <a:r>
              <a:rPr lang="en-US" dirty="0"/>
              <a:t>(</a:t>
            </a:r>
            <a:r>
              <a:rPr lang="el-GR" dirty="0"/>
              <a:t>ν</a:t>
            </a:r>
            <a:r>
              <a:rPr lang="en-US" dirty="0"/>
              <a:t>) </a:t>
            </a:r>
            <a:r>
              <a:rPr lang="az-Cyrl-AZ" dirty="0"/>
              <a:t>ԁ</a:t>
            </a:r>
            <a:r>
              <a:rPr lang="el-GR" dirty="0"/>
              <a:t>ν</a:t>
            </a:r>
            <a:r>
              <a:rPr lang="en-US" dirty="0"/>
              <a:t> = E n(</a:t>
            </a:r>
            <a:r>
              <a:rPr lang="el-GR" dirty="0"/>
              <a:t>ν</a:t>
            </a:r>
            <a:r>
              <a:rPr lang="en-US" dirty="0"/>
              <a:t>)d</a:t>
            </a:r>
            <a:r>
              <a:rPr lang="el-GR" dirty="0"/>
              <a:t>ν</a:t>
            </a:r>
            <a:r>
              <a:rPr lang="en-US" dirty="0"/>
              <a:t>                                                                            ……….(1)</a:t>
            </a:r>
          </a:p>
          <a:p>
            <a:pPr>
              <a:buNone/>
            </a:pPr>
            <a:r>
              <a:rPr lang="en-US" dirty="0"/>
              <a:t>Where E is average energy of the oscillator and n(</a:t>
            </a:r>
            <a:r>
              <a:rPr lang="el-GR" dirty="0"/>
              <a:t>ν</a:t>
            </a:r>
            <a:r>
              <a:rPr lang="en-US" dirty="0"/>
              <a:t>) is the number of possible vibrations or wave motions per unit volume in the frequency range </a:t>
            </a:r>
            <a:r>
              <a:rPr lang="el-GR" dirty="0"/>
              <a:t>ν</a:t>
            </a:r>
            <a:r>
              <a:rPr lang="en-US" dirty="0"/>
              <a:t> and ν + </a:t>
            </a:r>
            <a:r>
              <a:rPr lang="en-US" dirty="0" err="1"/>
              <a:t>dν</a:t>
            </a:r>
            <a:r>
              <a:rPr lang="en-US" dirty="0"/>
              <a:t> in the black body chamber. Rayleigh first calculated that –</a:t>
            </a:r>
          </a:p>
          <a:p>
            <a:pPr>
              <a:buNone/>
            </a:pPr>
            <a:r>
              <a:rPr lang="en-US" dirty="0"/>
              <a:t>                                                                                                                                            ………..(2)</a:t>
            </a:r>
          </a:p>
          <a:p>
            <a:pPr>
              <a:buNone/>
            </a:pPr>
            <a:br>
              <a:rPr lang="en-US" dirty="0"/>
            </a:br>
            <a:endParaRPr lang="en-US" dirty="0"/>
          </a:p>
        </p:txBody>
      </p:sp>
      <p:cxnSp>
        <p:nvCxnSpPr>
          <p:cNvPr id="7" name="Straight Connector 6"/>
          <p:cNvCxnSpPr/>
          <p:nvPr/>
        </p:nvCxnSpPr>
        <p:spPr>
          <a:xfrm>
            <a:off x="3553251" y="3879092"/>
            <a:ext cx="25930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088107" y="4531057"/>
            <a:ext cx="259308" cy="1364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27" name="Object 3"/>
          <p:cNvGraphicFramePr>
            <a:graphicFrameLocks noChangeAspect="1"/>
          </p:cNvGraphicFramePr>
          <p:nvPr/>
        </p:nvGraphicFramePr>
        <p:xfrm>
          <a:off x="2320570" y="5236452"/>
          <a:ext cx="5940425" cy="476250"/>
        </p:xfrm>
        <a:graphic>
          <a:graphicData uri="http://schemas.openxmlformats.org/presentationml/2006/ole">
            <mc:AlternateContent xmlns:mc="http://schemas.openxmlformats.org/markup-compatibility/2006">
              <mc:Choice xmlns:v="urn:schemas-microsoft-com:vml" Requires="v">
                <p:oleObj spid="_x0000_s1027" name="Document" r:id="rId2" imgW="5931493" imgH="476963" progId="Word.Document.12">
                  <p:embed/>
                </p:oleObj>
              </mc:Choice>
              <mc:Fallback>
                <p:oleObj name="Document" r:id="rId2" imgW="5931493" imgH="476963" progId="Word.Document.12">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570" y="5236452"/>
                        <a:ext cx="59404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 calcmode="lin" valueType="num">
                                      <p:cBhvr additive="base">
                                        <p:cTn id="4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27"/>
                                        </p:tgtEl>
                                        <p:attrNameLst>
                                          <p:attrName>style.visibility</p:attrName>
                                        </p:attrNameLst>
                                      </p:cBhvr>
                                      <p:to>
                                        <p:strVal val="visible"/>
                                      </p:to>
                                    </p:set>
                                    <p:anim calcmode="lin" valueType="num">
                                      <p:cBhvr additive="base">
                                        <p:cTn id="47" dur="500" fill="hold"/>
                                        <p:tgtEl>
                                          <p:spTgt spid="1027"/>
                                        </p:tgtEl>
                                        <p:attrNameLst>
                                          <p:attrName>ppt_x</p:attrName>
                                        </p:attrNameLst>
                                      </p:cBhvr>
                                      <p:tavLst>
                                        <p:tav tm="0">
                                          <p:val>
                                            <p:strVal val="#ppt_x"/>
                                          </p:val>
                                        </p:tav>
                                        <p:tav tm="100000">
                                          <p:val>
                                            <p:strVal val="#ppt_x"/>
                                          </p:val>
                                        </p:tav>
                                      </p:tavLst>
                                    </p:anim>
                                    <p:anim calcmode="lin" valueType="num">
                                      <p:cBhvr additive="base">
                                        <p:cTn id="4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11544300" cy="8494633"/>
          </a:xfrm>
          <a:prstGeom prst="rect">
            <a:avLst/>
          </a:prstGeom>
          <a:noFill/>
        </p:spPr>
        <p:txBody>
          <a:bodyPr wrap="square" rtlCol="0">
            <a:spAutoFit/>
          </a:bodyPr>
          <a:lstStyle/>
          <a:p>
            <a:r>
              <a:rPr lang="en-US" sz="2400" dirty="0"/>
              <a:t>which is independent of the </a:t>
            </a:r>
            <a:r>
              <a:rPr lang="en-US" sz="2400" dirty="0" err="1"/>
              <a:t>volume,shape</a:t>
            </a:r>
            <a:r>
              <a:rPr lang="en-US" sz="2400" dirty="0"/>
              <a:t> and size of the </a:t>
            </a:r>
            <a:r>
              <a:rPr lang="en-US" sz="2400" dirty="0" err="1"/>
              <a:t>chamber.Now</a:t>
            </a:r>
            <a:r>
              <a:rPr lang="en-US" sz="2400" dirty="0"/>
              <a:t>, the energy of single harmonic oscillator a given by,</a:t>
            </a:r>
          </a:p>
          <a:p>
            <a:r>
              <a:rPr lang="en-US" sz="2400" dirty="0"/>
              <a:t>                                                    </a:t>
            </a:r>
          </a:p>
          <a:p>
            <a:r>
              <a:rPr lang="en-US" sz="2400" dirty="0"/>
              <a:t>                                                                                                                                                  ………….(3)</a:t>
            </a:r>
          </a:p>
          <a:p>
            <a:r>
              <a:rPr lang="en-US" sz="2400" dirty="0"/>
              <a:t>The average energy of an oscillator is </a:t>
            </a:r>
            <a:r>
              <a:rPr lang="en-US" sz="2400" dirty="0" err="1"/>
              <a:t>therefore,calculated</a:t>
            </a:r>
            <a:r>
              <a:rPr lang="en-US" sz="2400" dirty="0"/>
              <a:t> by taking the average over the   Boltzmann distribution as follows:</a:t>
            </a:r>
          </a:p>
          <a:p>
            <a:endParaRPr lang="en-US" sz="2400" dirty="0"/>
          </a:p>
          <a:p>
            <a:r>
              <a:rPr lang="en-US" sz="2400" dirty="0"/>
              <a:t>                                                                                                                                                …………….(4)</a:t>
            </a:r>
            <a:br>
              <a:rPr lang="en-US" sz="2400" dirty="0"/>
            </a:br>
            <a:endParaRPr lang="en-US" sz="2400" dirty="0"/>
          </a:p>
          <a:p>
            <a:r>
              <a:rPr lang="en-US" sz="2400" dirty="0"/>
              <a:t> where </a:t>
            </a:r>
            <a:r>
              <a:rPr lang="en-US" sz="2400" dirty="0" err="1"/>
              <a:t>k</a:t>
            </a:r>
            <a:r>
              <a:rPr lang="en-US" sz="2400" baseline="-25000" dirty="0" err="1"/>
              <a:t>B</a:t>
            </a:r>
            <a:r>
              <a:rPr lang="en-US" sz="2400" dirty="0"/>
              <a:t>  is the Boltzmann constant whose value is known to be  1.38 x 10</a:t>
            </a:r>
            <a:r>
              <a:rPr lang="en-US" sz="2400" baseline="30000" dirty="0"/>
              <a:t>-23</a:t>
            </a:r>
            <a:r>
              <a:rPr lang="en-US" sz="2400" dirty="0"/>
              <a:t> JK</a:t>
            </a:r>
            <a:r>
              <a:rPr lang="en-US" sz="2400" baseline="30000" dirty="0"/>
              <a:t>-1   </a:t>
            </a:r>
          </a:p>
          <a:p>
            <a:r>
              <a:rPr lang="en-US" sz="2400" dirty="0"/>
              <a:t>And  ∂</a:t>
            </a:r>
            <a:r>
              <a:rPr lang="el-GR" sz="2400" dirty="0"/>
              <a:t>τ</a:t>
            </a:r>
            <a:r>
              <a:rPr lang="en-US" sz="2400" dirty="0"/>
              <a:t> = ∂</a:t>
            </a:r>
            <a:r>
              <a:rPr lang="en-US" sz="2400" dirty="0" err="1"/>
              <a:t>p.∂x</a:t>
            </a:r>
            <a:r>
              <a:rPr lang="en-US" sz="2400" dirty="0"/>
              <a:t>. Using  </a:t>
            </a:r>
            <a:r>
              <a:rPr lang="en-US" sz="2400" dirty="0" err="1"/>
              <a:t>eqn</a:t>
            </a:r>
            <a:r>
              <a:rPr lang="en-US" sz="2400" dirty="0"/>
              <a:t> 3 for E in eqn.4,</a:t>
            </a:r>
          </a:p>
          <a:p>
            <a:endParaRPr lang="en-US" sz="2400" dirty="0"/>
          </a:p>
          <a:p>
            <a:endParaRPr lang="en-US" sz="2400" dirty="0"/>
          </a:p>
          <a:p>
            <a:endParaRPr lang="en-US" sz="2400" dirty="0"/>
          </a:p>
          <a:p>
            <a:r>
              <a:rPr lang="en-US" sz="2400" dirty="0"/>
              <a:t>                                                                                                                                                             ……(5)</a:t>
            </a:r>
          </a:p>
          <a:p>
            <a:endParaRPr lang="en-US" sz="2400" dirty="0"/>
          </a:p>
          <a:p>
            <a:endParaRPr lang="en-US" sz="2400" dirty="0"/>
          </a:p>
          <a:p>
            <a:endParaRPr lang="en-US" sz="2400" dirty="0"/>
          </a:p>
          <a:p>
            <a:endParaRPr lang="en-US" sz="2400" dirty="0"/>
          </a:p>
          <a:p>
            <a:endParaRPr lang="en-US" sz="2400" dirty="0"/>
          </a:p>
          <a:p>
            <a:br>
              <a:rPr lang="en-US" sz="2400" dirty="0"/>
            </a:br>
            <a:endParaRPr lang="en-US" sz="2400" dirty="0"/>
          </a:p>
          <a:p>
            <a:endParaRPr lang="en-US" dirty="0"/>
          </a:p>
        </p:txBody>
      </p:sp>
      <p:sp>
        <p:nvSpPr>
          <p:cNvPr id="20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324100" y="1085850"/>
            <a:ext cx="1685925" cy="790575"/>
          </a:xfrm>
          <a:prstGeom prst="rect">
            <a:avLst/>
          </a:prstGeom>
          <a:noFill/>
        </p:spPr>
      </p:pic>
      <p:sp>
        <p:nvSpPr>
          <p:cNvPr id="2051" name="Rectangle 3"/>
          <p:cNvSpPr>
            <a:spLocks noChangeArrowheads="1"/>
          </p:cNvSpPr>
          <p:nvPr/>
        </p:nvSpPr>
        <p:spPr bwMode="auto">
          <a:xfrm>
            <a:off x="0" y="1247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2052" name="Object 4"/>
          <p:cNvGraphicFramePr>
            <a:graphicFrameLocks noChangeAspect="1"/>
          </p:cNvGraphicFramePr>
          <p:nvPr/>
        </p:nvGraphicFramePr>
        <p:xfrm>
          <a:off x="954088" y="2771775"/>
          <a:ext cx="5940425" cy="855663"/>
        </p:xfrm>
        <a:graphic>
          <a:graphicData uri="http://schemas.openxmlformats.org/presentationml/2006/ole">
            <mc:AlternateContent xmlns:mc="http://schemas.openxmlformats.org/markup-compatibility/2006">
              <mc:Choice xmlns:v="urn:schemas-microsoft-com:vml" Requires="v">
                <p:oleObj spid="_x0000_s2052" name="Document" r:id="rId3" imgW="5931493" imgH="856947" progId="Word.Document.12">
                  <p:embed/>
                </p:oleObj>
              </mc:Choice>
              <mc:Fallback>
                <p:oleObj name="Document" r:id="rId3" imgW="5931493" imgH="856947" progId="Word.Document.12">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088" y="2771775"/>
                        <a:ext cx="5940425" cy="8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61950" y="4819650"/>
            <a:ext cx="10267950" cy="1076325"/>
          </a:xfrm>
          <a:prstGeom prst="rect">
            <a:avLst/>
          </a:prstGeom>
          <a:noFill/>
        </p:spPr>
      </p:pic>
    </p:spTree>
    <p:extLst>
      <p:ext uri="{BB962C8B-B14F-4D97-AF65-F5344CB8AC3E}">
        <p14:creationId xmlns:p14="http://schemas.microsoft.com/office/powerpoint/2010/main" val="281170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9"/>
                                        </p:tgtEl>
                                        <p:attrNameLst>
                                          <p:attrName>style.visibility</p:attrName>
                                        </p:attrNameLst>
                                      </p:cBhvr>
                                      <p:to>
                                        <p:strVal val="visible"/>
                                      </p:to>
                                    </p:set>
                                    <p:anim calcmode="lin" valueType="num">
                                      <p:cBhvr additive="base">
                                        <p:cTn id="13" dur="500" fill="hold"/>
                                        <p:tgtEl>
                                          <p:spTgt spid="2049"/>
                                        </p:tgtEl>
                                        <p:attrNameLst>
                                          <p:attrName>ppt_x</p:attrName>
                                        </p:attrNameLst>
                                      </p:cBhvr>
                                      <p:tavLst>
                                        <p:tav tm="0">
                                          <p:val>
                                            <p:strVal val="#ppt_x"/>
                                          </p:val>
                                        </p:tav>
                                        <p:tav tm="100000">
                                          <p:val>
                                            <p:strVal val="#ppt_x"/>
                                          </p:val>
                                        </p:tav>
                                      </p:tavLst>
                                    </p:anim>
                                    <p:anim calcmode="lin" valueType="num">
                                      <p:cBhvr additive="base">
                                        <p:cTn id="14"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 calcmode="lin" valueType="num">
                                      <p:cBhvr additive="base">
                                        <p:cTn id="31" dur="500" fill="hold"/>
                                        <p:tgtEl>
                                          <p:spTgt spid="2052"/>
                                        </p:tgtEl>
                                        <p:attrNameLst>
                                          <p:attrName>ppt_x</p:attrName>
                                        </p:attrNameLst>
                                      </p:cBhvr>
                                      <p:tavLst>
                                        <p:tav tm="0">
                                          <p:val>
                                            <p:strVal val="#ppt_x"/>
                                          </p:val>
                                        </p:tav>
                                        <p:tav tm="100000">
                                          <p:val>
                                            <p:strVal val="#ppt_x"/>
                                          </p:val>
                                        </p:tav>
                                      </p:tavLst>
                                    </p:anim>
                                    <p:anim calcmode="lin" valueType="num">
                                      <p:cBhvr additive="base">
                                        <p:cTn id="3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additive="base">
                                        <p:cTn id="4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 calcmode="lin" valueType="num">
                                      <p:cBhvr additive="base">
                                        <p:cTn id="4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7" end="7"/>
                                            </p:txEl>
                                          </p:spTgt>
                                        </p:tgtEl>
                                        <p:attrNameLst>
                                          <p:attrName>style.visibility</p:attrName>
                                        </p:attrNameLst>
                                      </p:cBhvr>
                                      <p:to>
                                        <p:strVal val="visible"/>
                                      </p:to>
                                    </p:set>
                                    <p:anim calcmode="lin" valueType="num">
                                      <p:cBhvr additive="base">
                                        <p:cTn id="5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7" end="7"/>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anim calcmode="lin" valueType="num">
                                      <p:cBhvr additive="base">
                                        <p:cTn id="55"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1" end="11"/>
                                            </p:txEl>
                                          </p:spTgt>
                                        </p:tgtEl>
                                        <p:attrNameLst>
                                          <p:attrName>style.visibility</p:attrName>
                                        </p:attrNameLst>
                                      </p:cBhvr>
                                      <p:to>
                                        <p:strVal val="visible"/>
                                      </p:to>
                                    </p:set>
                                    <p:anim calcmode="lin" valueType="num">
                                      <p:cBhvr additive="base">
                                        <p:cTn id="67"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829300" y="4210050"/>
            <a:ext cx="3352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69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0"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1" name="Rectangle 5"/>
          <p:cNvSpPr>
            <a:spLocks noChangeArrowheads="1"/>
          </p:cNvSpPr>
          <p:nvPr/>
        </p:nvSpPr>
        <p:spPr bwMode="auto">
          <a:xfrm>
            <a:off x="0" y="2038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838200" y="487025"/>
            <a:ext cx="10877550" cy="8217634"/>
          </a:xfrm>
          <a:prstGeom prst="rect">
            <a:avLst/>
          </a:prstGeom>
          <a:noFill/>
        </p:spPr>
        <p:txBody>
          <a:bodyPr wrap="square" rtlCol="0">
            <a:spAutoFit/>
          </a:bodyPr>
          <a:lstStyle/>
          <a:p>
            <a:endParaRPr lang="en-US" sz="2400" dirty="0"/>
          </a:p>
          <a:p>
            <a:r>
              <a:rPr lang="en-US" sz="2400" dirty="0"/>
              <a:t>                                                                                                                                       ……………..(6)</a:t>
            </a:r>
          </a:p>
          <a:p>
            <a:endParaRPr lang="en-US" sz="2400" dirty="0"/>
          </a:p>
          <a:p>
            <a:r>
              <a:rPr lang="en-US" sz="2400" dirty="0"/>
              <a:t>             </a:t>
            </a:r>
          </a:p>
          <a:p>
            <a:r>
              <a:rPr lang="en-US" sz="2400" dirty="0"/>
              <a:t>                                                                                                                                    ………………(7)</a:t>
            </a:r>
          </a:p>
          <a:p>
            <a:endParaRPr lang="en-US" sz="2400" dirty="0"/>
          </a:p>
          <a:p>
            <a:r>
              <a:rPr lang="en-US" sz="2400" dirty="0"/>
              <a:t>      </a:t>
            </a:r>
          </a:p>
          <a:p>
            <a:r>
              <a:rPr lang="en-US" sz="2400" dirty="0"/>
              <a:t>                                                                                                                                  ………………..(8)</a:t>
            </a:r>
          </a:p>
          <a:p>
            <a:r>
              <a:rPr lang="en-US" sz="2400" dirty="0"/>
              <a:t>Substituting </a:t>
            </a:r>
            <a:r>
              <a:rPr lang="en-US" sz="2400" dirty="0" err="1"/>
              <a:t>eqn</a:t>
            </a:r>
            <a:r>
              <a:rPr lang="en-US" sz="2400" dirty="0"/>
              <a:t> .8  for       and </a:t>
            </a:r>
            <a:r>
              <a:rPr lang="en-US" sz="2400" dirty="0" err="1"/>
              <a:t>eqn</a:t>
            </a:r>
            <a:r>
              <a:rPr lang="en-US" sz="2400" dirty="0"/>
              <a:t> .2 for n(</a:t>
            </a:r>
            <a:r>
              <a:rPr lang="el-GR" sz="2400" dirty="0"/>
              <a:t>ν</a:t>
            </a:r>
            <a:r>
              <a:rPr lang="en-US" sz="2400" dirty="0"/>
              <a:t>) in </a:t>
            </a:r>
            <a:r>
              <a:rPr lang="en-US" sz="2400" dirty="0" err="1"/>
              <a:t>eqn</a:t>
            </a:r>
            <a:r>
              <a:rPr lang="en-US" sz="2400" dirty="0"/>
              <a:t> .1,we obtain an equation for density of radiation –</a:t>
            </a:r>
          </a:p>
          <a:p>
            <a:r>
              <a:rPr lang="en-US" sz="2400" dirty="0"/>
              <a:t>       </a:t>
            </a:r>
          </a:p>
          <a:p>
            <a:r>
              <a:rPr lang="en-US" sz="2400" dirty="0"/>
              <a:t>            </a:t>
            </a:r>
            <a:r>
              <a:rPr lang="en-US" sz="2400" dirty="0">
                <a:solidFill>
                  <a:schemeClr val="bg1"/>
                </a:solidFill>
              </a:rPr>
              <a:t>                                               </a:t>
            </a:r>
            <a:r>
              <a:rPr lang="en-US" sz="2400" dirty="0"/>
              <a:t>                                                                        ……………….(9)</a:t>
            </a:r>
          </a:p>
          <a:p>
            <a:endParaRPr lang="en-US" sz="2400" dirty="0"/>
          </a:p>
          <a:p>
            <a:endParaRPr lang="en-US" sz="2400" dirty="0"/>
          </a:p>
          <a:p>
            <a:r>
              <a:rPr lang="en-US" sz="2400" dirty="0"/>
              <a:t>This is Rayleigh -  Jean’s law of  radiation.</a:t>
            </a:r>
          </a:p>
          <a:p>
            <a:r>
              <a:rPr lang="en-US" sz="2400" dirty="0"/>
              <a:t>If we plot </a:t>
            </a:r>
            <a:r>
              <a:rPr lang="el-GR" sz="2400" dirty="0"/>
              <a:t>ρ</a:t>
            </a:r>
            <a:r>
              <a:rPr lang="en-US" sz="2400" dirty="0"/>
              <a:t>(</a:t>
            </a:r>
            <a:r>
              <a:rPr lang="el-GR" sz="2400" dirty="0"/>
              <a:t>υ</a:t>
            </a:r>
            <a:r>
              <a:rPr lang="en-US" sz="2400" dirty="0"/>
              <a:t>) against </a:t>
            </a:r>
            <a:r>
              <a:rPr lang="el-GR" sz="2400" dirty="0"/>
              <a:t>ν</a:t>
            </a:r>
            <a:r>
              <a:rPr lang="en-US" sz="2400" dirty="0"/>
              <a:t> ,it runs to infinity as </a:t>
            </a:r>
            <a:r>
              <a:rPr lang="el-GR" sz="2400" dirty="0"/>
              <a:t>ν</a:t>
            </a:r>
            <a:r>
              <a:rPr lang="en-US" sz="2400" dirty="0"/>
              <a:t> increases without showing any maximum.</a:t>
            </a:r>
          </a:p>
          <a:p>
            <a:endParaRPr lang="en-US" sz="2400" dirty="0"/>
          </a:p>
          <a:p>
            <a:endParaRPr lang="en-US" sz="2400" dirty="0"/>
          </a:p>
          <a:p>
            <a:endParaRPr lang="en-US" sz="2400" dirty="0"/>
          </a:p>
          <a:p>
            <a:endParaRPr lang="en-US" sz="2400" dirty="0"/>
          </a:p>
          <a:p>
            <a:r>
              <a:rPr lang="en-US" sz="2400" dirty="0"/>
              <a:t> </a:t>
            </a:r>
          </a:p>
        </p:txBody>
      </p:sp>
      <p:sp>
        <p:nvSpPr>
          <p:cNvPr id="29703"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702"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676400" y="2019300"/>
            <a:ext cx="2076450" cy="742950"/>
          </a:xfrm>
          <a:prstGeom prst="rect">
            <a:avLst/>
          </a:prstGeom>
          <a:noFill/>
        </p:spPr>
      </p:pic>
      <p:sp>
        <p:nvSpPr>
          <p:cNvPr id="29705" name="Rectangle 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704" name="Picture 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52600" y="2952750"/>
            <a:ext cx="1323975" cy="419100"/>
          </a:xfrm>
          <a:prstGeom prst="rect">
            <a:avLst/>
          </a:prstGeom>
          <a:noFill/>
        </p:spPr>
      </p:pic>
      <p:sp>
        <p:nvSpPr>
          <p:cNvPr id="29706" name="Rectangle 10"/>
          <p:cNvSpPr>
            <a:spLocks noChangeArrowheads="1"/>
          </p:cNvSpPr>
          <p:nvPr/>
        </p:nvSpPr>
        <p:spPr bwMode="auto">
          <a:xfrm>
            <a:off x="0" y="8763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0" name="Rectangle 1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709" name="Picture 1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019550" y="3467100"/>
            <a:ext cx="200025" cy="419100"/>
          </a:xfrm>
          <a:prstGeom prst="rect">
            <a:avLst/>
          </a:prstGeom>
          <a:noFill/>
        </p:spPr>
      </p:pic>
      <p:sp>
        <p:nvSpPr>
          <p:cNvPr id="29711" name="Rectangle 15"/>
          <p:cNvSpPr>
            <a:spLocks noChangeArrowheads="1"/>
          </p:cNvSpPr>
          <p:nvPr/>
        </p:nvSpPr>
        <p:spPr bwMode="auto">
          <a:xfrm>
            <a:off x="0" y="8763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867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73"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038850" y="4324350"/>
            <a:ext cx="2990850" cy="657225"/>
          </a:xfrm>
          <a:prstGeom prst="rect">
            <a:avLst/>
          </a:prstGeom>
          <a:noFill/>
        </p:spPr>
      </p:pic>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7649"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14500" y="400050"/>
            <a:ext cx="5715000" cy="1581150"/>
          </a:xfrm>
          <a:prstGeom prst="rect">
            <a:avLst/>
          </a:prstGeom>
          <a:noFill/>
        </p:spPr>
      </p:pic>
      <p:sp>
        <p:nvSpPr>
          <p:cNvPr id="27651" name="Rectangle 3"/>
          <p:cNvSpPr>
            <a:spLocks noChangeArrowheads="1"/>
          </p:cNvSpPr>
          <p:nvPr/>
        </p:nvSpPr>
        <p:spPr bwMode="auto">
          <a:xfrm>
            <a:off x="0" y="2038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49"/>
                                        </p:tgtEl>
                                        <p:attrNameLst>
                                          <p:attrName>style.visibility</p:attrName>
                                        </p:attrNameLst>
                                      </p:cBhvr>
                                      <p:to>
                                        <p:strVal val="visible"/>
                                      </p:to>
                                    </p:set>
                                    <p:anim calcmode="lin" valueType="num">
                                      <p:cBhvr additive="base">
                                        <p:cTn id="7" dur="500" fill="hold"/>
                                        <p:tgtEl>
                                          <p:spTgt spid="27649"/>
                                        </p:tgtEl>
                                        <p:attrNameLst>
                                          <p:attrName>ppt_x</p:attrName>
                                        </p:attrNameLst>
                                      </p:cBhvr>
                                      <p:tavLst>
                                        <p:tav tm="0">
                                          <p:val>
                                            <p:strVal val="#ppt_x"/>
                                          </p:val>
                                        </p:tav>
                                        <p:tav tm="100000">
                                          <p:val>
                                            <p:strVal val="#ppt_x"/>
                                          </p:val>
                                        </p:tav>
                                      </p:tavLst>
                                    </p:anim>
                                    <p:anim calcmode="lin" valueType="num">
                                      <p:cBhvr additive="base">
                                        <p:cTn id="8" dur="500" fill="hold"/>
                                        <p:tgtEl>
                                          <p:spTgt spid="276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702"/>
                                        </p:tgtEl>
                                        <p:attrNameLst>
                                          <p:attrName>style.visibility</p:attrName>
                                        </p:attrNameLst>
                                      </p:cBhvr>
                                      <p:to>
                                        <p:strVal val="visible"/>
                                      </p:to>
                                    </p:set>
                                    <p:anim calcmode="lin" valueType="num">
                                      <p:cBhvr additive="base">
                                        <p:cTn id="19" dur="500" fill="hold"/>
                                        <p:tgtEl>
                                          <p:spTgt spid="29702"/>
                                        </p:tgtEl>
                                        <p:attrNameLst>
                                          <p:attrName>ppt_x</p:attrName>
                                        </p:attrNameLst>
                                      </p:cBhvr>
                                      <p:tavLst>
                                        <p:tav tm="0">
                                          <p:val>
                                            <p:strVal val="#ppt_x"/>
                                          </p:val>
                                        </p:tav>
                                        <p:tav tm="100000">
                                          <p:val>
                                            <p:strVal val="#ppt_x"/>
                                          </p:val>
                                        </p:tav>
                                      </p:tavLst>
                                    </p:anim>
                                    <p:anim calcmode="lin" valueType="num">
                                      <p:cBhvr additive="base">
                                        <p:cTn id="20" dur="500" fill="hold"/>
                                        <p:tgtEl>
                                          <p:spTgt spid="2970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9704"/>
                                        </p:tgtEl>
                                        <p:attrNameLst>
                                          <p:attrName>style.visibility</p:attrName>
                                        </p:attrNameLst>
                                      </p:cBhvr>
                                      <p:to>
                                        <p:strVal val="visible"/>
                                      </p:to>
                                    </p:set>
                                    <p:anim calcmode="lin" valueType="num">
                                      <p:cBhvr additive="base">
                                        <p:cTn id="31" dur="500" fill="hold"/>
                                        <p:tgtEl>
                                          <p:spTgt spid="29704"/>
                                        </p:tgtEl>
                                        <p:attrNameLst>
                                          <p:attrName>ppt_x</p:attrName>
                                        </p:attrNameLst>
                                      </p:cBhvr>
                                      <p:tavLst>
                                        <p:tav tm="0">
                                          <p:val>
                                            <p:strVal val="#ppt_x"/>
                                          </p:val>
                                        </p:tav>
                                        <p:tav tm="100000">
                                          <p:val>
                                            <p:strVal val="#ppt_x"/>
                                          </p:val>
                                        </p:tav>
                                      </p:tavLst>
                                    </p:anim>
                                    <p:anim calcmode="lin" valueType="num">
                                      <p:cBhvr additive="base">
                                        <p:cTn id="32" dur="500" fill="hold"/>
                                        <p:tgtEl>
                                          <p:spTgt spid="2970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 calcmode="lin" valueType="num">
                                      <p:cBhvr additive="base">
                                        <p:cTn id="3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8673"/>
                                        </p:tgtEl>
                                        <p:attrNameLst>
                                          <p:attrName>style.visibility</p:attrName>
                                        </p:attrNameLst>
                                      </p:cBhvr>
                                      <p:to>
                                        <p:strVal val="visible"/>
                                      </p:to>
                                    </p:set>
                                    <p:anim calcmode="lin" valueType="num">
                                      <p:cBhvr additive="base">
                                        <p:cTn id="43" dur="500" fill="hold"/>
                                        <p:tgtEl>
                                          <p:spTgt spid="28673"/>
                                        </p:tgtEl>
                                        <p:attrNameLst>
                                          <p:attrName>ppt_x</p:attrName>
                                        </p:attrNameLst>
                                      </p:cBhvr>
                                      <p:tavLst>
                                        <p:tav tm="0">
                                          <p:val>
                                            <p:strVal val="#ppt_x"/>
                                          </p:val>
                                        </p:tav>
                                        <p:tav tm="100000">
                                          <p:val>
                                            <p:strVal val="#ppt_x"/>
                                          </p:val>
                                        </p:tav>
                                      </p:tavLst>
                                    </p:anim>
                                    <p:anim calcmode="lin" valueType="num">
                                      <p:cBhvr additive="base">
                                        <p:cTn id="44" dur="500" fill="hold"/>
                                        <p:tgtEl>
                                          <p:spTgt spid="2867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10" end="10"/>
                                            </p:txEl>
                                          </p:spTgt>
                                        </p:tgtEl>
                                        <p:attrNameLst>
                                          <p:attrName>style.visibility</p:attrName>
                                        </p:attrNameLst>
                                      </p:cBhvr>
                                      <p:to>
                                        <p:strVal val="visible"/>
                                      </p:to>
                                    </p:set>
                                    <p:anim calcmode="lin" valueType="num">
                                      <p:cBhvr additive="base">
                                        <p:cTn id="49"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13" end="13"/>
                                            </p:txEl>
                                          </p:spTgt>
                                        </p:tgtEl>
                                        <p:attrNameLst>
                                          <p:attrName>style.visibility</p:attrName>
                                        </p:attrNameLst>
                                      </p:cBhvr>
                                      <p:to>
                                        <p:strVal val="visible"/>
                                      </p:to>
                                    </p:set>
                                    <p:anim calcmode="lin" valueType="num">
                                      <p:cBhvr additive="base">
                                        <p:cTn id="55"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13" end="1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xEl>
                                              <p:pRg st="14" end="14"/>
                                            </p:txEl>
                                          </p:spTgt>
                                        </p:tgtEl>
                                        <p:attrNameLst>
                                          <p:attrName>style.visibility</p:attrName>
                                        </p:attrNameLst>
                                      </p:cBhvr>
                                      <p:to>
                                        <p:strVal val="visible"/>
                                      </p:to>
                                    </p:set>
                                    <p:anim calcmode="lin" valueType="num">
                                      <p:cBhvr additive="base">
                                        <p:cTn id="59"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u="sng" dirty="0">
                <a:latin typeface="Times New Roman" pitchFamily="18" charset="0"/>
                <a:cs typeface="Times New Roman" pitchFamily="18" charset="0"/>
              </a:rPr>
              <a:t>Planck’s</a:t>
            </a:r>
            <a:r>
              <a:rPr lang="en-US" b="1" dirty="0">
                <a:latin typeface="Times New Roman" pitchFamily="18" charset="0"/>
                <a:cs typeface="Times New Roman" pitchFamily="18" charset="0"/>
              </a:rPr>
              <a:t> </a:t>
            </a:r>
            <a:r>
              <a:rPr lang="en-US" b="1" u="sng" dirty="0">
                <a:latin typeface="Times New Roman" pitchFamily="18" charset="0"/>
                <a:cs typeface="Times New Roman" pitchFamily="18" charset="0"/>
              </a:rPr>
              <a:t>Law</a:t>
            </a:r>
            <a:r>
              <a:rPr lang="en-US" b="1" dirty="0">
                <a:latin typeface="Times New Roman" pitchFamily="18" charset="0"/>
                <a:cs typeface="Times New Roman" pitchFamily="18" charset="0"/>
              </a:rPr>
              <a:t> </a:t>
            </a:r>
            <a:r>
              <a:rPr lang="en-US" b="1" u="sng" dirty="0">
                <a:latin typeface="Times New Roman" pitchFamily="18" charset="0"/>
                <a:cs typeface="Times New Roman" pitchFamily="18" charset="0"/>
              </a:rPr>
              <a:t>of</a:t>
            </a:r>
            <a:r>
              <a:rPr lang="en-US" b="1" dirty="0">
                <a:latin typeface="Times New Roman" pitchFamily="18" charset="0"/>
                <a:cs typeface="Times New Roman" pitchFamily="18" charset="0"/>
              </a:rPr>
              <a:t>  </a:t>
            </a:r>
            <a:r>
              <a:rPr lang="en-US" b="1" u="sng" dirty="0">
                <a:latin typeface="Times New Roman" pitchFamily="18" charset="0"/>
                <a:cs typeface="Times New Roman" pitchFamily="18" charset="0"/>
              </a:rPr>
              <a:t>Radiation</a:t>
            </a:r>
            <a:r>
              <a:rPr lang="en-US" b="1" dirty="0">
                <a:latin typeface="Times New Roman" pitchFamily="18" charset="0"/>
                <a:cs typeface="Times New Roman" pitchFamily="18" charset="0"/>
              </a:rPr>
              <a:t> -</a:t>
            </a:r>
          </a:p>
        </p:txBody>
      </p:sp>
      <p:sp>
        <p:nvSpPr>
          <p:cNvPr id="9" name="Content Placeholder 8"/>
          <p:cNvSpPr>
            <a:spLocks noGrp="1"/>
          </p:cNvSpPr>
          <p:nvPr>
            <p:ph idx="1"/>
          </p:nvPr>
        </p:nvSpPr>
        <p:spPr>
          <a:xfrm>
            <a:off x="762000" y="1905001"/>
            <a:ext cx="10058400" cy="4267200"/>
          </a:xfrm>
        </p:spPr>
        <p:txBody>
          <a:bodyPr>
            <a:normAutofit fontScale="25000" lnSpcReduction="20000"/>
          </a:bodyPr>
          <a:lstStyle/>
          <a:p>
            <a:pPr>
              <a:lnSpc>
                <a:spcPct val="120000"/>
              </a:lnSpc>
            </a:pPr>
            <a:r>
              <a:rPr lang="en-US" sz="9600" dirty="0">
                <a:latin typeface="Times New Roman" pitchFamily="18" charset="0"/>
                <a:cs typeface="Times New Roman" pitchFamily="18" charset="0"/>
              </a:rPr>
              <a:t>             In October 1900, the German physicist, Max Planck proposed a new </a:t>
            </a:r>
            <a:r>
              <a:rPr lang="en-US" sz="9600" dirty="0" err="1">
                <a:latin typeface="Times New Roman" pitchFamily="18" charset="0"/>
                <a:cs typeface="Times New Roman" pitchFamily="18" charset="0"/>
              </a:rPr>
              <a:t>emperical</a:t>
            </a:r>
            <a:r>
              <a:rPr lang="en-US" sz="9600" dirty="0">
                <a:latin typeface="Times New Roman" pitchFamily="18" charset="0"/>
                <a:cs typeface="Times New Roman" pitchFamily="18" charset="0"/>
              </a:rPr>
              <a:t>  formula which agreed remarkably well with the observed energy curves of the black body </a:t>
            </a:r>
            <a:r>
              <a:rPr lang="en-US" sz="9600" dirty="0" err="1">
                <a:latin typeface="Times New Roman" pitchFamily="18" charset="0"/>
                <a:cs typeface="Times New Roman" pitchFamily="18" charset="0"/>
              </a:rPr>
              <a:t>radiation.The</a:t>
            </a:r>
            <a:r>
              <a:rPr lang="en-US" sz="9600" dirty="0">
                <a:latin typeface="Times New Roman" pitchFamily="18" charset="0"/>
                <a:cs typeface="Times New Roman" pitchFamily="18" charset="0"/>
              </a:rPr>
              <a:t> formula could be written   as-</a:t>
            </a:r>
          </a:p>
          <a:p>
            <a:pPr>
              <a:lnSpc>
                <a:spcPct val="120000"/>
              </a:lnSpc>
              <a:buNone/>
            </a:pPr>
            <a:r>
              <a:rPr lang="en-US" sz="9600" dirty="0">
                <a:latin typeface="Times New Roman" pitchFamily="18" charset="0"/>
                <a:cs typeface="Times New Roman" pitchFamily="18" charset="0"/>
              </a:rPr>
              <a:t>                                                                                                 ………….(10)</a:t>
            </a:r>
          </a:p>
          <a:p>
            <a:pPr>
              <a:lnSpc>
                <a:spcPct val="120000"/>
              </a:lnSpc>
              <a:buNone/>
            </a:pPr>
            <a:endParaRPr lang="en-US" sz="9600" dirty="0">
              <a:latin typeface="Times New Roman" pitchFamily="18" charset="0"/>
              <a:cs typeface="Times New Roman" pitchFamily="18" charset="0"/>
            </a:endParaRPr>
          </a:p>
          <a:p>
            <a:pPr>
              <a:lnSpc>
                <a:spcPct val="120000"/>
              </a:lnSpc>
              <a:buNone/>
            </a:pPr>
            <a:r>
              <a:rPr lang="en-US" sz="9600" dirty="0">
                <a:latin typeface="Times New Roman" pitchFamily="18" charset="0"/>
                <a:cs typeface="Times New Roman" pitchFamily="18" charset="0"/>
              </a:rPr>
              <a:t>Where a and b are numerical constants.</a:t>
            </a:r>
          </a:p>
          <a:p>
            <a:pPr>
              <a:lnSpc>
                <a:spcPct val="120000"/>
              </a:lnSpc>
              <a:buNone/>
            </a:pPr>
            <a:r>
              <a:rPr lang="en-US" sz="9600" dirty="0">
                <a:latin typeface="Times New Roman" pitchFamily="18" charset="0"/>
                <a:cs typeface="Times New Roman" pitchFamily="18" charset="0"/>
              </a:rPr>
              <a:t>In December,1900 Planck announced the theoretical derivation of  his radiation law. </a:t>
            </a:r>
          </a:p>
          <a:p>
            <a:pPr>
              <a:lnSpc>
                <a:spcPct val="120000"/>
              </a:lnSpc>
              <a:buNone/>
            </a:pPr>
            <a:r>
              <a:rPr lang="en-US" sz="9600" dirty="0">
                <a:latin typeface="Times New Roman" pitchFamily="18" charset="0"/>
                <a:cs typeface="Times New Roman" pitchFamily="18" charset="0"/>
              </a:rPr>
              <a:t>  </a:t>
            </a:r>
          </a:p>
          <a:p>
            <a:pPr>
              <a:buNone/>
            </a:pPr>
            <a:br>
              <a:rPr lang="en-US" dirty="0"/>
            </a:br>
            <a:endParaRPr lang="en-US" dirty="0"/>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764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81300" y="3162300"/>
            <a:ext cx="3333750" cy="847725"/>
          </a:xfrm>
          <a:prstGeom prst="rect">
            <a:avLst/>
          </a:prstGeom>
          <a:noFill/>
        </p:spPr>
      </p:pic>
      <p:sp>
        <p:nvSpPr>
          <p:cNvPr id="27651" name="Rectangle 3"/>
          <p:cNvSpPr>
            <a:spLocks noChangeArrowheads="1"/>
          </p:cNvSpPr>
          <p:nvPr/>
        </p:nvSpPr>
        <p:spPr bwMode="auto">
          <a:xfrm>
            <a:off x="0" y="13049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4329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49"/>
                                        </p:tgtEl>
                                        <p:attrNameLst>
                                          <p:attrName>style.visibility</p:attrName>
                                        </p:attrNameLst>
                                      </p:cBhvr>
                                      <p:to>
                                        <p:strVal val="visible"/>
                                      </p:to>
                                    </p:set>
                                    <p:anim calcmode="lin" valueType="num">
                                      <p:cBhvr additive="base">
                                        <p:cTn id="19" dur="500" fill="hold"/>
                                        <p:tgtEl>
                                          <p:spTgt spid="27649"/>
                                        </p:tgtEl>
                                        <p:attrNameLst>
                                          <p:attrName>ppt_x</p:attrName>
                                        </p:attrNameLst>
                                      </p:cBhvr>
                                      <p:tavLst>
                                        <p:tav tm="0">
                                          <p:val>
                                            <p:strVal val="#ppt_x"/>
                                          </p:val>
                                        </p:tav>
                                        <p:tav tm="100000">
                                          <p:val>
                                            <p:strVal val="#ppt_x"/>
                                          </p:val>
                                        </p:tav>
                                      </p:tavLst>
                                    </p:anim>
                                    <p:anim calcmode="lin" valueType="num">
                                      <p:cBhvr additive="base">
                                        <p:cTn id="20" dur="500" fill="hold"/>
                                        <p:tgtEl>
                                          <p:spTgt spid="2764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additive="base">
                                        <p:cTn id="2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 calcmode="lin" valueType="num">
                                      <p:cBhvr additive="base">
                                        <p:cTn id="3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tf03031002_win32">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tf03031002_win32</Template>
  <TotalTime>899</TotalTime>
  <Words>1122</Words>
  <Application>Microsoft Office PowerPoint</Application>
  <PresentationFormat>Widescreen</PresentationFormat>
  <Paragraphs>123</Paragraphs>
  <Slides>13</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1" baseType="lpstr">
      <vt:lpstr>ＭＳ Ｐゴシック</vt:lpstr>
      <vt:lpstr>Arial</vt:lpstr>
      <vt:lpstr>Cambria</vt:lpstr>
      <vt:lpstr>Times New Roman</vt:lpstr>
      <vt:lpstr>Wingdings</vt:lpstr>
      <vt:lpstr>tf03031002_win32</vt:lpstr>
      <vt:lpstr>Blank Presentation</vt:lpstr>
      <vt:lpstr>Document</vt:lpstr>
      <vt:lpstr>JANATA SHIKSHAN SANTHA’S KISAN VEER MAHAVIDYALAYA, WAI DEPARTMENT OF CHEMISTRY</vt:lpstr>
      <vt:lpstr>Quantum Mechanics : -</vt:lpstr>
      <vt:lpstr>Blackbody Radiation  And Quantum Theory : -</vt:lpstr>
      <vt:lpstr>Blackbody Radiation :-</vt:lpstr>
      <vt:lpstr>Distribution  of   Energy  in  the  Blackbody Radiation  : -</vt:lpstr>
      <vt:lpstr>PowerPoint Presentation</vt:lpstr>
      <vt:lpstr>PowerPoint Presentation</vt:lpstr>
      <vt:lpstr>PowerPoint Presentation</vt:lpstr>
      <vt:lpstr>Planck’s Law of  Radiation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Rayat Shikshan Santha’s Yashavantrao Chavan Institute of Science,Satara (Autonomous) </dc:title>
  <dc:creator>Surya Enterprises</dc:creator>
  <cp:lastModifiedBy>Dnyandev Zambare</cp:lastModifiedBy>
  <cp:revision>16</cp:revision>
  <dcterms:created xsi:type="dcterms:W3CDTF">2020-07-04T14:39:10Z</dcterms:created>
  <dcterms:modified xsi:type="dcterms:W3CDTF">2024-04-05T07:20:09Z</dcterms:modified>
</cp:coreProperties>
</file>