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52"/>
  </p:notesMasterIdLst>
  <p:handoutMasterIdLst>
    <p:handoutMasterId r:id="rId53"/>
  </p:handoutMasterIdLst>
  <p:sldIdLst>
    <p:sldId id="317" r:id="rId3"/>
    <p:sldId id="275" r:id="rId4"/>
    <p:sldId id="276" r:id="rId5"/>
    <p:sldId id="277" r:id="rId6"/>
    <p:sldId id="278" r:id="rId7"/>
    <p:sldId id="279" r:id="rId8"/>
    <p:sldId id="280" r:id="rId9"/>
    <p:sldId id="281" r:id="rId10"/>
    <p:sldId id="264" r:id="rId11"/>
    <p:sldId id="265" r:id="rId12"/>
    <p:sldId id="266" r:id="rId13"/>
    <p:sldId id="267" r:id="rId14"/>
    <p:sldId id="271" r:id="rId15"/>
    <p:sldId id="272" r:id="rId16"/>
    <p:sldId id="273" r:id="rId17"/>
    <p:sldId id="274"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5" r:id="rId38"/>
    <p:sldId id="301" r:id="rId39"/>
    <p:sldId id="302" r:id="rId40"/>
    <p:sldId id="303" r:id="rId41"/>
    <p:sldId id="306" r:id="rId42"/>
    <p:sldId id="304" r:id="rId43"/>
    <p:sldId id="307" r:id="rId44"/>
    <p:sldId id="308" r:id="rId45"/>
    <p:sldId id="309" r:id="rId46"/>
    <p:sldId id="310" r:id="rId47"/>
    <p:sldId id="312" r:id="rId48"/>
    <p:sldId id="313" r:id="rId49"/>
    <p:sldId id="314" r:id="rId50"/>
    <p:sldId id="31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33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pPr/>
              <a:t>4/5/2024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pPr/>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pPr/>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pPr/>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F7C6-A34C-690B-714E-EFE1878A7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0267F8-D516-0103-9A55-16AC466CA5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E59C0-1341-B125-3986-1CC4A8C9B9F8}"/>
              </a:ext>
            </a:extLst>
          </p:cNvPr>
          <p:cNvSpPr>
            <a:spLocks noGrp="1" noChangeArrowheads="1"/>
          </p:cNvSpPr>
          <p:nvPr>
            <p:ph type="sldNum" sz="quarter" idx="12"/>
          </p:nvPr>
        </p:nvSpPr>
        <p:spPr>
          <a:ln/>
        </p:spPr>
        <p:txBody>
          <a:bodyPr/>
          <a:lstStyle>
            <a:lvl1pPr>
              <a:defRPr/>
            </a:lvl1pPr>
          </a:lstStyle>
          <a:p>
            <a:pPr>
              <a:defRPr/>
            </a:pPr>
            <a:fld id="{B9ED46B1-083A-42C7-A378-563C1AD1F5FD}" type="slidenum">
              <a:rPr lang="en-US" altLang="en-US"/>
              <a:pPr>
                <a:defRPr/>
              </a:pPr>
              <a:t>‹#›</a:t>
            </a:fld>
            <a:endParaRPr lang="en-US" altLang="en-US"/>
          </a:p>
        </p:txBody>
      </p:sp>
    </p:spTree>
    <p:extLst>
      <p:ext uri="{BB962C8B-B14F-4D97-AF65-F5344CB8AC3E}">
        <p14:creationId xmlns:p14="http://schemas.microsoft.com/office/powerpoint/2010/main" val="44842320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1707B-7851-0772-7368-A96F3D3731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CD5BF5-57E8-1427-4AEB-884B586FE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91EC3-421D-B61F-5DBA-67B353629CDC}"/>
              </a:ext>
            </a:extLst>
          </p:cNvPr>
          <p:cNvSpPr>
            <a:spLocks noGrp="1" noChangeArrowheads="1"/>
          </p:cNvSpPr>
          <p:nvPr>
            <p:ph type="sldNum" sz="quarter" idx="12"/>
          </p:nvPr>
        </p:nvSpPr>
        <p:spPr>
          <a:ln/>
        </p:spPr>
        <p:txBody>
          <a:bodyPr/>
          <a:lstStyle>
            <a:lvl1pPr>
              <a:defRPr/>
            </a:lvl1pPr>
          </a:lstStyle>
          <a:p>
            <a:pPr>
              <a:defRPr/>
            </a:pPr>
            <a:fld id="{EB97855D-F620-4BF8-8865-7F3F56756327}" type="slidenum">
              <a:rPr lang="en-US" altLang="en-US"/>
              <a:pPr>
                <a:defRPr/>
              </a:pPr>
              <a:t>‹#›</a:t>
            </a:fld>
            <a:endParaRPr lang="en-US" altLang="en-US"/>
          </a:p>
        </p:txBody>
      </p:sp>
    </p:spTree>
    <p:extLst>
      <p:ext uri="{BB962C8B-B14F-4D97-AF65-F5344CB8AC3E}">
        <p14:creationId xmlns:p14="http://schemas.microsoft.com/office/powerpoint/2010/main" val="69992981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200B4A5-1868-C6C9-2BA2-6F083BA10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AFEF9F-172A-0D01-F29D-CC7C4927A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9E6BAC-44F8-CE86-20A4-78DE537D3B24}"/>
              </a:ext>
            </a:extLst>
          </p:cNvPr>
          <p:cNvSpPr>
            <a:spLocks noGrp="1" noChangeArrowheads="1"/>
          </p:cNvSpPr>
          <p:nvPr>
            <p:ph type="sldNum" sz="quarter" idx="12"/>
          </p:nvPr>
        </p:nvSpPr>
        <p:spPr>
          <a:ln/>
        </p:spPr>
        <p:txBody>
          <a:bodyPr/>
          <a:lstStyle>
            <a:lvl1pPr>
              <a:defRPr/>
            </a:lvl1pPr>
          </a:lstStyle>
          <a:p>
            <a:pPr>
              <a:defRPr/>
            </a:pPr>
            <a:fld id="{25063396-1EB2-455A-8858-FBBFF1C051C5}" type="slidenum">
              <a:rPr lang="en-US" altLang="en-US"/>
              <a:pPr>
                <a:defRPr/>
              </a:pPr>
              <a:t>‹#›</a:t>
            </a:fld>
            <a:endParaRPr lang="en-US" altLang="en-US"/>
          </a:p>
        </p:txBody>
      </p:sp>
    </p:spTree>
    <p:extLst>
      <p:ext uri="{BB962C8B-B14F-4D97-AF65-F5344CB8AC3E}">
        <p14:creationId xmlns:p14="http://schemas.microsoft.com/office/powerpoint/2010/main" val="15653128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78FB99-EDA5-DC68-0FBB-12F3F2ADF6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33A4E3-54FB-9468-582C-5A79E6D5D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21858C-8212-3B62-07BC-669F9D36BE62}"/>
              </a:ext>
            </a:extLst>
          </p:cNvPr>
          <p:cNvSpPr>
            <a:spLocks noGrp="1" noChangeArrowheads="1"/>
          </p:cNvSpPr>
          <p:nvPr>
            <p:ph type="sldNum" sz="quarter" idx="12"/>
          </p:nvPr>
        </p:nvSpPr>
        <p:spPr>
          <a:ln/>
        </p:spPr>
        <p:txBody>
          <a:bodyPr/>
          <a:lstStyle>
            <a:lvl1pPr>
              <a:defRPr/>
            </a:lvl1pPr>
          </a:lstStyle>
          <a:p>
            <a:pPr>
              <a:defRPr/>
            </a:pPr>
            <a:fld id="{666693A8-9652-4A39-A4D0-538E4621F781}" type="slidenum">
              <a:rPr lang="en-US" altLang="en-US"/>
              <a:pPr>
                <a:defRPr/>
              </a:pPr>
              <a:t>‹#›</a:t>
            </a:fld>
            <a:endParaRPr lang="en-US" altLang="en-US"/>
          </a:p>
        </p:txBody>
      </p:sp>
    </p:spTree>
    <p:extLst>
      <p:ext uri="{BB962C8B-B14F-4D97-AF65-F5344CB8AC3E}">
        <p14:creationId xmlns:p14="http://schemas.microsoft.com/office/powerpoint/2010/main" val="291325907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85C6E0-6F50-1085-5E1D-F9B383B918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215677-8A55-A1A0-FD12-88F9A000F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4A0D1C-6738-53A4-0F5C-139A3F95F75E}"/>
              </a:ext>
            </a:extLst>
          </p:cNvPr>
          <p:cNvSpPr>
            <a:spLocks noGrp="1" noChangeArrowheads="1"/>
          </p:cNvSpPr>
          <p:nvPr>
            <p:ph type="sldNum" sz="quarter" idx="12"/>
          </p:nvPr>
        </p:nvSpPr>
        <p:spPr>
          <a:ln/>
        </p:spPr>
        <p:txBody>
          <a:bodyPr/>
          <a:lstStyle>
            <a:lvl1pPr>
              <a:defRPr/>
            </a:lvl1pPr>
          </a:lstStyle>
          <a:p>
            <a:pPr>
              <a:defRPr/>
            </a:pPr>
            <a:fld id="{D9E1E07A-CA34-4891-B2E2-A82E54222B3B}" type="slidenum">
              <a:rPr lang="en-US" altLang="en-US"/>
              <a:pPr>
                <a:defRPr/>
              </a:pPr>
              <a:t>‹#›</a:t>
            </a:fld>
            <a:endParaRPr lang="en-US" altLang="en-US"/>
          </a:p>
        </p:txBody>
      </p:sp>
    </p:spTree>
    <p:extLst>
      <p:ext uri="{BB962C8B-B14F-4D97-AF65-F5344CB8AC3E}">
        <p14:creationId xmlns:p14="http://schemas.microsoft.com/office/powerpoint/2010/main" val="280089752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220559-AA41-3BBC-39D3-6C851228F5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1A77C3-5AB3-332D-2104-1C72519E4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29A804-E068-E08E-06B3-322CBBA71E21}"/>
              </a:ext>
            </a:extLst>
          </p:cNvPr>
          <p:cNvSpPr>
            <a:spLocks noGrp="1" noChangeArrowheads="1"/>
          </p:cNvSpPr>
          <p:nvPr>
            <p:ph type="sldNum" sz="quarter" idx="12"/>
          </p:nvPr>
        </p:nvSpPr>
        <p:spPr>
          <a:ln/>
        </p:spPr>
        <p:txBody>
          <a:bodyPr/>
          <a:lstStyle>
            <a:lvl1pPr>
              <a:defRPr/>
            </a:lvl1pPr>
          </a:lstStyle>
          <a:p>
            <a:pPr>
              <a:defRPr/>
            </a:pPr>
            <a:fld id="{DFD594EC-B522-4E0E-8551-F4D6CB3466E8}" type="slidenum">
              <a:rPr lang="en-US" altLang="en-US"/>
              <a:pPr>
                <a:defRPr/>
              </a:pPr>
              <a:t>‹#›</a:t>
            </a:fld>
            <a:endParaRPr lang="en-US" altLang="en-US"/>
          </a:p>
        </p:txBody>
      </p:sp>
    </p:spTree>
    <p:extLst>
      <p:ext uri="{BB962C8B-B14F-4D97-AF65-F5344CB8AC3E}">
        <p14:creationId xmlns:p14="http://schemas.microsoft.com/office/powerpoint/2010/main" val="359754873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6ADC38-157A-8257-74F8-D1C76CE0FC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371FF8-85C3-0DF3-07C8-AA39D91F19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EF09B1-A440-D248-8168-F944C5581C17}"/>
              </a:ext>
            </a:extLst>
          </p:cNvPr>
          <p:cNvSpPr>
            <a:spLocks noGrp="1" noChangeArrowheads="1"/>
          </p:cNvSpPr>
          <p:nvPr>
            <p:ph type="sldNum" sz="quarter" idx="12"/>
          </p:nvPr>
        </p:nvSpPr>
        <p:spPr>
          <a:ln/>
        </p:spPr>
        <p:txBody>
          <a:bodyPr/>
          <a:lstStyle>
            <a:lvl1pPr>
              <a:defRPr/>
            </a:lvl1pPr>
          </a:lstStyle>
          <a:p>
            <a:pPr>
              <a:defRPr/>
            </a:pPr>
            <a:fld id="{21F2D50A-45DE-4AC7-89E9-A39B1DFADB35}" type="slidenum">
              <a:rPr lang="en-US" altLang="en-US"/>
              <a:pPr>
                <a:defRPr/>
              </a:pPr>
              <a:t>‹#›</a:t>
            </a:fld>
            <a:endParaRPr lang="en-US" altLang="en-US"/>
          </a:p>
        </p:txBody>
      </p:sp>
    </p:spTree>
    <p:extLst>
      <p:ext uri="{BB962C8B-B14F-4D97-AF65-F5344CB8AC3E}">
        <p14:creationId xmlns:p14="http://schemas.microsoft.com/office/powerpoint/2010/main" val="100783596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38D88B-55EF-8622-EFDE-AF0DFF890C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ED0E0E-F461-CB0F-DA1C-80DF9EA40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19AA86-3C5B-0967-7DBE-30DEE8458887}"/>
              </a:ext>
            </a:extLst>
          </p:cNvPr>
          <p:cNvSpPr>
            <a:spLocks noGrp="1" noChangeArrowheads="1"/>
          </p:cNvSpPr>
          <p:nvPr>
            <p:ph type="sldNum" sz="quarter" idx="12"/>
          </p:nvPr>
        </p:nvSpPr>
        <p:spPr>
          <a:ln/>
        </p:spPr>
        <p:txBody>
          <a:bodyPr/>
          <a:lstStyle>
            <a:lvl1pPr>
              <a:defRPr/>
            </a:lvl1pPr>
          </a:lstStyle>
          <a:p>
            <a:pPr>
              <a:defRPr/>
            </a:pPr>
            <a:fld id="{9FA89589-F709-4C66-9B6D-D22014262EEA}" type="slidenum">
              <a:rPr lang="en-US" altLang="en-US"/>
              <a:pPr>
                <a:defRPr/>
              </a:pPr>
              <a:t>‹#›</a:t>
            </a:fld>
            <a:endParaRPr lang="en-US" altLang="en-US"/>
          </a:p>
        </p:txBody>
      </p:sp>
    </p:spTree>
    <p:extLst>
      <p:ext uri="{BB962C8B-B14F-4D97-AF65-F5344CB8AC3E}">
        <p14:creationId xmlns:p14="http://schemas.microsoft.com/office/powerpoint/2010/main" val="298743178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5308ED-6B56-F25D-8CC3-6EF83F54FA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DEB4-B622-2CDF-8B6D-12C91B4DA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AE90DD-2B94-5DB5-AA96-BCAB9B884E0E}"/>
              </a:ext>
            </a:extLst>
          </p:cNvPr>
          <p:cNvSpPr>
            <a:spLocks noGrp="1" noChangeArrowheads="1"/>
          </p:cNvSpPr>
          <p:nvPr>
            <p:ph type="sldNum" sz="quarter" idx="12"/>
          </p:nvPr>
        </p:nvSpPr>
        <p:spPr>
          <a:ln/>
        </p:spPr>
        <p:txBody>
          <a:bodyPr/>
          <a:lstStyle>
            <a:lvl1pPr>
              <a:defRPr/>
            </a:lvl1pPr>
          </a:lstStyle>
          <a:p>
            <a:pPr>
              <a:defRPr/>
            </a:pPr>
            <a:fld id="{B20AC09C-36D3-461D-8FAC-486DD573E1D8}" type="slidenum">
              <a:rPr lang="en-US" altLang="en-US"/>
              <a:pPr>
                <a:defRPr/>
              </a:pPr>
              <a:t>‹#›</a:t>
            </a:fld>
            <a:endParaRPr lang="en-US" altLang="en-US"/>
          </a:p>
        </p:txBody>
      </p:sp>
    </p:spTree>
    <p:extLst>
      <p:ext uri="{BB962C8B-B14F-4D97-AF65-F5344CB8AC3E}">
        <p14:creationId xmlns:p14="http://schemas.microsoft.com/office/powerpoint/2010/main" val="23711585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7223DF-24B4-DEE5-3175-661D0678AE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F50926-2B50-4B4E-D09D-A757DBAC4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3E7E7A-7784-C87F-3FD0-90219847C280}"/>
              </a:ext>
            </a:extLst>
          </p:cNvPr>
          <p:cNvSpPr>
            <a:spLocks noGrp="1" noChangeArrowheads="1"/>
          </p:cNvSpPr>
          <p:nvPr>
            <p:ph type="sldNum" sz="quarter" idx="12"/>
          </p:nvPr>
        </p:nvSpPr>
        <p:spPr>
          <a:ln/>
        </p:spPr>
        <p:txBody>
          <a:bodyPr/>
          <a:lstStyle>
            <a:lvl1pPr>
              <a:defRPr/>
            </a:lvl1pPr>
          </a:lstStyle>
          <a:p>
            <a:pPr>
              <a:defRPr/>
            </a:pPr>
            <a:fld id="{C76B38DB-79D1-40C6-87A9-1BFEF3D7FE23}" type="slidenum">
              <a:rPr lang="en-US" altLang="en-US"/>
              <a:pPr>
                <a:defRPr/>
              </a:pPr>
              <a:t>‹#›</a:t>
            </a:fld>
            <a:endParaRPr lang="en-US" altLang="en-US"/>
          </a:p>
        </p:txBody>
      </p:sp>
    </p:spTree>
    <p:extLst>
      <p:ext uri="{BB962C8B-B14F-4D97-AF65-F5344CB8AC3E}">
        <p14:creationId xmlns:p14="http://schemas.microsoft.com/office/powerpoint/2010/main" val="42875149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828CE8-5723-1B9E-A87B-1A6A0B0603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E130BC-26DA-B930-FD9A-8CCBAE3E2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CC9A51-4243-10B5-0718-803F5D3AC0E4}"/>
              </a:ext>
            </a:extLst>
          </p:cNvPr>
          <p:cNvSpPr>
            <a:spLocks noGrp="1" noChangeArrowheads="1"/>
          </p:cNvSpPr>
          <p:nvPr>
            <p:ph type="sldNum" sz="quarter" idx="12"/>
          </p:nvPr>
        </p:nvSpPr>
        <p:spPr>
          <a:ln/>
        </p:spPr>
        <p:txBody>
          <a:bodyPr/>
          <a:lstStyle>
            <a:lvl1pPr>
              <a:defRPr/>
            </a:lvl1pPr>
          </a:lstStyle>
          <a:p>
            <a:pPr>
              <a:defRPr/>
            </a:pPr>
            <a:fld id="{10A63A48-23F8-4AC4-9520-673528AB1269}" type="slidenum">
              <a:rPr lang="en-US" altLang="en-US"/>
              <a:pPr>
                <a:defRPr/>
              </a:pPr>
              <a:t>‹#›</a:t>
            </a:fld>
            <a:endParaRPr lang="en-US" altLang="en-US"/>
          </a:p>
        </p:txBody>
      </p:sp>
    </p:spTree>
    <p:extLst>
      <p:ext uri="{BB962C8B-B14F-4D97-AF65-F5344CB8AC3E}">
        <p14:creationId xmlns:p14="http://schemas.microsoft.com/office/powerpoint/2010/main" val="179981552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8EE178-9922-875D-09E6-A2FA5F5315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348C53-2B90-4394-84B0-5D44C424A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F847D-0CBC-492B-6858-6404AD6A03C0}"/>
              </a:ext>
            </a:extLst>
          </p:cNvPr>
          <p:cNvSpPr>
            <a:spLocks noGrp="1" noChangeArrowheads="1"/>
          </p:cNvSpPr>
          <p:nvPr>
            <p:ph type="sldNum" sz="quarter" idx="12"/>
          </p:nvPr>
        </p:nvSpPr>
        <p:spPr>
          <a:ln/>
        </p:spPr>
        <p:txBody>
          <a:bodyPr/>
          <a:lstStyle>
            <a:lvl1pPr>
              <a:defRPr/>
            </a:lvl1pPr>
          </a:lstStyle>
          <a:p>
            <a:pPr>
              <a:defRPr/>
            </a:pPr>
            <a:fld id="{02FC2D79-9CDF-4923-8F9E-A7589EEDE521}" type="slidenum">
              <a:rPr lang="en-US" altLang="en-US"/>
              <a:pPr>
                <a:defRPr/>
              </a:pPr>
              <a:t>‹#›</a:t>
            </a:fld>
            <a:endParaRPr lang="en-US" altLang="en-US"/>
          </a:p>
        </p:txBody>
      </p:sp>
    </p:spTree>
    <p:extLst>
      <p:ext uri="{BB962C8B-B14F-4D97-AF65-F5344CB8AC3E}">
        <p14:creationId xmlns:p14="http://schemas.microsoft.com/office/powerpoint/2010/main" val="278587456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DCC5AB-5B35-ED6A-5CB5-609CB80824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95EB13-83C0-267A-BD0A-4EFF0116B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9B47F2-1D02-3C69-39BC-8F008EBF8D73}"/>
              </a:ext>
            </a:extLst>
          </p:cNvPr>
          <p:cNvSpPr>
            <a:spLocks noGrp="1" noChangeArrowheads="1"/>
          </p:cNvSpPr>
          <p:nvPr>
            <p:ph type="sldNum" sz="quarter" idx="12"/>
          </p:nvPr>
        </p:nvSpPr>
        <p:spPr>
          <a:ln/>
        </p:spPr>
        <p:txBody>
          <a:bodyPr/>
          <a:lstStyle>
            <a:lvl1pPr>
              <a:defRPr/>
            </a:lvl1pPr>
          </a:lstStyle>
          <a:p>
            <a:pPr>
              <a:defRPr/>
            </a:pPr>
            <a:fld id="{309E1224-6031-42B0-924C-D53CD612A5EA}" type="slidenum">
              <a:rPr lang="en-US" altLang="en-US"/>
              <a:pPr>
                <a:defRPr/>
              </a:pPr>
              <a:t>‹#›</a:t>
            </a:fld>
            <a:endParaRPr lang="en-US" altLang="en-US"/>
          </a:p>
        </p:txBody>
      </p:sp>
    </p:spTree>
    <p:extLst>
      <p:ext uri="{BB962C8B-B14F-4D97-AF65-F5344CB8AC3E}">
        <p14:creationId xmlns:p14="http://schemas.microsoft.com/office/powerpoint/2010/main" val="45961684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E8241F-4A36-50F4-A46E-729FF36515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0AF5D5-B3B3-B4FB-5BCF-1F5E13074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80508D-957B-DFA6-AB99-E88358F33482}"/>
              </a:ext>
            </a:extLst>
          </p:cNvPr>
          <p:cNvSpPr>
            <a:spLocks noGrp="1" noChangeArrowheads="1"/>
          </p:cNvSpPr>
          <p:nvPr>
            <p:ph type="sldNum" sz="quarter" idx="12"/>
          </p:nvPr>
        </p:nvSpPr>
        <p:spPr>
          <a:ln/>
        </p:spPr>
        <p:txBody>
          <a:bodyPr/>
          <a:lstStyle>
            <a:lvl1pPr>
              <a:defRPr/>
            </a:lvl1pPr>
          </a:lstStyle>
          <a:p>
            <a:pPr>
              <a:defRPr/>
            </a:pPr>
            <a:fld id="{D22F4E8E-04C2-4B4A-9761-268811D78876}" type="slidenum">
              <a:rPr lang="en-US" altLang="en-US"/>
              <a:pPr>
                <a:defRPr/>
              </a:pPr>
              <a:t>‹#›</a:t>
            </a:fld>
            <a:endParaRPr lang="en-US" altLang="en-US"/>
          </a:p>
        </p:txBody>
      </p:sp>
    </p:spTree>
    <p:extLst>
      <p:ext uri="{BB962C8B-B14F-4D97-AF65-F5344CB8AC3E}">
        <p14:creationId xmlns:p14="http://schemas.microsoft.com/office/powerpoint/2010/main" val="426435828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A72030-99ED-029A-0CF8-3F62F3C67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BA2A42-FA51-E365-AA1B-55E96FC5B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86857C-7911-7104-17F8-CBE3960EE828}"/>
              </a:ext>
            </a:extLst>
          </p:cNvPr>
          <p:cNvSpPr>
            <a:spLocks noGrp="1" noChangeArrowheads="1"/>
          </p:cNvSpPr>
          <p:nvPr>
            <p:ph type="sldNum" sz="quarter" idx="12"/>
          </p:nvPr>
        </p:nvSpPr>
        <p:spPr>
          <a:ln/>
        </p:spPr>
        <p:txBody>
          <a:bodyPr/>
          <a:lstStyle>
            <a:lvl1pPr>
              <a:defRPr/>
            </a:lvl1pPr>
          </a:lstStyle>
          <a:p>
            <a:pPr>
              <a:defRPr/>
            </a:pPr>
            <a:fld id="{5143E67C-D967-4308-8274-39F81D041121}" type="slidenum">
              <a:rPr lang="en-US" altLang="en-US"/>
              <a:pPr>
                <a:defRPr/>
              </a:pPr>
              <a:t>‹#›</a:t>
            </a:fld>
            <a:endParaRPr lang="en-US" altLang="en-US"/>
          </a:p>
        </p:txBody>
      </p:sp>
    </p:spTree>
    <p:extLst>
      <p:ext uri="{BB962C8B-B14F-4D97-AF65-F5344CB8AC3E}">
        <p14:creationId xmlns:p14="http://schemas.microsoft.com/office/powerpoint/2010/main" val="32354495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4/5/2024</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A8C7D0-E6F0-890E-AA14-AD84ECA8E5B8}"/>
              </a:ext>
            </a:extLst>
          </p:cNvPr>
          <p:cNvSpPr>
            <a:spLocks noGrp="1" noChangeArrowheads="1"/>
          </p:cNvSpPr>
          <p:nvPr>
            <p:ph type="title"/>
          </p:nvPr>
        </p:nvSpPr>
        <p:spPr bwMode="auto">
          <a:xfrm>
            <a:off x="0" y="2286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C91B3A3-FEC7-2F65-AE44-DFA8FF5EA1B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30F35A-63E5-199D-5418-6E49CB5B9F0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1B441727-EFAF-8815-AD60-EB9E4FA6B0A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3927FC99-43B0-FB15-1431-4169DDEC6F9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A1B2B0FC-C3CC-46DD-B146-3231196B9DAB}" type="slidenum">
              <a:rPr lang="en-US" altLang="en-US"/>
              <a:pPr>
                <a:defRPr/>
              </a:pPr>
              <a:t>‹#›</a:t>
            </a:fld>
            <a:endParaRPr lang="en-US" altLang="en-US"/>
          </a:p>
        </p:txBody>
      </p:sp>
      <p:grpSp>
        <p:nvGrpSpPr>
          <p:cNvPr id="1031" name="Group 9">
            <a:extLst>
              <a:ext uri="{FF2B5EF4-FFF2-40B4-BE49-F238E27FC236}">
                <a16:creationId xmlns:a16="http://schemas.microsoft.com/office/drawing/2014/main" id="{064CA99F-81F1-DE27-4820-CAFF98E81EDC}"/>
              </a:ext>
            </a:extLst>
          </p:cNvPr>
          <p:cNvGrpSpPr>
            <a:grpSpLocks/>
          </p:cNvGrpSpPr>
          <p:nvPr userDrawn="1"/>
        </p:nvGrpSpPr>
        <p:grpSpPr bwMode="auto">
          <a:xfrm>
            <a:off x="10325102" y="5486400"/>
            <a:ext cx="1828800" cy="1371600"/>
            <a:chOff x="4878" y="3456"/>
            <a:chExt cx="864" cy="864"/>
          </a:xfrm>
        </p:grpSpPr>
        <p:pic>
          <p:nvPicPr>
            <p:cNvPr id="1032" name="Picture 7" descr="spine icon">
              <a:extLst>
                <a:ext uri="{FF2B5EF4-FFF2-40B4-BE49-F238E27FC236}">
                  <a16:creationId xmlns:a16="http://schemas.microsoft.com/office/drawing/2014/main" id="{7AFB6F29-1FE0-2751-E171-2A31E63BDE7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78" y="345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8">
              <a:extLst>
                <a:ext uri="{FF2B5EF4-FFF2-40B4-BE49-F238E27FC236}">
                  <a16:creationId xmlns:a16="http://schemas.microsoft.com/office/drawing/2014/main" id="{B57739B3-2204-433A-AAD6-6D8BC4BD9871}"/>
                </a:ext>
              </a:extLst>
            </p:cNvPr>
            <p:cNvSpPr>
              <a:spLocks noChangeArrowheads="1"/>
            </p:cNvSpPr>
            <p:nvPr userDrawn="1"/>
          </p:nvSpPr>
          <p:spPr bwMode="auto">
            <a:xfrm>
              <a:off x="4970" y="3725"/>
              <a:ext cx="6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C82E32"/>
                  </a:solidFill>
                  <a:latin typeface="Times New Roman" panose="02020603050405020304" pitchFamily="18" charset="0"/>
                </a:rPr>
                <a:t>Chemical</a:t>
              </a:r>
            </a:p>
            <a:p>
              <a:pPr algn="ctr"/>
              <a:r>
                <a:rPr lang="en-US" altLang="en-US" sz="1400">
                  <a:solidFill>
                    <a:srgbClr val="C82E32"/>
                  </a:solidFill>
                  <a:latin typeface="Times New Roman" panose="02020603050405020304" pitchFamily="18" charset="0"/>
                </a:rPr>
                <a:t>Thermodynamics</a:t>
              </a:r>
            </a:p>
          </p:txBody>
        </p:sp>
      </p:grpSp>
    </p:spTree>
    <p:extLst>
      <p:ext uri="{BB962C8B-B14F-4D97-AF65-F5344CB8AC3E}">
        <p14:creationId xmlns:p14="http://schemas.microsoft.com/office/powerpoint/2010/main" val="24868626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fade/>
  </p:transition>
  <p:txStyles>
    <p:titleStyle>
      <a:lvl1pPr algn="ctr" rtl="0" eaLnBrk="0" fontAlgn="base" hangingPunct="0">
        <a:spcBef>
          <a:spcPct val="0"/>
        </a:spcBef>
        <a:spcAft>
          <a:spcPct val="0"/>
        </a:spcAft>
        <a:defRPr sz="4400">
          <a:solidFill>
            <a:srgbClr val="C82E32"/>
          </a:solidFill>
          <a:latin typeface="+mj-lt"/>
          <a:ea typeface="+mj-ea"/>
          <a:cs typeface="+mj-cs"/>
        </a:defRPr>
      </a:lvl1pPr>
      <a:lvl2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2pPr>
      <a:lvl3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3pPr>
      <a:lvl4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4pPr>
      <a:lvl5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5pPr>
      <a:lvl6pPr marL="457200" algn="ctr" rtl="0" fontAlgn="base">
        <a:spcBef>
          <a:spcPct val="0"/>
        </a:spcBef>
        <a:spcAft>
          <a:spcPct val="0"/>
        </a:spcAft>
        <a:defRPr sz="4400">
          <a:solidFill>
            <a:srgbClr val="C82E32"/>
          </a:solidFill>
          <a:latin typeface="Arial" pitchFamily="34" charset="0"/>
          <a:ea typeface="ＭＳ Ｐゴシック" pitchFamily="34" charset="-128"/>
        </a:defRPr>
      </a:lvl6pPr>
      <a:lvl7pPr marL="914400" algn="ctr" rtl="0" fontAlgn="base">
        <a:spcBef>
          <a:spcPct val="0"/>
        </a:spcBef>
        <a:spcAft>
          <a:spcPct val="0"/>
        </a:spcAft>
        <a:defRPr sz="4400">
          <a:solidFill>
            <a:srgbClr val="C82E32"/>
          </a:solidFill>
          <a:latin typeface="Arial" pitchFamily="34" charset="0"/>
          <a:ea typeface="ＭＳ Ｐゴシック" pitchFamily="34" charset="-128"/>
        </a:defRPr>
      </a:lvl7pPr>
      <a:lvl8pPr marL="1371600" algn="ctr" rtl="0" fontAlgn="base">
        <a:spcBef>
          <a:spcPct val="0"/>
        </a:spcBef>
        <a:spcAft>
          <a:spcPct val="0"/>
        </a:spcAft>
        <a:defRPr sz="4400">
          <a:solidFill>
            <a:srgbClr val="C82E32"/>
          </a:solidFill>
          <a:latin typeface="Arial" pitchFamily="34" charset="0"/>
          <a:ea typeface="ＭＳ Ｐゴシック" pitchFamily="34" charset="-128"/>
        </a:defRPr>
      </a:lvl8pPr>
      <a:lvl9pPr marL="1828800" algn="ctr" rtl="0" fontAlgn="base">
        <a:spcBef>
          <a:spcPct val="0"/>
        </a:spcBef>
        <a:spcAft>
          <a:spcPct val="0"/>
        </a:spcAft>
        <a:defRPr sz="4400">
          <a:solidFill>
            <a:srgbClr val="C82E3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rgbClr val="C82E32"/>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a:solidFill>
            <a:srgbClr val="C82E32"/>
          </a:solidFill>
          <a:latin typeface="+mn-lt"/>
          <a:ea typeface="+mn-ea"/>
        </a:defRPr>
      </a:lvl2pPr>
      <a:lvl3pPr marL="1143000" indent="-228600" algn="l" rtl="0" eaLnBrk="0" fontAlgn="base" hangingPunct="0">
        <a:spcBef>
          <a:spcPct val="20000"/>
        </a:spcBef>
        <a:spcAft>
          <a:spcPct val="0"/>
        </a:spcAft>
        <a:buChar char="•"/>
        <a:defRPr sz="2400">
          <a:solidFill>
            <a:srgbClr val="C82E32"/>
          </a:solidFill>
          <a:latin typeface="+mn-lt"/>
          <a:ea typeface="+mn-ea"/>
        </a:defRPr>
      </a:lvl3pPr>
      <a:lvl4pPr marL="1600200" indent="-228600" algn="l" rtl="0" eaLnBrk="0" fontAlgn="base" hangingPunct="0">
        <a:spcBef>
          <a:spcPct val="20000"/>
        </a:spcBef>
        <a:spcAft>
          <a:spcPct val="0"/>
        </a:spcAft>
        <a:buChar char="–"/>
        <a:defRPr sz="2000">
          <a:solidFill>
            <a:srgbClr val="C82E32"/>
          </a:solidFill>
          <a:latin typeface="+mn-lt"/>
          <a:ea typeface="+mn-ea"/>
        </a:defRPr>
      </a:lvl4pPr>
      <a:lvl5pPr marL="2057400" indent="-228600" algn="l" rtl="0" eaLnBrk="0" fontAlgn="base" hangingPunct="0">
        <a:spcBef>
          <a:spcPct val="20000"/>
        </a:spcBef>
        <a:spcAft>
          <a:spcPct val="0"/>
        </a:spcAft>
        <a:buChar char="»"/>
        <a:defRPr sz="2000">
          <a:solidFill>
            <a:srgbClr val="C82E32"/>
          </a:solidFill>
          <a:latin typeface="+mn-lt"/>
          <a:ea typeface="+mn-ea"/>
        </a:defRPr>
      </a:lvl5pPr>
      <a:lvl6pPr marL="2514600" indent="-228600" algn="l" rtl="0" fontAlgn="base">
        <a:spcBef>
          <a:spcPct val="20000"/>
        </a:spcBef>
        <a:spcAft>
          <a:spcPct val="0"/>
        </a:spcAft>
        <a:buChar char="»"/>
        <a:defRPr sz="2000">
          <a:solidFill>
            <a:srgbClr val="C82E32"/>
          </a:solidFill>
          <a:latin typeface="+mn-lt"/>
          <a:ea typeface="+mn-ea"/>
        </a:defRPr>
      </a:lvl6pPr>
      <a:lvl7pPr marL="2971800" indent="-228600" algn="l" rtl="0" fontAlgn="base">
        <a:spcBef>
          <a:spcPct val="20000"/>
        </a:spcBef>
        <a:spcAft>
          <a:spcPct val="0"/>
        </a:spcAft>
        <a:buChar char="»"/>
        <a:defRPr sz="2000">
          <a:solidFill>
            <a:srgbClr val="C82E32"/>
          </a:solidFill>
          <a:latin typeface="+mn-lt"/>
          <a:ea typeface="+mn-ea"/>
        </a:defRPr>
      </a:lvl7pPr>
      <a:lvl8pPr marL="3429000" indent="-228600" algn="l" rtl="0" fontAlgn="base">
        <a:spcBef>
          <a:spcPct val="20000"/>
        </a:spcBef>
        <a:spcAft>
          <a:spcPct val="0"/>
        </a:spcAft>
        <a:buChar char="»"/>
        <a:defRPr sz="2000">
          <a:solidFill>
            <a:srgbClr val="C82E32"/>
          </a:solidFill>
          <a:latin typeface="+mn-lt"/>
          <a:ea typeface="+mn-ea"/>
        </a:defRPr>
      </a:lvl8pPr>
      <a:lvl9pPr marL="3886200" indent="-228600" algn="l" rtl="0" fontAlgn="base">
        <a:spcBef>
          <a:spcPct val="20000"/>
        </a:spcBef>
        <a:spcAft>
          <a:spcPct val="0"/>
        </a:spcAft>
        <a:buChar char="»"/>
        <a:defRPr sz="2000">
          <a:solidFill>
            <a:srgbClr val="C82E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chem.libretexts.org/Bookshelves/Physical_and_Theoretical_Chemistry_Textbook_Maps/Supplemental_Modules_(Physical_and_Theoretical_Chemistry)/Spectroscopy/Electronic_Spectroscopy/Spin-orbit_Coupling/Atomic_Term_Symbol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chem.libretexts.org/Bookshelves/Physical_and_Theoretical_Chemistry_Textbook_Maps/Supplemental_Modules_(Physical_and_Theoretical_Chemistry)/Spectroscopy/Electronic_Spectroscopy/Spin-orbit_Coupling/Molecular_Term_Symbols"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chem.libretexts.org/Bookshelves/Physical_and_Theoretical_Chemistry_Textbook_Maps/Supplemental_Modules_(Physical_and_Theoretical_Chemistry)/Spectroscopy/Vibrational_Spectroscopy/Vibrational_Modes/Combination_Bands,_Overtones_and_Fermi_Resonanc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chem.libretexts.org/Bookshelves/Physical_and_Theoretical_Chemistry_Textbook_Maps/Supplemental_Modules_(Physical_and_Theoretical_Chemistry)/Spectroscopy/Vibrational_Spectroscopy/Vibrational_Modes/Normal_Modes"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87883F7-8FE1-D613-53AA-D7831A34D4A0}"/>
              </a:ext>
            </a:extLst>
          </p:cNvPr>
          <p:cNvSpPr>
            <a:spLocks noGrp="1" noChangeArrowheads="1"/>
          </p:cNvSpPr>
          <p:nvPr>
            <p:ph type="title"/>
          </p:nvPr>
        </p:nvSpPr>
        <p:spPr>
          <a:xfrm>
            <a:off x="1524000" y="868363"/>
            <a:ext cx="9144000" cy="1143000"/>
          </a:xfrm>
        </p:spPr>
        <p:txBody>
          <a:bodyPr/>
          <a:lstStyle/>
          <a:p>
            <a:r>
              <a:rPr lang="en-IN" altLang="en-US" sz="2000" b="1">
                <a:solidFill>
                  <a:srgbClr val="00B050"/>
                </a:solidFill>
              </a:rPr>
              <a:t>JANATA SHIKSHAN SANTHA’S</a:t>
            </a:r>
            <a:br>
              <a:rPr lang="en-IN" altLang="en-US" sz="2000" b="1">
                <a:solidFill>
                  <a:srgbClr val="00B050"/>
                </a:solidFill>
              </a:rPr>
            </a:br>
            <a:r>
              <a:rPr lang="en-IN" altLang="en-US" sz="2000" b="1">
                <a:solidFill>
                  <a:srgbClr val="00B050"/>
                </a:solidFill>
              </a:rPr>
              <a:t>KISAN VEER MAHAVIDYALAYA, WAI</a:t>
            </a:r>
            <a:br>
              <a:rPr lang="en-IN" altLang="en-US" sz="2000" b="1">
                <a:solidFill>
                  <a:srgbClr val="00B050"/>
                </a:solidFill>
              </a:rPr>
            </a:br>
            <a:r>
              <a:rPr lang="en-IN" altLang="en-US" sz="2000" b="1">
                <a:solidFill>
                  <a:srgbClr val="00B050"/>
                </a:solidFill>
              </a:rPr>
              <a:t>DEPARTMENT OF CHEMISTRY</a:t>
            </a:r>
          </a:p>
        </p:txBody>
      </p:sp>
      <p:sp>
        <p:nvSpPr>
          <p:cNvPr id="3" name="Content Placeholder 2">
            <a:extLst>
              <a:ext uri="{FF2B5EF4-FFF2-40B4-BE49-F238E27FC236}">
                <a16:creationId xmlns:a16="http://schemas.microsoft.com/office/drawing/2014/main" id="{D1539CC1-BF07-C63B-C2EF-8E1F4BFF7790}"/>
              </a:ext>
            </a:extLst>
          </p:cNvPr>
          <p:cNvSpPr>
            <a:spLocks noGrp="1"/>
          </p:cNvSpPr>
          <p:nvPr>
            <p:ph idx="1"/>
          </p:nvPr>
        </p:nvSpPr>
        <p:spPr>
          <a:xfrm>
            <a:off x="802888" y="2382838"/>
            <a:ext cx="10850136" cy="2749550"/>
          </a:xfrm>
        </p:spPr>
        <p:txBody>
          <a:bodyPr/>
          <a:lstStyle/>
          <a:p>
            <a:pPr marL="0" indent="0" algn="ctr">
              <a:buNone/>
              <a:defRPr/>
            </a:pPr>
            <a:r>
              <a:rPr lang="en-IN" sz="3600" b="1" dirty="0">
                <a:solidFill>
                  <a:srgbClr val="00197D"/>
                </a:solidFill>
              </a:rPr>
              <a:t>TOPIC- ELEMENTARY QUANTUM MECHANICS</a:t>
            </a:r>
          </a:p>
          <a:p>
            <a:pPr marL="0" indent="0" algn="ctr">
              <a:buNone/>
              <a:defRPr/>
            </a:pPr>
            <a:r>
              <a:rPr lang="en-IN" b="1" dirty="0">
                <a:solidFill>
                  <a:schemeClr val="accent1">
                    <a:lumMod val="50000"/>
                  </a:schemeClr>
                </a:solidFill>
              </a:rPr>
              <a:t>BSc III</a:t>
            </a:r>
          </a:p>
          <a:p>
            <a:pPr marL="0" indent="0" algn="ctr">
              <a:buNone/>
              <a:defRPr/>
            </a:pPr>
            <a:r>
              <a:rPr lang="en-IN" b="1" dirty="0">
                <a:solidFill>
                  <a:schemeClr val="accent1">
                    <a:lumMod val="50000"/>
                  </a:schemeClr>
                </a:solidFill>
              </a:rPr>
              <a:t>SEMESTER V</a:t>
            </a:r>
          </a:p>
          <a:p>
            <a:pPr marL="0" indent="0" algn="ctr">
              <a:buNone/>
              <a:defRPr/>
            </a:pPr>
            <a:r>
              <a:rPr lang="en-IN" b="1" dirty="0">
                <a:solidFill>
                  <a:schemeClr val="accent1">
                    <a:lumMod val="50000"/>
                  </a:schemeClr>
                </a:solidFill>
              </a:rPr>
              <a:t>PAPER XI PHYSICAL CHEMISTRY</a:t>
            </a:r>
          </a:p>
        </p:txBody>
      </p:sp>
      <p:sp>
        <p:nvSpPr>
          <p:cNvPr id="3076" name="TextBox 3">
            <a:extLst>
              <a:ext uri="{FF2B5EF4-FFF2-40B4-BE49-F238E27FC236}">
                <a16:creationId xmlns:a16="http://schemas.microsoft.com/office/drawing/2014/main" id="{A6D037B5-EDB0-DA38-9E4F-638B755F13CC}"/>
              </a:ext>
            </a:extLst>
          </p:cNvPr>
          <p:cNvSpPr txBox="1">
            <a:spLocks noChangeArrowheads="1"/>
          </p:cNvSpPr>
          <p:nvPr/>
        </p:nvSpPr>
        <p:spPr bwMode="auto">
          <a:xfrm>
            <a:off x="3124200" y="5237163"/>
            <a:ext cx="6172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2000" b="1" i="0" u="none" strike="noStrike" kern="1200" cap="none" spc="0" normalizeH="0" baseline="0" noProof="0">
                <a:ln>
                  <a:noFill/>
                </a:ln>
                <a:solidFill>
                  <a:srgbClr val="7030A0"/>
                </a:solidFill>
                <a:effectLst/>
                <a:uLnTx/>
                <a:uFillTx/>
                <a:latin typeface="Arial" panose="020B0604020202020204" pitchFamily="34" charset="0"/>
                <a:ea typeface="ＭＳ Ｐゴシック" panose="020B0600070205080204" pitchFamily="34" charset="-128"/>
                <a:cs typeface="+mn-cs"/>
              </a:rPr>
              <a:t>PRESENTED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altLang="en-US" sz="24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mn-cs"/>
              </a:rPr>
              <a:t>MISS. RAJESHWARI SHIVAJI KAMATE</a:t>
            </a:r>
          </a:p>
        </p:txBody>
      </p:sp>
      <p:sp>
        <p:nvSpPr>
          <p:cNvPr id="2" name="TextBox 1">
            <a:extLst>
              <a:ext uri="{FF2B5EF4-FFF2-40B4-BE49-F238E27FC236}">
                <a16:creationId xmlns:a16="http://schemas.microsoft.com/office/drawing/2014/main" id="{7FB7A219-49AD-9131-0FE4-D8011FE3B818}"/>
              </a:ext>
            </a:extLst>
          </p:cNvPr>
          <p:cNvSpPr txBox="1"/>
          <p:nvPr/>
        </p:nvSpPr>
        <p:spPr>
          <a:xfrm>
            <a:off x="10080702" y="5564459"/>
            <a:ext cx="1918010" cy="104821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57" y="3575714"/>
            <a:ext cx="9212239" cy="2769989"/>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The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frequency of the oscillator of mass m is given by –</a:t>
            </a:r>
          </a:p>
          <a:p>
            <a:endParaRPr lang="en-US" dirty="0">
              <a:solidFill>
                <a:srgbClr val="002060"/>
              </a:solidFill>
            </a:endParaRPr>
          </a:p>
          <a:p>
            <a:r>
              <a:rPr lang="en-US" dirty="0">
                <a:solidFill>
                  <a:srgbClr val="002060"/>
                </a:solidFill>
              </a:rPr>
              <a:t>                                                                                                                                      ………………(2)</a:t>
            </a:r>
          </a:p>
          <a:p>
            <a:endParaRPr lang="en-US" dirty="0"/>
          </a:p>
          <a:p>
            <a:r>
              <a:rPr lang="en-US" sz="2400" dirty="0">
                <a:solidFill>
                  <a:srgbClr val="FF0000"/>
                </a:solidFill>
                <a:latin typeface="Times New Roman" pitchFamily="18" charset="0"/>
                <a:cs typeface="Times New Roman" pitchFamily="18" charset="0"/>
              </a:rPr>
              <a:t>It is more accurate to define the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frequency as-</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………(3)      </a:t>
            </a:r>
          </a:p>
          <a:p>
            <a:r>
              <a:rPr lang="en-US" sz="2400" dirty="0">
                <a:solidFill>
                  <a:srgbClr val="FF0000"/>
                </a:solidFill>
                <a:latin typeface="Times New Roman" pitchFamily="18" charset="0"/>
                <a:cs typeface="Times New Roman" pitchFamily="18" charset="0"/>
              </a:rPr>
              <a:t>                                                   </a:t>
            </a:r>
          </a:p>
        </p:txBody>
      </p:sp>
      <p:sp>
        <p:nvSpPr>
          <p:cNvPr id="40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57599" y="3910084"/>
            <a:ext cx="1990725" cy="847725"/>
          </a:xfrm>
          <a:prstGeom prst="rect">
            <a:avLst/>
          </a:prstGeom>
          <a:noFill/>
        </p:spPr>
      </p:pic>
      <p:sp>
        <p:nvSpPr>
          <p:cNvPr id="4099" name="Rectangle 3"/>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21122" y="5274861"/>
            <a:ext cx="1905000" cy="904875"/>
          </a:xfrm>
          <a:prstGeom prst="rect">
            <a:avLst/>
          </a:prstGeom>
          <a:noFill/>
        </p:spPr>
      </p:pic>
      <p:sp>
        <p:nvSpPr>
          <p:cNvPr id="4102" name="Rectangle 6"/>
          <p:cNvSpPr>
            <a:spLocks noChangeArrowheads="1"/>
          </p:cNvSpPr>
          <p:nvPr/>
        </p:nvSpPr>
        <p:spPr bwMode="auto">
          <a:xfrm>
            <a:off x="0" y="1362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Surya Enterprises\Downloads\Telegram Desktop\photo_2020-07-14_08-04-50.jpg"/>
          <p:cNvPicPr>
            <a:picLocks noChangeAspect="1" noChangeArrowheads="1"/>
          </p:cNvPicPr>
          <p:nvPr/>
        </p:nvPicPr>
        <p:blipFill>
          <a:blip r:embed="rId4"/>
          <a:srcRect/>
          <a:stretch>
            <a:fillRect/>
          </a:stretch>
        </p:blipFill>
        <p:spPr bwMode="auto">
          <a:xfrm>
            <a:off x="2345899" y="268708"/>
            <a:ext cx="4969301" cy="3270611"/>
          </a:xfrm>
          <a:prstGeom prst="rect">
            <a:avLst/>
          </a:prstGeom>
          <a:noFill/>
        </p:spPr>
      </p:pic>
      <p:sp>
        <p:nvSpPr>
          <p:cNvPr id="10" name="TextBox 9"/>
          <p:cNvSpPr txBox="1"/>
          <p:nvPr/>
        </p:nvSpPr>
        <p:spPr>
          <a:xfrm>
            <a:off x="7397086" y="2402006"/>
            <a:ext cx="4353636" cy="830997"/>
          </a:xfrm>
          <a:prstGeom prst="rect">
            <a:avLst/>
          </a:prstGeom>
          <a:noFill/>
        </p:spPr>
        <p:txBody>
          <a:bodyPr wrap="square" rtlCol="0">
            <a:spAutoFit/>
          </a:bodyPr>
          <a:lstStyle/>
          <a:p>
            <a:r>
              <a:rPr lang="en-US" sz="2400" dirty="0">
                <a:solidFill>
                  <a:schemeClr val="tx2"/>
                </a:solidFill>
                <a:latin typeface="Times New Roman" pitchFamily="18" charset="0"/>
                <a:cs typeface="Times New Roman" pitchFamily="18" charset="0"/>
              </a:rPr>
              <a:t>Fig.1.Potential energy diagram for a simple harmonic oscillator</a:t>
            </a: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7"/>
                                        </p:tgtEl>
                                        <p:attrNameLst>
                                          <p:attrName>style.visibility</p:attrName>
                                        </p:attrNameLst>
                                      </p:cBhvr>
                                      <p:to>
                                        <p:strVal val="visible"/>
                                      </p:to>
                                    </p:set>
                                    <p:anim calcmode="lin" valueType="num">
                                      <p:cBhvr additive="base">
                                        <p:cTn id="17" dur="500" fill="hold"/>
                                        <p:tgtEl>
                                          <p:spTgt spid="4097"/>
                                        </p:tgtEl>
                                        <p:attrNameLst>
                                          <p:attrName>ppt_x</p:attrName>
                                        </p:attrNameLst>
                                      </p:cBhvr>
                                      <p:tavLst>
                                        <p:tav tm="0">
                                          <p:val>
                                            <p:strVal val="#ppt_x"/>
                                          </p:val>
                                        </p:tav>
                                        <p:tav tm="100000">
                                          <p:val>
                                            <p:strVal val="#ppt_x"/>
                                          </p:val>
                                        </p:tav>
                                      </p:tavLst>
                                    </p:anim>
                                    <p:anim calcmode="lin" valueType="num">
                                      <p:cBhvr additive="base">
                                        <p:cTn id="1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500" fill="hold"/>
                                        <p:tgtEl>
                                          <p:spTgt spid="4100"/>
                                        </p:tgtEl>
                                        <p:attrNameLst>
                                          <p:attrName>ppt_x</p:attrName>
                                        </p:attrNameLst>
                                      </p:cBhvr>
                                      <p:tavLst>
                                        <p:tav tm="0">
                                          <p:val>
                                            <p:strVal val="#ppt_x"/>
                                          </p:val>
                                        </p:tav>
                                        <p:tav tm="100000">
                                          <p:val>
                                            <p:strVal val="#ppt_x"/>
                                          </p:val>
                                        </p:tav>
                                      </p:tavLst>
                                    </p:anim>
                                    <p:anim calcmode="lin" valueType="num">
                                      <p:cBhvr additive="base">
                                        <p:cTn id="3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5218" y="873457"/>
            <a:ext cx="10317707" cy="7478970"/>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Where µ is the reduced mass of the diatomic molecule defined as –</a:t>
            </a:r>
          </a:p>
          <a:p>
            <a:r>
              <a:rPr lang="en-US" sz="2400" dirty="0">
                <a:solidFill>
                  <a:srgbClr val="002060"/>
                </a:solidFill>
                <a:latin typeface="Times New Roman" pitchFamily="18" charset="0"/>
                <a:cs typeface="Times New Roman" pitchFamily="18" charset="0"/>
              </a:rPr>
              <a:t>                                                                                                         ………….(3)</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Where m</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and m</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are the atomic masses of the two atoms.</a:t>
            </a:r>
          </a:p>
          <a:p>
            <a:r>
              <a:rPr lang="en-US" sz="2400" dirty="0">
                <a:solidFill>
                  <a:srgbClr val="002060"/>
                </a:solidFill>
                <a:latin typeface="Times New Roman" pitchFamily="18" charset="0"/>
                <a:cs typeface="Times New Roman" pitchFamily="18" charset="0"/>
              </a:rPr>
              <a:t>Using the potential energy given by eqn.1,for one-dimensional </a:t>
            </a:r>
            <a:r>
              <a:rPr lang="en-US" sz="2400" dirty="0" err="1">
                <a:solidFill>
                  <a:srgbClr val="002060"/>
                </a:solidFill>
                <a:latin typeface="Times New Roman" pitchFamily="18" charset="0"/>
                <a:cs typeface="Times New Roman" pitchFamily="18" charset="0"/>
              </a:rPr>
              <a:t>S.H.O.,the</a:t>
            </a:r>
            <a:r>
              <a:rPr lang="en-US" sz="2400" dirty="0">
                <a:solidFill>
                  <a:srgbClr val="002060"/>
                </a:solidFill>
                <a:latin typeface="Times New Roman" pitchFamily="18" charset="0"/>
                <a:cs typeface="Times New Roman" pitchFamily="18" charset="0"/>
              </a:rPr>
              <a:t> Schrödinger equation is represented as-</a:t>
            </a: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…………..(4)</a:t>
            </a:r>
          </a:p>
          <a:p>
            <a:r>
              <a:rPr lang="en-US" sz="2400" dirty="0">
                <a:solidFill>
                  <a:srgbClr val="FF0000"/>
                </a:solidFill>
                <a:latin typeface="Times New Roman" pitchFamily="18" charset="0"/>
                <a:cs typeface="Times New Roman" pitchFamily="18" charset="0"/>
              </a:rPr>
              <a:t>Mathematically, Eq.4 may be written as –</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……………(5)</a:t>
            </a: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Defining  </a:t>
            </a:r>
            <a:r>
              <a:rPr lang="el-GR" sz="2400" dirty="0">
                <a:solidFill>
                  <a:srgbClr val="002060"/>
                </a:solidFill>
                <a:latin typeface="Times New Roman" pitchFamily="18" charset="0"/>
                <a:cs typeface="Times New Roman" pitchFamily="18" charset="0"/>
              </a:rPr>
              <a:t>α</a:t>
            </a:r>
            <a:r>
              <a:rPr lang="en-US" sz="2400" dirty="0">
                <a:solidFill>
                  <a:srgbClr val="002060"/>
                </a:solidFill>
                <a:latin typeface="Times New Roman" pitchFamily="18" charset="0"/>
                <a:cs typeface="Times New Roman" pitchFamily="18" charset="0"/>
              </a:rPr>
              <a:t> and </a:t>
            </a:r>
            <a:r>
              <a:rPr lang="el-GR" sz="2400" dirty="0">
                <a:solidFill>
                  <a:srgbClr val="002060"/>
                </a:solidFill>
                <a:latin typeface="Times New Roman" pitchFamily="18" charset="0"/>
                <a:cs typeface="Times New Roman" pitchFamily="18" charset="0"/>
              </a:rPr>
              <a:t>β</a:t>
            </a:r>
            <a:r>
              <a:rPr lang="en-US" sz="2400" dirty="0">
                <a:solidFill>
                  <a:srgbClr val="002060"/>
                </a:solidFill>
                <a:latin typeface="Times New Roman" pitchFamily="18" charset="0"/>
                <a:cs typeface="Times New Roman" pitchFamily="18" charset="0"/>
              </a:rPr>
              <a:t> as </a:t>
            </a:r>
            <a:r>
              <a:rPr lang="el-GR" sz="2400" dirty="0">
                <a:solidFill>
                  <a:srgbClr val="002060"/>
                </a:solidFill>
                <a:latin typeface="Times New Roman" pitchFamily="18" charset="0"/>
                <a:cs typeface="Times New Roman" pitchFamily="18" charset="0"/>
              </a:rPr>
              <a:t>α</a:t>
            </a:r>
            <a:r>
              <a:rPr lang="en-US" sz="2400" dirty="0">
                <a:solidFill>
                  <a:srgbClr val="002060"/>
                </a:solidFill>
                <a:latin typeface="Times New Roman" pitchFamily="18" charset="0"/>
                <a:cs typeface="Times New Roman" pitchFamily="18" charset="0"/>
              </a:rPr>
              <a:t> =             and  </a:t>
            </a:r>
            <a:r>
              <a:rPr lang="el-GR" sz="2400" dirty="0">
                <a:solidFill>
                  <a:srgbClr val="002060"/>
                </a:solidFill>
                <a:latin typeface="Times New Roman" pitchFamily="18" charset="0"/>
                <a:cs typeface="Times New Roman" pitchFamily="18" charset="0"/>
              </a:rPr>
              <a:t>β</a:t>
            </a:r>
            <a:r>
              <a:rPr lang="en-US" sz="2400" dirty="0">
                <a:solidFill>
                  <a:srgbClr val="002060"/>
                </a:solidFill>
                <a:latin typeface="Times New Roman" pitchFamily="18" charset="0"/>
                <a:cs typeface="Times New Roman" pitchFamily="18" charset="0"/>
              </a:rPr>
              <a:t> =                 ,                     ………………(6)</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Eqn.5 becomes                                                                                      ………….(7)</a:t>
            </a:r>
          </a:p>
          <a:p>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dirty="0"/>
              <a:t> </a:t>
            </a:r>
          </a:p>
        </p:txBody>
      </p:sp>
      <p:sp>
        <p:nvSpPr>
          <p:cNvPr id="30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35021" y="1228299"/>
            <a:ext cx="1847850" cy="800100"/>
          </a:xfrm>
          <a:prstGeom prst="rect">
            <a:avLst/>
          </a:prstGeom>
          <a:noFill/>
        </p:spPr>
      </p:pic>
      <p:sp>
        <p:nvSpPr>
          <p:cNvPr id="307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06973" y="3220872"/>
            <a:ext cx="4076700" cy="628650"/>
          </a:xfrm>
          <a:prstGeom prst="rect">
            <a:avLst/>
          </a:prstGeom>
          <a:noFill/>
        </p:spPr>
      </p:pic>
      <p:sp>
        <p:nvSpPr>
          <p:cNvPr id="8" name="Rectangle 7"/>
          <p:cNvSpPr/>
          <p:nvPr/>
        </p:nvSpPr>
        <p:spPr>
          <a:xfrm>
            <a:off x="6910423" y="3290859"/>
            <a:ext cx="772969" cy="461665"/>
          </a:xfrm>
          <a:prstGeom prst="rect">
            <a:avLst/>
          </a:prstGeom>
        </p:spPr>
        <p:txBody>
          <a:bodyPr wrap="none">
            <a:spAutoFit/>
          </a:bodyPr>
          <a:lstStyle/>
          <a:p>
            <a:pPr lvl="0" fontAlgn="base">
              <a:spcBef>
                <a:spcPct val="0"/>
              </a:spcBef>
              <a:spcAft>
                <a:spcPct val="0"/>
              </a:spcAft>
            </a:pPr>
            <a:r>
              <a:rPr lang="en-US" sz="2400" dirty="0">
                <a:solidFill>
                  <a:srgbClr val="595959"/>
                </a:solidFill>
                <a:latin typeface="Calibri" pitchFamily="34" charset="0"/>
                <a:ea typeface="Times New Roman" pitchFamily="18" charset="0"/>
                <a:cs typeface="Calibri" pitchFamily="34" charset="0"/>
              </a:rPr>
              <a:t>Ψ(x)</a:t>
            </a:r>
            <a:r>
              <a:rPr lang="en-US" sz="1100" dirty="0">
                <a:solidFill>
                  <a:srgbClr val="595959"/>
                </a:solidFill>
                <a:latin typeface="Arial" pitchFamily="34" charset="0"/>
                <a:cs typeface="Arial" pitchFamily="34" charset="0"/>
              </a:rPr>
              <a:t> </a:t>
            </a:r>
            <a:endParaRPr lang="en-US" dirty="0">
              <a:solidFill>
                <a:srgbClr val="595959"/>
              </a:solidFill>
              <a:latin typeface="Arial" pitchFamily="34" charset="0"/>
              <a:cs typeface="Arial" pitchFamily="34" charset="0"/>
            </a:endParaRPr>
          </a:p>
        </p:txBody>
      </p:sp>
      <p:sp>
        <p:nvSpPr>
          <p:cNvPr id="3079"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5337" y="4210334"/>
            <a:ext cx="3905250" cy="790575"/>
          </a:xfrm>
          <a:prstGeom prst="rect">
            <a:avLst/>
          </a:prstGeom>
          <a:noFill/>
        </p:spPr>
      </p:pic>
      <p:sp>
        <p:nvSpPr>
          <p:cNvPr id="3080" name="Rectangle 8"/>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82" name="Rectangle 10"/>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1"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44204" y="5152030"/>
            <a:ext cx="628650" cy="742950"/>
          </a:xfrm>
          <a:prstGeom prst="rect">
            <a:avLst/>
          </a:prstGeom>
          <a:noFill/>
        </p:spPr>
      </p:pic>
      <p:sp>
        <p:nvSpPr>
          <p:cNvPr id="3083" name="Rectangle 11"/>
          <p:cNvSpPr>
            <a:spLocks noChangeArrowheads="1"/>
          </p:cNvSpPr>
          <p:nvPr/>
        </p:nvSpPr>
        <p:spPr bwMode="auto">
          <a:xfrm>
            <a:off x="0" y="1200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85"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4"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964071" y="5056496"/>
            <a:ext cx="1076325" cy="809625"/>
          </a:xfrm>
          <a:prstGeom prst="rect">
            <a:avLst/>
          </a:prstGeom>
          <a:noFill/>
        </p:spPr>
      </p:pic>
      <p:sp>
        <p:nvSpPr>
          <p:cNvPr id="3086" name="Rectangle 14"/>
          <p:cNvSpPr>
            <a:spLocks noChangeArrowheads="1"/>
          </p:cNvSpPr>
          <p:nvPr/>
        </p:nvSpPr>
        <p:spPr bwMode="auto">
          <a:xfrm>
            <a:off x="0" y="1266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7"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807725" y="5848066"/>
            <a:ext cx="3248025" cy="790575"/>
          </a:xfrm>
          <a:prstGeom prst="rect">
            <a:avLst/>
          </a:prstGeom>
          <a:noFill/>
        </p:spPr>
      </p:pic>
      <p:sp>
        <p:nvSpPr>
          <p:cNvPr id="3089" name="Rectangle 17"/>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3"/>
                                        </p:tgtEl>
                                        <p:attrNameLst>
                                          <p:attrName>style.visibility</p:attrName>
                                        </p:attrNameLst>
                                      </p:cBhvr>
                                      <p:to>
                                        <p:strVal val="visible"/>
                                      </p:to>
                                    </p:set>
                                    <p:anim calcmode="lin" valueType="num">
                                      <p:cBhvr additive="base">
                                        <p:cTn id="17" dur="500" fill="hold"/>
                                        <p:tgtEl>
                                          <p:spTgt spid="3073"/>
                                        </p:tgtEl>
                                        <p:attrNameLst>
                                          <p:attrName>ppt_x</p:attrName>
                                        </p:attrNameLst>
                                      </p:cBhvr>
                                      <p:tavLst>
                                        <p:tav tm="0">
                                          <p:val>
                                            <p:strVal val="#ppt_x"/>
                                          </p:val>
                                        </p:tav>
                                        <p:tav tm="100000">
                                          <p:val>
                                            <p:strVal val="#ppt_x"/>
                                          </p:val>
                                        </p:tav>
                                      </p:tavLst>
                                    </p:anim>
                                    <p:anim calcmode="lin" valueType="num">
                                      <p:cBhvr additive="base">
                                        <p:cTn id="18"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5"/>
                                        </p:tgtEl>
                                        <p:attrNameLst>
                                          <p:attrName>style.visibility</p:attrName>
                                        </p:attrNameLst>
                                      </p:cBhvr>
                                      <p:to>
                                        <p:strVal val="visible"/>
                                      </p:to>
                                    </p:set>
                                    <p:anim calcmode="lin" valueType="num">
                                      <p:cBhvr additive="base">
                                        <p:cTn id="41" dur="500" fill="hold"/>
                                        <p:tgtEl>
                                          <p:spTgt spid="3075"/>
                                        </p:tgtEl>
                                        <p:attrNameLst>
                                          <p:attrName>ppt_x</p:attrName>
                                        </p:attrNameLst>
                                      </p:cBhvr>
                                      <p:tavLst>
                                        <p:tav tm="0">
                                          <p:val>
                                            <p:strVal val="#ppt_x"/>
                                          </p:val>
                                        </p:tav>
                                        <p:tav tm="100000">
                                          <p:val>
                                            <p:strVal val="#ppt_x"/>
                                          </p:val>
                                        </p:tav>
                                      </p:tavLst>
                                    </p:anim>
                                    <p:anim calcmode="lin" valueType="num">
                                      <p:cBhvr additive="base">
                                        <p:cTn id="4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78"/>
                                        </p:tgtEl>
                                        <p:attrNameLst>
                                          <p:attrName>style.visibility</p:attrName>
                                        </p:attrNameLst>
                                      </p:cBhvr>
                                      <p:to>
                                        <p:strVal val="visible"/>
                                      </p:to>
                                    </p:set>
                                    <p:anim calcmode="lin" valueType="num">
                                      <p:cBhvr additive="base">
                                        <p:cTn id="57" dur="500" fill="hold"/>
                                        <p:tgtEl>
                                          <p:spTgt spid="3078"/>
                                        </p:tgtEl>
                                        <p:attrNameLst>
                                          <p:attrName>ppt_x</p:attrName>
                                        </p:attrNameLst>
                                      </p:cBhvr>
                                      <p:tavLst>
                                        <p:tav tm="0">
                                          <p:val>
                                            <p:strVal val="#ppt_x"/>
                                          </p:val>
                                        </p:tav>
                                        <p:tav tm="100000">
                                          <p:val>
                                            <p:strVal val="#ppt_x"/>
                                          </p:val>
                                        </p:tav>
                                      </p:tavLst>
                                    </p:anim>
                                    <p:anim calcmode="lin" valueType="num">
                                      <p:cBhvr additive="base">
                                        <p:cTn id="5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081"/>
                                        </p:tgtEl>
                                        <p:attrNameLst>
                                          <p:attrName>style.visibility</p:attrName>
                                        </p:attrNameLst>
                                      </p:cBhvr>
                                      <p:to>
                                        <p:strVal val="visible"/>
                                      </p:to>
                                    </p:set>
                                    <p:anim calcmode="lin" valueType="num">
                                      <p:cBhvr additive="base">
                                        <p:cTn id="69" dur="500" fill="hold"/>
                                        <p:tgtEl>
                                          <p:spTgt spid="3081"/>
                                        </p:tgtEl>
                                        <p:attrNameLst>
                                          <p:attrName>ppt_x</p:attrName>
                                        </p:attrNameLst>
                                      </p:cBhvr>
                                      <p:tavLst>
                                        <p:tav tm="0">
                                          <p:val>
                                            <p:strVal val="#ppt_x"/>
                                          </p:val>
                                        </p:tav>
                                        <p:tav tm="100000">
                                          <p:val>
                                            <p:strVal val="#ppt_x"/>
                                          </p:val>
                                        </p:tav>
                                      </p:tavLst>
                                    </p:anim>
                                    <p:anim calcmode="lin" valueType="num">
                                      <p:cBhvr additive="base">
                                        <p:cTn id="7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084"/>
                                        </p:tgtEl>
                                        <p:attrNameLst>
                                          <p:attrName>style.visibility</p:attrName>
                                        </p:attrNameLst>
                                      </p:cBhvr>
                                      <p:to>
                                        <p:strVal val="visible"/>
                                      </p:to>
                                    </p:set>
                                    <p:anim calcmode="lin" valueType="num">
                                      <p:cBhvr additive="base">
                                        <p:cTn id="75" dur="500" fill="hold"/>
                                        <p:tgtEl>
                                          <p:spTgt spid="3084"/>
                                        </p:tgtEl>
                                        <p:attrNameLst>
                                          <p:attrName>ppt_x</p:attrName>
                                        </p:attrNameLst>
                                      </p:cBhvr>
                                      <p:tavLst>
                                        <p:tav tm="0">
                                          <p:val>
                                            <p:strVal val="#ppt_x"/>
                                          </p:val>
                                        </p:tav>
                                        <p:tav tm="100000">
                                          <p:val>
                                            <p:strVal val="#ppt_x"/>
                                          </p:val>
                                        </p:tav>
                                      </p:tavLst>
                                    </p:anim>
                                    <p:anim calcmode="lin" valueType="num">
                                      <p:cBhvr additive="base">
                                        <p:cTn id="76"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13" end="13"/>
                                            </p:txEl>
                                          </p:spTgt>
                                        </p:tgtEl>
                                        <p:attrNameLst>
                                          <p:attrName>style.visibility</p:attrName>
                                        </p:attrNameLst>
                                      </p:cBhvr>
                                      <p:to>
                                        <p:strVal val="visible"/>
                                      </p:to>
                                    </p:set>
                                    <p:anim calcmode="lin" valueType="num">
                                      <p:cBhvr additive="base">
                                        <p:cTn id="8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087"/>
                                        </p:tgtEl>
                                        <p:attrNameLst>
                                          <p:attrName>style.visibility</p:attrName>
                                        </p:attrNameLst>
                                      </p:cBhvr>
                                      <p:to>
                                        <p:strVal val="visible"/>
                                      </p:to>
                                    </p:set>
                                    <p:anim calcmode="lin" valueType="num">
                                      <p:cBhvr additive="base">
                                        <p:cTn id="87" dur="500" fill="hold"/>
                                        <p:tgtEl>
                                          <p:spTgt spid="3087"/>
                                        </p:tgtEl>
                                        <p:attrNameLst>
                                          <p:attrName>ppt_x</p:attrName>
                                        </p:attrNameLst>
                                      </p:cBhvr>
                                      <p:tavLst>
                                        <p:tav tm="0">
                                          <p:val>
                                            <p:strVal val="#ppt_x"/>
                                          </p:val>
                                        </p:tav>
                                        <p:tav tm="100000">
                                          <p:val>
                                            <p:strVal val="#ppt_x"/>
                                          </p:val>
                                        </p:tav>
                                      </p:tavLst>
                                    </p:anim>
                                    <p:anim calcmode="lin" valueType="num">
                                      <p:cBhvr additive="base">
                                        <p:cTn id="88"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7230" y="504967"/>
            <a:ext cx="9785444" cy="6124754"/>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Defining a new variable  </a:t>
            </a:r>
            <a:r>
              <a:rPr lang="el-GR" sz="2400" dirty="0">
                <a:solidFill>
                  <a:srgbClr val="002060"/>
                </a:solidFill>
                <a:latin typeface="Times New Roman" pitchFamily="18" charset="0"/>
                <a:cs typeface="Times New Roman" pitchFamily="18" charset="0"/>
              </a:rPr>
              <a:t>ξ</a:t>
            </a:r>
            <a:r>
              <a:rPr lang="en-US" sz="2400" dirty="0">
                <a:solidFill>
                  <a:srgbClr val="002060"/>
                </a:solidFill>
                <a:latin typeface="Times New Roman" pitchFamily="18" charset="0"/>
                <a:cs typeface="Times New Roman" pitchFamily="18" charset="0"/>
              </a:rPr>
              <a:t> = </a:t>
            </a:r>
            <a:r>
              <a:rPr lang="el-GR" sz="2400" dirty="0">
                <a:solidFill>
                  <a:srgbClr val="002060"/>
                </a:solidFill>
                <a:latin typeface="Times New Roman" pitchFamily="18" charset="0"/>
                <a:cs typeface="Times New Roman" pitchFamily="18" charset="0"/>
              </a:rPr>
              <a:t>β</a:t>
            </a:r>
            <a:r>
              <a:rPr lang="en-US" sz="2400" baseline="30000" dirty="0">
                <a:solidFill>
                  <a:srgbClr val="002060"/>
                </a:solidFill>
                <a:latin typeface="Times New Roman" pitchFamily="18" charset="0"/>
                <a:cs typeface="Times New Roman" pitchFamily="18" charset="0"/>
              </a:rPr>
              <a:t>1/2 </a:t>
            </a:r>
            <a:r>
              <a:rPr lang="en-US" sz="2400" dirty="0">
                <a:solidFill>
                  <a:srgbClr val="002060"/>
                </a:solidFill>
                <a:latin typeface="Times New Roman" pitchFamily="18" charset="0"/>
                <a:cs typeface="Times New Roman" pitchFamily="18" charset="0"/>
              </a:rPr>
              <a:t>x, the above equation becomes</a:t>
            </a:r>
          </a:p>
          <a:p>
            <a:r>
              <a:rPr lang="en-US" sz="2400" dirty="0">
                <a:solidFill>
                  <a:srgbClr val="002060"/>
                </a:solidFill>
                <a:latin typeface="Times New Roman" pitchFamily="18" charset="0"/>
                <a:cs typeface="Times New Roman" pitchFamily="18" charset="0"/>
              </a:rPr>
              <a:t>                                                                                                      …………(8)</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Eq.8 has a solution of the form</a:t>
            </a:r>
          </a:p>
          <a:p>
            <a:r>
              <a:rPr lang="en-US" sz="2400" dirty="0">
                <a:solidFill>
                  <a:srgbClr val="FF0000"/>
                </a:solidFill>
                <a:latin typeface="Times New Roman" pitchFamily="18" charset="0"/>
                <a:cs typeface="Times New Roman" pitchFamily="18" charset="0"/>
              </a:rPr>
              <a:t>                                                                                                           ………(9)</a:t>
            </a:r>
          </a:p>
          <a:p>
            <a:r>
              <a:rPr lang="en-US" sz="2400" dirty="0">
                <a:solidFill>
                  <a:srgbClr val="002060"/>
                </a:solidFill>
                <a:latin typeface="Times New Roman" pitchFamily="18" charset="0"/>
                <a:cs typeface="Times New Roman" pitchFamily="18" charset="0"/>
              </a:rPr>
              <a:t>  Using this solution, eqn.8 becomes </a:t>
            </a:r>
          </a:p>
          <a:p>
            <a:r>
              <a:rPr lang="en-US" sz="2400" dirty="0">
                <a:solidFill>
                  <a:srgbClr val="002060"/>
                </a:solidFill>
                <a:latin typeface="Times New Roman" pitchFamily="18" charset="0"/>
                <a:cs typeface="Times New Roman" pitchFamily="18" charset="0"/>
              </a:rPr>
              <a:t>                                                                                                         ……….(10)</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Eq.10 is identical in form to a well known second –order differential equation, called the </a:t>
            </a:r>
            <a:r>
              <a:rPr lang="en-US" sz="2400" b="1" dirty="0" err="1">
                <a:solidFill>
                  <a:srgbClr val="FF0000"/>
                </a:solidFill>
                <a:latin typeface="Times New Roman" pitchFamily="18" charset="0"/>
                <a:cs typeface="Times New Roman" pitchFamily="18" charset="0"/>
              </a:rPr>
              <a:t>Hermite</a:t>
            </a:r>
            <a:r>
              <a:rPr lang="en-US" sz="2400" b="1" dirty="0">
                <a:solidFill>
                  <a:srgbClr val="FF0000"/>
                </a:solidFill>
                <a:latin typeface="Times New Roman" pitchFamily="18" charset="0"/>
                <a:cs typeface="Times New Roman" pitchFamily="18" charset="0"/>
              </a:rPr>
              <a:t> equation</a:t>
            </a:r>
            <a:r>
              <a:rPr lang="en-US" sz="2400" dirty="0">
                <a:solidFill>
                  <a:srgbClr val="FF0000"/>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The </a:t>
            </a:r>
            <a:r>
              <a:rPr lang="en-US" sz="2400" dirty="0" err="1">
                <a:solidFill>
                  <a:srgbClr val="002060"/>
                </a:solidFill>
                <a:latin typeface="Times New Roman" pitchFamily="18" charset="0"/>
                <a:cs typeface="Times New Roman" pitchFamily="18" charset="0"/>
              </a:rPr>
              <a:t>Hermite</a:t>
            </a:r>
            <a:r>
              <a:rPr lang="en-US" sz="2400" dirty="0">
                <a:solidFill>
                  <a:srgbClr val="002060"/>
                </a:solidFill>
                <a:latin typeface="Times New Roman" pitchFamily="18" charset="0"/>
                <a:cs typeface="Times New Roman" pitchFamily="18" charset="0"/>
              </a:rPr>
              <a:t> equation has solutions which depends upon the value of </a:t>
            </a:r>
            <a:r>
              <a:rPr lang="en-US" sz="2400" dirty="0" err="1">
                <a:solidFill>
                  <a:srgbClr val="002060"/>
                </a:solidFill>
                <a:latin typeface="Times New Roman" pitchFamily="18" charset="0"/>
                <a:cs typeface="Times New Roman" pitchFamily="18" charset="0"/>
              </a:rPr>
              <a:t>n.These</a:t>
            </a:r>
            <a:r>
              <a:rPr lang="en-US" sz="2400" dirty="0">
                <a:solidFill>
                  <a:srgbClr val="002060"/>
                </a:solidFill>
                <a:latin typeface="Times New Roman" pitchFamily="18" charset="0"/>
                <a:cs typeface="Times New Roman" pitchFamily="18" charset="0"/>
              </a:rPr>
              <a:t> solution are called </a:t>
            </a:r>
            <a:r>
              <a:rPr lang="en-US" sz="2400" dirty="0" err="1">
                <a:solidFill>
                  <a:srgbClr val="002060"/>
                </a:solidFill>
                <a:latin typeface="Times New Roman" pitchFamily="18" charset="0"/>
                <a:cs typeface="Times New Roman" pitchFamily="18" charset="0"/>
              </a:rPr>
              <a:t>Hermite</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polynomials,H</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ξ</a:t>
            </a:r>
            <a:r>
              <a:rPr lang="en-US" sz="2400" dirty="0">
                <a:solidFill>
                  <a:srgbClr val="002060"/>
                </a:solidFill>
                <a:latin typeface="Times New Roman" pitchFamily="18" charset="0"/>
                <a:cs typeface="Times New Roman" pitchFamily="18" charset="0"/>
              </a:rPr>
              <a:t>),i.e., </a:t>
            </a:r>
            <a:r>
              <a:rPr lang="el-GR" sz="2400" dirty="0">
                <a:solidFill>
                  <a:srgbClr val="002060"/>
                </a:solidFill>
                <a:latin typeface="Times New Roman" pitchFamily="18" charset="0"/>
                <a:cs typeface="Times New Roman" pitchFamily="18" charset="0"/>
              </a:rPr>
              <a:t>Φ</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ξ</a:t>
            </a:r>
            <a:r>
              <a:rPr lang="en-US" sz="2400" dirty="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H</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ξ</a:t>
            </a:r>
            <a:r>
              <a:rPr lang="en-US" sz="2400" dirty="0">
                <a:solidFill>
                  <a:srgbClr val="002060"/>
                </a:solidFill>
                <a:latin typeface="Times New Roman" pitchFamily="18" charset="0"/>
                <a:cs typeface="Times New Roman" pitchFamily="18" charset="0"/>
              </a:rPr>
              <a:t>).</a:t>
            </a:r>
          </a:p>
          <a:p>
            <a:r>
              <a:rPr lang="en-US" sz="2400" dirty="0">
                <a:solidFill>
                  <a:srgbClr val="002060"/>
                </a:solidFill>
                <a:latin typeface="Times New Roman" pitchFamily="18" charset="0"/>
                <a:cs typeface="Times New Roman" pitchFamily="18" charset="0"/>
              </a:rPr>
              <a:t>                                                                                  </a:t>
            </a:r>
          </a:p>
          <a:p>
            <a:endParaRPr lang="en-US" sz="2400" baseline="30000" dirty="0">
              <a:latin typeface="Times New Roman" pitchFamily="18" charset="0"/>
              <a:cs typeface="Times New Roman" pitchFamily="18" charset="0"/>
            </a:endParaRPr>
          </a:p>
          <a:p>
            <a:r>
              <a:rPr lang="en-US" sz="2400" baseline="30000" dirty="0">
                <a:latin typeface="Times New Roman" pitchFamily="18" charset="0"/>
                <a:cs typeface="Times New Roman" pitchFamily="18" charset="0"/>
              </a:rPr>
              <a:t> </a:t>
            </a: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57600" y="852986"/>
            <a:ext cx="3019425" cy="847725"/>
          </a:xfrm>
          <a:prstGeom prst="rect">
            <a:avLst/>
          </a:prstGeom>
          <a:noFill/>
        </p:spPr>
      </p:pic>
      <p:sp>
        <p:nvSpPr>
          <p:cNvPr id="2051" name="Rectangle 3"/>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84895" y="2026693"/>
            <a:ext cx="2609850" cy="466725"/>
          </a:xfrm>
          <a:prstGeom prst="rect">
            <a:avLst/>
          </a:prstGeom>
          <a:noFill/>
        </p:spPr>
      </p:pic>
      <p:sp>
        <p:nvSpPr>
          <p:cNvPr id="2054" name="Rectangle 6"/>
          <p:cNvSpPr>
            <a:spLocks noChangeArrowheads="1"/>
          </p:cNvSpPr>
          <p:nvPr/>
        </p:nvSpPr>
        <p:spPr bwMode="auto">
          <a:xfrm>
            <a:off x="0" y="923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61315" y="2681786"/>
            <a:ext cx="3990975" cy="847725"/>
          </a:xfrm>
          <a:prstGeom prst="rect">
            <a:avLst/>
          </a:prstGeom>
          <a:noFill/>
        </p:spPr>
      </p:pic>
      <p:sp>
        <p:nvSpPr>
          <p:cNvPr id="2057" name="Rectangle 9"/>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80180" y="4101152"/>
            <a:ext cx="3257550" cy="847725"/>
          </a:xfrm>
          <a:prstGeom prst="rect">
            <a:avLst/>
          </a:prstGeom>
          <a:noFill/>
        </p:spPr>
      </p:pic>
      <p:sp>
        <p:nvSpPr>
          <p:cNvPr id="2060" name="Rectangle 12"/>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399" y="191069"/>
            <a:ext cx="10563367" cy="5262979"/>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The </a:t>
            </a:r>
            <a:r>
              <a:rPr lang="en-US" sz="2400" dirty="0" err="1">
                <a:solidFill>
                  <a:srgbClr val="002060"/>
                </a:solidFill>
                <a:latin typeface="Times New Roman" pitchFamily="18" charset="0"/>
                <a:cs typeface="Times New Roman" pitchFamily="18" charset="0"/>
              </a:rPr>
              <a:t>Hermite</a:t>
            </a:r>
            <a:r>
              <a:rPr lang="en-US" sz="2400" dirty="0">
                <a:solidFill>
                  <a:srgbClr val="002060"/>
                </a:solidFill>
                <a:latin typeface="Times New Roman" pitchFamily="18" charset="0"/>
                <a:cs typeface="Times New Roman" pitchFamily="18" charset="0"/>
              </a:rPr>
              <a:t> polynomial of degree n is defined as –</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………….(12)</a:t>
            </a:r>
          </a:p>
          <a:p>
            <a:r>
              <a:rPr lang="en-US" sz="2400" dirty="0">
                <a:solidFill>
                  <a:srgbClr val="00206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A few </a:t>
            </a:r>
            <a:r>
              <a:rPr lang="en-US" sz="2400" dirty="0" err="1">
                <a:solidFill>
                  <a:srgbClr val="FF0000"/>
                </a:solidFill>
                <a:latin typeface="Times New Roman" pitchFamily="18" charset="0"/>
                <a:cs typeface="Times New Roman" pitchFamily="18" charset="0"/>
              </a:rPr>
              <a:t>Hermite</a:t>
            </a:r>
            <a:r>
              <a:rPr lang="en-US" sz="2400" dirty="0">
                <a:solidFill>
                  <a:srgbClr val="FF0000"/>
                </a:solidFill>
                <a:latin typeface="Times New Roman" pitchFamily="18" charset="0"/>
                <a:cs typeface="Times New Roman" pitchFamily="18" charset="0"/>
              </a:rPr>
              <a:t> polynomials are given below:</a:t>
            </a:r>
          </a:p>
          <a:p>
            <a:r>
              <a:rPr lang="en-US" sz="2400" dirty="0">
                <a:solidFill>
                  <a:srgbClr val="FF0000"/>
                </a:solidFill>
                <a:latin typeface="Times New Roman" pitchFamily="18" charset="0"/>
                <a:cs typeface="Times New Roman" pitchFamily="18" charset="0"/>
              </a:rPr>
              <a:t>H</a:t>
            </a:r>
            <a:r>
              <a:rPr lang="en-US" sz="2400" baseline="-25000" dirty="0">
                <a:solidFill>
                  <a:srgbClr val="FF0000"/>
                </a:solidFill>
                <a:latin typeface="Times New Roman" pitchFamily="18" charset="0"/>
                <a:cs typeface="Times New Roman" pitchFamily="18" charset="0"/>
              </a:rPr>
              <a:t>0</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 1                                               H</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 8</a:t>
            </a:r>
            <a:r>
              <a:rPr lang="el-GR" sz="2400" dirty="0">
                <a:solidFill>
                  <a:srgbClr val="FF0000"/>
                </a:solidFill>
                <a:latin typeface="Times New Roman" pitchFamily="18" charset="0"/>
                <a:cs typeface="Times New Roman" pitchFamily="18" charset="0"/>
              </a:rPr>
              <a:t>ξ</a:t>
            </a:r>
            <a:r>
              <a:rPr lang="en-US" sz="2400" baseline="30000" dirty="0">
                <a:solidFill>
                  <a:srgbClr val="FF0000"/>
                </a:solidFill>
                <a:latin typeface="Times New Roman" pitchFamily="18" charset="0"/>
                <a:cs typeface="Times New Roman" pitchFamily="18" charset="0"/>
              </a:rPr>
              <a:t>3 </a:t>
            </a:r>
            <a:r>
              <a:rPr lang="en-US" sz="2400" dirty="0">
                <a:solidFill>
                  <a:srgbClr val="FF0000"/>
                </a:solidFill>
                <a:latin typeface="Times New Roman" pitchFamily="18" charset="0"/>
                <a:cs typeface="Times New Roman" pitchFamily="18" charset="0"/>
              </a:rPr>
              <a:t>-12</a:t>
            </a:r>
            <a:r>
              <a:rPr lang="el-GR" sz="2400" dirty="0">
                <a:solidFill>
                  <a:srgbClr val="FF0000"/>
                </a:solidFill>
                <a:latin typeface="Times New Roman" pitchFamily="18" charset="0"/>
                <a:cs typeface="Times New Roman" pitchFamily="18" charset="0"/>
              </a:rPr>
              <a:t>ξ</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H</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 2</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H</a:t>
            </a:r>
            <a:r>
              <a:rPr lang="en-US" sz="2400" baseline="-25000" dirty="0">
                <a:solidFill>
                  <a:srgbClr val="FF0000"/>
                </a:solidFill>
                <a:latin typeface="Times New Roman" pitchFamily="18" charset="0"/>
                <a:cs typeface="Times New Roman" pitchFamily="18" charset="0"/>
              </a:rPr>
              <a:t>4</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 16</a:t>
            </a:r>
            <a:r>
              <a:rPr lang="el-GR" sz="2400" dirty="0">
                <a:solidFill>
                  <a:srgbClr val="FF0000"/>
                </a:solidFill>
                <a:latin typeface="Times New Roman" pitchFamily="18" charset="0"/>
                <a:cs typeface="Times New Roman" pitchFamily="18" charset="0"/>
              </a:rPr>
              <a:t>ξ</a:t>
            </a:r>
            <a:r>
              <a:rPr lang="en-US" sz="2400" baseline="30000" dirty="0">
                <a:solidFill>
                  <a:srgbClr val="FF0000"/>
                </a:solidFill>
                <a:latin typeface="Times New Roman" pitchFamily="18" charset="0"/>
                <a:cs typeface="Times New Roman" pitchFamily="18" charset="0"/>
              </a:rPr>
              <a:t>4</a:t>
            </a:r>
            <a:r>
              <a:rPr lang="en-US" sz="2400" dirty="0">
                <a:solidFill>
                  <a:srgbClr val="FF0000"/>
                </a:solidFill>
                <a:latin typeface="Times New Roman" pitchFamily="18" charset="0"/>
                <a:cs typeface="Times New Roman" pitchFamily="18" charset="0"/>
              </a:rPr>
              <a:t>-48</a:t>
            </a:r>
            <a:r>
              <a:rPr lang="el-GR" sz="2400" dirty="0">
                <a:solidFill>
                  <a:srgbClr val="FF0000"/>
                </a:solidFill>
                <a:latin typeface="Times New Roman" pitchFamily="18" charset="0"/>
                <a:cs typeface="Times New Roman" pitchFamily="18" charset="0"/>
              </a:rPr>
              <a:t>ξ</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+12</a:t>
            </a:r>
          </a:p>
          <a:p>
            <a:r>
              <a:rPr lang="en-US" sz="2400" dirty="0">
                <a:solidFill>
                  <a:srgbClr val="FF0000"/>
                </a:solidFill>
                <a:latin typeface="Times New Roman" pitchFamily="18" charset="0"/>
                <a:cs typeface="Times New Roman" pitchFamily="18" charset="0"/>
              </a:rPr>
              <a:t>H</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ξ</a:t>
            </a:r>
            <a:r>
              <a:rPr lang="en-US" sz="2400" dirty="0">
                <a:solidFill>
                  <a:srgbClr val="FF0000"/>
                </a:solidFill>
                <a:latin typeface="Times New Roman" pitchFamily="18" charset="0"/>
                <a:cs typeface="Times New Roman" pitchFamily="18" charset="0"/>
              </a:rPr>
              <a:t>) = 4</a:t>
            </a:r>
            <a:r>
              <a:rPr lang="el-GR" sz="2400" dirty="0">
                <a:solidFill>
                  <a:srgbClr val="FF0000"/>
                </a:solidFill>
                <a:latin typeface="Times New Roman" pitchFamily="18" charset="0"/>
                <a:cs typeface="Times New Roman" pitchFamily="18" charset="0"/>
              </a:rPr>
              <a:t>ξ</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-2</a:t>
            </a:r>
          </a:p>
          <a:p>
            <a:r>
              <a:rPr lang="en-US" sz="2400" dirty="0">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The normalized  wave functions of the one dimensional </a:t>
            </a:r>
            <a:r>
              <a:rPr lang="en-US" sz="2400" dirty="0" err="1">
                <a:solidFill>
                  <a:srgbClr val="002060"/>
                </a:solidFill>
                <a:latin typeface="Times New Roman" pitchFamily="18" charset="0"/>
                <a:cs typeface="Times New Roman" pitchFamily="18" charset="0"/>
              </a:rPr>
              <a:t>S.H.O.are</a:t>
            </a:r>
            <a:r>
              <a:rPr lang="en-US" sz="2400" dirty="0">
                <a:solidFill>
                  <a:srgbClr val="002060"/>
                </a:solidFill>
                <a:latin typeface="Times New Roman" pitchFamily="18" charset="0"/>
                <a:cs typeface="Times New Roman" pitchFamily="18" charset="0"/>
              </a:rPr>
              <a:t> then written as-</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…………..(13)</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Where n =0,1,2,3,…..</a:t>
            </a:r>
          </a:p>
        </p:txBody>
      </p:sp>
      <p:sp>
        <p:nvSpPr>
          <p:cNvPr id="2867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93577" y="566382"/>
            <a:ext cx="4019550" cy="923925"/>
          </a:xfrm>
          <a:prstGeom prst="rect">
            <a:avLst/>
          </a:prstGeom>
          <a:noFill/>
        </p:spPr>
      </p:pic>
      <p:sp>
        <p:nvSpPr>
          <p:cNvPr id="28675" name="Rectangle 3"/>
          <p:cNvSpPr>
            <a:spLocks noChangeArrowheads="1"/>
          </p:cNvSpPr>
          <p:nvPr/>
        </p:nvSpPr>
        <p:spPr bwMode="auto">
          <a:xfrm>
            <a:off x="0" y="13811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3451" y="3882789"/>
            <a:ext cx="4591050" cy="1000125"/>
          </a:xfrm>
          <a:prstGeom prst="rect">
            <a:avLst/>
          </a:prstGeom>
          <a:noFill/>
        </p:spPr>
      </p:pic>
      <p:sp>
        <p:nvSpPr>
          <p:cNvPr id="28678" name="Rectangle 6"/>
          <p:cNvSpPr>
            <a:spLocks noChangeArrowheads="1"/>
          </p:cNvSpPr>
          <p:nvPr/>
        </p:nvSpPr>
        <p:spPr bwMode="auto">
          <a:xfrm>
            <a:off x="0" y="1457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anim calcmode="lin" valueType="num">
                                      <p:cBhvr additive="base">
                                        <p:cTn id="17" dur="500" fill="hold"/>
                                        <p:tgtEl>
                                          <p:spTgt spid="28673"/>
                                        </p:tgtEl>
                                        <p:attrNameLst>
                                          <p:attrName>ppt_x</p:attrName>
                                        </p:attrNameLst>
                                      </p:cBhvr>
                                      <p:tavLst>
                                        <p:tav tm="0">
                                          <p:val>
                                            <p:strVal val="#ppt_x"/>
                                          </p:val>
                                        </p:tav>
                                        <p:tav tm="100000">
                                          <p:val>
                                            <p:strVal val="#ppt_x"/>
                                          </p:val>
                                        </p:tav>
                                      </p:tavLst>
                                    </p:anim>
                                    <p:anim calcmode="lin" valueType="num">
                                      <p:cBhvr additive="base">
                                        <p:cTn id="18"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 calcmode="lin" valueType="num">
                                      <p:cBhvr additive="base">
                                        <p:cTn id="4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676"/>
                                        </p:tgtEl>
                                        <p:attrNameLst>
                                          <p:attrName>style.visibility</p:attrName>
                                        </p:attrNameLst>
                                      </p:cBhvr>
                                      <p:to>
                                        <p:strVal val="visible"/>
                                      </p:to>
                                    </p:set>
                                    <p:anim calcmode="lin" valueType="num">
                                      <p:cBhvr additive="base">
                                        <p:cTn id="55" dur="500" fill="hold"/>
                                        <p:tgtEl>
                                          <p:spTgt spid="28676"/>
                                        </p:tgtEl>
                                        <p:attrNameLst>
                                          <p:attrName>ppt_x</p:attrName>
                                        </p:attrNameLst>
                                      </p:cBhvr>
                                      <p:tavLst>
                                        <p:tav tm="0">
                                          <p:val>
                                            <p:strVal val="#ppt_x"/>
                                          </p:val>
                                        </p:tav>
                                        <p:tav tm="100000">
                                          <p:val>
                                            <p:strVal val="#ppt_x"/>
                                          </p:val>
                                        </p:tav>
                                      </p:tavLst>
                                    </p:anim>
                                    <p:anim calcmode="lin" valueType="num">
                                      <p:cBhvr additive="base">
                                        <p:cTn id="56"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3331" y="286603"/>
            <a:ext cx="11109278" cy="1200329"/>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The first three wave functions(with n=0,1,2,3….),the corresponding energy levels and the probability functions </a:t>
            </a:r>
            <a:r>
              <a:rPr lang="el-GR" sz="2400" dirty="0">
                <a:solidFill>
                  <a:srgbClr val="002060"/>
                </a:solidFill>
                <a:latin typeface="Times New Roman" pitchFamily="18" charset="0"/>
                <a:cs typeface="Times New Roman" pitchFamily="18" charset="0"/>
              </a:rPr>
              <a:t>Ψ</a:t>
            </a:r>
            <a:r>
              <a:rPr lang="en-US" sz="2400" baseline="30000" dirty="0">
                <a:solidFill>
                  <a:srgbClr val="002060"/>
                </a:solidFill>
                <a:latin typeface="Times New Roman" pitchFamily="18" charset="0"/>
                <a:cs typeface="Times New Roman" pitchFamily="18" charset="0"/>
              </a:rPr>
              <a:t>2</a:t>
            </a:r>
            <a:r>
              <a:rPr lang="en-US" sz="2400" baseline="-25000" dirty="0">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  for the </a:t>
            </a:r>
            <a:r>
              <a:rPr lang="en-US" sz="2400" dirty="0" err="1">
                <a:solidFill>
                  <a:srgbClr val="002060"/>
                </a:solidFill>
                <a:latin typeface="Times New Roman" pitchFamily="18" charset="0"/>
                <a:cs typeface="Times New Roman" pitchFamily="18" charset="0"/>
              </a:rPr>
              <a:t>S.H.O.,are</a:t>
            </a:r>
            <a:r>
              <a:rPr lang="en-US" sz="2400" dirty="0">
                <a:solidFill>
                  <a:srgbClr val="002060"/>
                </a:solidFill>
                <a:latin typeface="Times New Roman" pitchFamily="18" charset="0"/>
                <a:cs typeface="Times New Roman" pitchFamily="18" charset="0"/>
              </a:rPr>
              <a:t> shown in fig.2</a:t>
            </a:r>
          </a:p>
          <a:p>
            <a:endParaRPr lang="en-US" sz="2400" dirty="0">
              <a:latin typeface="Times New Roman" pitchFamily="18" charset="0"/>
              <a:cs typeface="Times New Roman" pitchFamily="18" charset="0"/>
            </a:endParaRPr>
          </a:p>
        </p:txBody>
      </p:sp>
      <p:pic>
        <p:nvPicPr>
          <p:cNvPr id="2050" name="Picture 2" descr="C:\Users\Surya Enterprises\Downloads\Telegram Desktop\photo_2020-07-14_08-05-03.jpg"/>
          <p:cNvPicPr>
            <a:picLocks noChangeAspect="1" noChangeArrowheads="1"/>
          </p:cNvPicPr>
          <p:nvPr/>
        </p:nvPicPr>
        <p:blipFill>
          <a:blip r:embed="rId2"/>
          <a:srcRect/>
          <a:stretch>
            <a:fillRect/>
          </a:stretch>
        </p:blipFill>
        <p:spPr bwMode="auto">
          <a:xfrm>
            <a:off x="1173708" y="1008014"/>
            <a:ext cx="9173376" cy="4572355"/>
          </a:xfrm>
          <a:prstGeom prst="rect">
            <a:avLst/>
          </a:prstGeom>
          <a:noFill/>
        </p:spPr>
      </p:pic>
      <p:sp>
        <p:nvSpPr>
          <p:cNvPr id="4" name="TextBox 3"/>
          <p:cNvSpPr txBox="1"/>
          <p:nvPr/>
        </p:nvSpPr>
        <p:spPr>
          <a:xfrm>
            <a:off x="423080" y="5685809"/>
            <a:ext cx="11150221" cy="1200329"/>
          </a:xfrm>
          <a:prstGeom prst="rect">
            <a:avLst/>
          </a:prstGeom>
          <a:noFill/>
        </p:spPr>
        <p:txBody>
          <a:bodyPr wrap="square" rtlCol="0">
            <a:spAutoFit/>
          </a:bodyPr>
          <a:lstStyle/>
          <a:p>
            <a:r>
              <a:rPr lang="en-US" sz="2400" dirty="0">
                <a:solidFill>
                  <a:schemeClr val="tx2"/>
                </a:solidFill>
                <a:latin typeface="Times New Roman" pitchFamily="18" charset="0"/>
                <a:cs typeface="Times New Roman" pitchFamily="18" charset="0"/>
              </a:rPr>
              <a:t>Fig.2. The wave function, the probability functions and the energy levels of a simple</a:t>
            </a:r>
          </a:p>
          <a:p>
            <a:r>
              <a:rPr lang="en-US" sz="2400" dirty="0">
                <a:solidFill>
                  <a:schemeClr val="tx2"/>
                </a:solidFill>
                <a:latin typeface="Times New Roman" pitchFamily="18" charset="0"/>
                <a:cs typeface="Times New Roman" pitchFamily="18" charset="0"/>
              </a:rPr>
              <a:t>         harmonic oscillator.</a:t>
            </a:r>
          </a:p>
          <a:p>
            <a:r>
              <a:rPr lang="en-US" sz="2400" dirty="0">
                <a:solidFill>
                  <a:schemeClr val="tx2"/>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409432"/>
            <a:ext cx="10224447" cy="779287"/>
          </a:xfrm>
        </p:spPr>
        <p:txBody>
          <a:bodyPr/>
          <a:lstStyle/>
          <a:p>
            <a:r>
              <a:rPr lang="en-US" b="1" u="sng" dirty="0"/>
              <a:t>    Energy</a:t>
            </a:r>
            <a:r>
              <a:rPr lang="en-US" dirty="0"/>
              <a:t>  </a:t>
            </a:r>
            <a:r>
              <a:rPr lang="en-US" b="1" u="sng" dirty="0"/>
              <a:t>of</a:t>
            </a:r>
            <a:r>
              <a:rPr lang="en-US" dirty="0"/>
              <a:t>  </a:t>
            </a:r>
            <a:r>
              <a:rPr lang="en-US" b="1" u="sng" dirty="0"/>
              <a:t>S.H.O. -</a:t>
            </a:r>
          </a:p>
        </p:txBody>
      </p:sp>
      <p:sp>
        <p:nvSpPr>
          <p:cNvPr id="3" name="Content Placeholder 2"/>
          <p:cNvSpPr>
            <a:spLocks noGrp="1"/>
          </p:cNvSpPr>
          <p:nvPr>
            <p:ph idx="1"/>
          </p:nvPr>
        </p:nvSpPr>
        <p:spPr/>
        <p:txBody>
          <a:bodyPr/>
          <a:lstStyle/>
          <a:p>
            <a:pPr>
              <a:buNone/>
            </a:pPr>
            <a:r>
              <a:rPr lang="en-US" dirty="0">
                <a:solidFill>
                  <a:srgbClr val="002060"/>
                </a:solidFill>
              </a:rPr>
              <a:t>The energy of the S.H.O.is obtained by comparing eqns.10 and 11,hence we find that-</a:t>
            </a:r>
          </a:p>
          <a:p>
            <a:pPr>
              <a:buNone/>
            </a:pPr>
            <a:r>
              <a:rPr lang="en-US" dirty="0">
                <a:solidFill>
                  <a:srgbClr val="002060"/>
                </a:solidFill>
              </a:rPr>
              <a:t>                                     </a:t>
            </a:r>
            <a:r>
              <a:rPr lang="el-GR" dirty="0">
                <a:solidFill>
                  <a:srgbClr val="002060"/>
                </a:solidFill>
              </a:rPr>
              <a:t>α</a:t>
            </a:r>
            <a:r>
              <a:rPr lang="en-US" dirty="0">
                <a:solidFill>
                  <a:srgbClr val="002060"/>
                </a:solidFill>
              </a:rPr>
              <a:t>/</a:t>
            </a:r>
            <a:r>
              <a:rPr lang="el-GR" dirty="0">
                <a:solidFill>
                  <a:srgbClr val="002060"/>
                </a:solidFill>
              </a:rPr>
              <a:t>β</a:t>
            </a:r>
            <a:r>
              <a:rPr lang="en-US" dirty="0">
                <a:solidFill>
                  <a:srgbClr val="002060"/>
                </a:solidFill>
              </a:rPr>
              <a:t> = 2n + 1                                                  ……………(14)</a:t>
            </a:r>
          </a:p>
          <a:p>
            <a:pPr>
              <a:buNone/>
            </a:pPr>
            <a:r>
              <a:rPr lang="en-US" dirty="0">
                <a:solidFill>
                  <a:srgbClr val="FF0000"/>
                </a:solidFill>
              </a:rPr>
              <a:t>Substituting for  </a:t>
            </a:r>
            <a:r>
              <a:rPr lang="el-GR" dirty="0">
                <a:solidFill>
                  <a:srgbClr val="FF0000"/>
                </a:solidFill>
              </a:rPr>
              <a:t>α</a:t>
            </a:r>
            <a:r>
              <a:rPr lang="en-US" dirty="0">
                <a:solidFill>
                  <a:srgbClr val="FF0000"/>
                </a:solidFill>
              </a:rPr>
              <a:t> and </a:t>
            </a:r>
            <a:r>
              <a:rPr lang="el-GR" dirty="0">
                <a:solidFill>
                  <a:srgbClr val="FF0000"/>
                </a:solidFill>
              </a:rPr>
              <a:t>β</a:t>
            </a:r>
            <a:r>
              <a:rPr lang="en-US" dirty="0">
                <a:solidFill>
                  <a:srgbClr val="FF0000"/>
                </a:solidFill>
              </a:rPr>
              <a:t> from eqn.6,we have</a:t>
            </a:r>
          </a:p>
          <a:p>
            <a:pPr>
              <a:buNone/>
            </a:pPr>
            <a:r>
              <a:rPr lang="en-US" dirty="0">
                <a:solidFill>
                  <a:srgbClr val="FF0000"/>
                </a:solidFill>
              </a:rPr>
              <a:t>       (2mE/ħ</a:t>
            </a:r>
            <a:r>
              <a:rPr lang="en-US" baseline="30000" dirty="0">
                <a:solidFill>
                  <a:srgbClr val="FF0000"/>
                </a:solidFill>
              </a:rPr>
              <a:t>2</a:t>
            </a:r>
            <a:r>
              <a:rPr lang="en-US" dirty="0">
                <a:solidFill>
                  <a:srgbClr val="FF0000"/>
                </a:solidFill>
              </a:rPr>
              <a:t>)(</a:t>
            </a:r>
            <a:r>
              <a:rPr lang="en-US" dirty="0" err="1">
                <a:solidFill>
                  <a:srgbClr val="FF0000"/>
                </a:solidFill>
              </a:rPr>
              <a:t>mk</a:t>
            </a:r>
            <a:r>
              <a:rPr lang="en-US" dirty="0">
                <a:solidFill>
                  <a:srgbClr val="FF0000"/>
                </a:solidFill>
              </a:rPr>
              <a:t>)</a:t>
            </a:r>
            <a:r>
              <a:rPr lang="en-US" baseline="30000" dirty="0">
                <a:solidFill>
                  <a:srgbClr val="FF0000"/>
                </a:solidFill>
              </a:rPr>
              <a:t>1/2</a:t>
            </a:r>
            <a:r>
              <a:rPr lang="en-US" dirty="0">
                <a:solidFill>
                  <a:srgbClr val="FF0000"/>
                </a:solidFill>
              </a:rPr>
              <a:t>/ħ = 2n + 1                                                  ……………(15)</a:t>
            </a:r>
          </a:p>
          <a:p>
            <a:pPr>
              <a:buNone/>
            </a:pPr>
            <a:r>
              <a:rPr lang="en-US" dirty="0">
                <a:solidFill>
                  <a:srgbClr val="002060"/>
                </a:solidFill>
              </a:rPr>
              <a:t>Or                                                                                                            ………….(16)</a:t>
            </a:r>
          </a:p>
          <a:p>
            <a:pPr>
              <a:buNone/>
            </a:pPr>
            <a:r>
              <a:rPr lang="en-US" dirty="0">
                <a:solidFill>
                  <a:srgbClr val="002060"/>
                </a:solidFill>
              </a:rPr>
              <a:t>From eqn.2,(k/m)</a:t>
            </a:r>
            <a:r>
              <a:rPr lang="en-US" baseline="30000" dirty="0">
                <a:solidFill>
                  <a:srgbClr val="002060"/>
                </a:solidFill>
              </a:rPr>
              <a:t>1/2</a:t>
            </a:r>
            <a:r>
              <a:rPr lang="en-US" dirty="0">
                <a:solidFill>
                  <a:srgbClr val="002060"/>
                </a:solidFill>
              </a:rPr>
              <a:t> =2</a:t>
            </a:r>
            <a:r>
              <a:rPr lang="el-GR" dirty="0">
                <a:solidFill>
                  <a:srgbClr val="002060"/>
                </a:solidFill>
              </a:rPr>
              <a:t>πν</a:t>
            </a:r>
            <a:r>
              <a:rPr lang="en-US" dirty="0">
                <a:solidFill>
                  <a:srgbClr val="002060"/>
                </a:solidFill>
              </a:rPr>
              <a:t>                                                                ………….(17)</a:t>
            </a:r>
          </a:p>
          <a:p>
            <a:pPr>
              <a:buNone/>
            </a:pPr>
            <a:r>
              <a:rPr lang="en-US" dirty="0">
                <a:solidFill>
                  <a:srgbClr val="FF0000"/>
                </a:solidFill>
              </a:rPr>
              <a:t>Combining </a:t>
            </a:r>
            <a:r>
              <a:rPr lang="en-US" dirty="0" err="1">
                <a:solidFill>
                  <a:srgbClr val="FF0000"/>
                </a:solidFill>
              </a:rPr>
              <a:t>eqn</a:t>
            </a:r>
            <a:r>
              <a:rPr lang="en-US" dirty="0">
                <a:solidFill>
                  <a:srgbClr val="FF0000"/>
                </a:solidFill>
              </a:rPr>
              <a:t> .16 and 17,we have</a:t>
            </a:r>
          </a:p>
        </p:txBody>
      </p:sp>
      <p:sp>
        <p:nvSpPr>
          <p:cNvPr id="296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30555" y="4360460"/>
            <a:ext cx="3086100" cy="752475"/>
          </a:xfrm>
          <a:prstGeom prst="rect">
            <a:avLst/>
          </a:prstGeom>
          <a:noFill/>
        </p:spPr>
      </p:pic>
      <p:sp>
        <p:nvSpPr>
          <p:cNvPr id="29699" name="Rectangle 3"/>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697"/>
                                        </p:tgtEl>
                                        <p:attrNameLst>
                                          <p:attrName>style.visibility</p:attrName>
                                        </p:attrNameLst>
                                      </p:cBhvr>
                                      <p:to>
                                        <p:strVal val="visible"/>
                                      </p:to>
                                    </p:set>
                                    <p:anim calcmode="lin" valueType="num">
                                      <p:cBhvr additive="base">
                                        <p:cTn id="43" dur="500" fill="hold"/>
                                        <p:tgtEl>
                                          <p:spTgt spid="29697"/>
                                        </p:tgtEl>
                                        <p:attrNameLst>
                                          <p:attrName>ppt_x</p:attrName>
                                        </p:attrNameLst>
                                      </p:cBhvr>
                                      <p:tavLst>
                                        <p:tav tm="0">
                                          <p:val>
                                            <p:strVal val="#ppt_x"/>
                                          </p:val>
                                        </p:tav>
                                        <p:tav tm="100000">
                                          <p:val>
                                            <p:strVal val="#ppt_x"/>
                                          </p:val>
                                        </p:tav>
                                      </p:tavLst>
                                    </p:anim>
                                    <p:anim calcmode="lin" valueType="num">
                                      <p:cBhvr additive="base">
                                        <p:cTn id="44"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559" y="300251"/>
            <a:ext cx="11368584" cy="3416320"/>
          </a:xfrm>
          <a:prstGeom prst="rect">
            <a:avLst/>
          </a:prstGeom>
          <a:noFill/>
        </p:spPr>
        <p:txBody>
          <a:bodyPr wrap="square" rtlCol="0">
            <a:spAutoFit/>
          </a:bodyPr>
          <a:lstStyle/>
          <a:p>
            <a:r>
              <a:rPr lang="en-US" sz="2400" dirty="0">
                <a:latin typeface="Times New Roman" pitchFamily="18" charset="0"/>
                <a:cs typeface="Times New Roman" pitchFamily="18" charset="0"/>
              </a:rPr>
              <a:t>  </a:t>
            </a:r>
            <a:endParaRPr lang="en-US" sz="2400" dirty="0">
              <a:solidFill>
                <a:srgbClr val="002060"/>
              </a:solidFill>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 n =0,1,2,3,4,……(ħ =h/2</a:t>
            </a:r>
            <a:r>
              <a:rPr lang="el-GR" sz="2400" dirty="0">
                <a:solidFill>
                  <a:srgbClr val="002060"/>
                </a:solidFill>
                <a:latin typeface="Times New Roman" pitchFamily="18" charset="0"/>
                <a:cs typeface="Times New Roman" pitchFamily="18" charset="0"/>
              </a:rPr>
              <a:t>π</a:t>
            </a:r>
            <a:r>
              <a:rPr lang="en-US" sz="2400" dirty="0">
                <a:solidFill>
                  <a:srgbClr val="002060"/>
                </a:solidFill>
                <a:latin typeface="Times New Roman" pitchFamily="18" charset="0"/>
                <a:cs typeface="Times New Roman" pitchFamily="18" charset="0"/>
              </a:rPr>
              <a:t>)                             ……….(18)</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energy state  with n = 0 is the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ground state with energy</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…………(19)</a:t>
            </a:r>
          </a:p>
          <a:p>
            <a:r>
              <a:rPr lang="en-US" sz="2400" dirty="0">
                <a:solidFill>
                  <a:srgbClr val="FF0000"/>
                </a:solidFill>
                <a:latin typeface="Times New Roman" pitchFamily="18" charset="0"/>
                <a:cs typeface="Times New Roman" pitchFamily="18" charset="0"/>
              </a:rPr>
              <a:t>This energy is called the </a:t>
            </a:r>
            <a:r>
              <a:rPr lang="en-US" sz="2400" b="1" dirty="0">
                <a:solidFill>
                  <a:srgbClr val="FF0000"/>
                </a:solidFill>
                <a:latin typeface="Times New Roman" pitchFamily="18" charset="0"/>
                <a:cs typeface="Times New Roman" pitchFamily="18" charset="0"/>
              </a:rPr>
              <a:t>zero point energy </a:t>
            </a:r>
            <a:r>
              <a:rPr lang="en-US" sz="2400" dirty="0">
                <a:solidFill>
                  <a:srgbClr val="FF0000"/>
                </a:solidFill>
                <a:latin typeface="Times New Roman" pitchFamily="18" charset="0"/>
                <a:cs typeface="Times New Roman" pitchFamily="18" charset="0"/>
              </a:rPr>
              <a:t>of the oscillator.</a:t>
            </a:r>
          </a:p>
          <a:p>
            <a:endParaRPr lang="en-US" sz="2400" dirty="0">
              <a:latin typeface="Times New Roman" pitchFamily="18" charset="0"/>
              <a:cs typeface="Times New Roman" pitchFamily="18" charset="0"/>
            </a:endParaRPr>
          </a:p>
        </p:txBody>
      </p:sp>
      <p:sp>
        <p:nvSpPr>
          <p:cNvPr id="3174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7" name="Rectangle 3"/>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0" y="36849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37732" y="279779"/>
            <a:ext cx="3333750" cy="752475"/>
          </a:xfrm>
          <a:prstGeom prst="rect">
            <a:avLst/>
          </a:prstGeom>
          <a:noFill/>
        </p:spPr>
      </p:pic>
      <p:sp>
        <p:nvSpPr>
          <p:cNvPr id="31750" name="Rectangle 6"/>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341194"/>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06722" y="1084997"/>
            <a:ext cx="1704975" cy="752475"/>
          </a:xfrm>
          <a:prstGeom prst="rect">
            <a:avLst/>
          </a:prstGeom>
          <a:noFill/>
        </p:spPr>
      </p:pic>
      <p:sp>
        <p:nvSpPr>
          <p:cNvPr id="31753" name="Rectangle 9"/>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4"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38289" y="2159391"/>
            <a:ext cx="1266825" cy="742950"/>
          </a:xfrm>
          <a:prstGeom prst="rect">
            <a:avLst/>
          </a:prstGeom>
          <a:noFill/>
        </p:spPr>
      </p:pic>
      <p:sp>
        <p:nvSpPr>
          <p:cNvPr id="31756" name="Rectangle 12"/>
          <p:cNvSpPr>
            <a:spLocks noChangeArrowheads="1"/>
          </p:cNvSpPr>
          <p:nvPr/>
        </p:nvSpPr>
        <p:spPr bwMode="auto">
          <a:xfrm>
            <a:off x="0" y="1200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calcmode="lin" valueType="num">
                                      <p:cBhvr additive="base">
                                        <p:cTn id="17" dur="500" fill="hold"/>
                                        <p:tgtEl>
                                          <p:spTgt spid="31748"/>
                                        </p:tgtEl>
                                        <p:attrNameLst>
                                          <p:attrName>ppt_x</p:attrName>
                                        </p:attrNameLst>
                                      </p:cBhvr>
                                      <p:tavLst>
                                        <p:tav tm="0">
                                          <p:val>
                                            <p:strVal val="#ppt_x"/>
                                          </p:val>
                                        </p:tav>
                                        <p:tav tm="100000">
                                          <p:val>
                                            <p:strVal val="#ppt_x"/>
                                          </p:val>
                                        </p:tav>
                                      </p:tavLst>
                                    </p:anim>
                                    <p:anim calcmode="lin" valueType="num">
                                      <p:cBhvr additive="base">
                                        <p:cTn id="1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51"/>
                                        </p:tgtEl>
                                        <p:attrNameLst>
                                          <p:attrName>style.visibility</p:attrName>
                                        </p:attrNameLst>
                                      </p:cBhvr>
                                      <p:to>
                                        <p:strVal val="visible"/>
                                      </p:to>
                                    </p:set>
                                    <p:anim calcmode="lin" valueType="num">
                                      <p:cBhvr additive="base">
                                        <p:cTn id="23" dur="500" fill="hold"/>
                                        <p:tgtEl>
                                          <p:spTgt spid="31751"/>
                                        </p:tgtEl>
                                        <p:attrNameLst>
                                          <p:attrName>ppt_x</p:attrName>
                                        </p:attrNameLst>
                                      </p:cBhvr>
                                      <p:tavLst>
                                        <p:tav tm="0">
                                          <p:val>
                                            <p:strVal val="#ppt_x"/>
                                          </p:val>
                                        </p:tav>
                                        <p:tav tm="100000">
                                          <p:val>
                                            <p:strVal val="#ppt_x"/>
                                          </p:val>
                                        </p:tav>
                                      </p:tavLst>
                                    </p:anim>
                                    <p:anim calcmode="lin" valueType="num">
                                      <p:cBhvr additive="base">
                                        <p:cTn id="24"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754"/>
                                        </p:tgtEl>
                                        <p:attrNameLst>
                                          <p:attrName>style.visibility</p:attrName>
                                        </p:attrNameLst>
                                      </p:cBhvr>
                                      <p:to>
                                        <p:strVal val="visible"/>
                                      </p:to>
                                    </p:set>
                                    <p:anim calcmode="lin" valueType="num">
                                      <p:cBhvr additive="base">
                                        <p:cTn id="43" dur="500" fill="hold"/>
                                        <p:tgtEl>
                                          <p:spTgt spid="31754"/>
                                        </p:tgtEl>
                                        <p:attrNameLst>
                                          <p:attrName>ppt_x</p:attrName>
                                        </p:attrNameLst>
                                      </p:cBhvr>
                                      <p:tavLst>
                                        <p:tav tm="0">
                                          <p:val>
                                            <p:strVal val="#ppt_x"/>
                                          </p:val>
                                        </p:tav>
                                        <p:tav tm="100000">
                                          <p:val>
                                            <p:strVal val="#ppt_x"/>
                                          </p:val>
                                        </p:tav>
                                      </p:tavLst>
                                    </p:anim>
                                    <p:anim calcmode="lin" valueType="num">
                                      <p:cBhvr additive="base">
                                        <p:cTn id="44"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a:t>
            </a:r>
            <a:r>
              <a:rPr lang="en-US" b="1" dirty="0"/>
              <a:t> </a:t>
            </a:r>
            <a:r>
              <a:rPr lang="en-US" b="1" u="sng" dirty="0"/>
              <a:t>Rigid</a:t>
            </a:r>
            <a:r>
              <a:rPr lang="en-US" b="1" dirty="0"/>
              <a:t> </a:t>
            </a:r>
            <a:r>
              <a:rPr lang="en-US" b="1" u="sng" dirty="0"/>
              <a:t>Rotor</a:t>
            </a:r>
            <a:r>
              <a:rPr lang="en-US" b="1" dirty="0"/>
              <a:t> </a:t>
            </a:r>
            <a:r>
              <a:rPr lang="en-US" b="1" u="sng" dirty="0"/>
              <a:t>(or Rotator) -</a:t>
            </a: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solidFill>
                  <a:srgbClr val="002060"/>
                </a:solidFill>
              </a:rPr>
              <a:t>A diatomic molecule rotating about an axis perpendicular to the </a:t>
            </a:r>
            <a:r>
              <a:rPr lang="en-US" dirty="0" err="1">
                <a:solidFill>
                  <a:srgbClr val="002060"/>
                </a:solidFill>
              </a:rPr>
              <a:t>internuclear</a:t>
            </a:r>
            <a:r>
              <a:rPr lang="en-US" dirty="0">
                <a:solidFill>
                  <a:srgbClr val="002060"/>
                </a:solidFill>
              </a:rPr>
              <a:t> axis and passing through the centre of gravity of the </a:t>
            </a:r>
            <a:r>
              <a:rPr lang="en-US" dirty="0" err="1">
                <a:solidFill>
                  <a:srgbClr val="002060"/>
                </a:solidFill>
              </a:rPr>
              <a:t>molecule,constitutes</a:t>
            </a:r>
            <a:r>
              <a:rPr lang="en-US" dirty="0">
                <a:solidFill>
                  <a:srgbClr val="002060"/>
                </a:solidFill>
              </a:rPr>
              <a:t> an example of a rigid </a:t>
            </a:r>
            <a:r>
              <a:rPr lang="en-US" dirty="0" err="1">
                <a:solidFill>
                  <a:srgbClr val="002060"/>
                </a:solidFill>
              </a:rPr>
              <a:t>rotor,it</a:t>
            </a:r>
            <a:r>
              <a:rPr lang="en-US" dirty="0">
                <a:solidFill>
                  <a:srgbClr val="002060"/>
                </a:solidFill>
              </a:rPr>
              <a:t> being assumed that the </a:t>
            </a:r>
            <a:r>
              <a:rPr lang="en-US" dirty="0" err="1">
                <a:solidFill>
                  <a:srgbClr val="002060"/>
                </a:solidFill>
              </a:rPr>
              <a:t>internuclear</a:t>
            </a:r>
            <a:r>
              <a:rPr lang="en-US" dirty="0">
                <a:solidFill>
                  <a:srgbClr val="002060"/>
                </a:solidFill>
              </a:rPr>
              <a:t> distance does not change during </a:t>
            </a:r>
            <a:r>
              <a:rPr lang="en-US" dirty="0" err="1">
                <a:solidFill>
                  <a:srgbClr val="002060"/>
                </a:solidFill>
              </a:rPr>
              <a:t>rotation.The</a:t>
            </a:r>
            <a:r>
              <a:rPr lang="en-US" dirty="0">
                <a:solidFill>
                  <a:srgbClr val="002060"/>
                </a:solidFill>
              </a:rPr>
              <a:t> kinetic energy(K.E.) of the molecule is given by </a:t>
            </a:r>
          </a:p>
          <a:p>
            <a:pPr>
              <a:buNone/>
            </a:pPr>
            <a:r>
              <a:rPr lang="en-US" dirty="0"/>
              <a:t>                                                                                                                   </a:t>
            </a:r>
            <a:r>
              <a:rPr lang="en-US" dirty="0">
                <a:solidFill>
                  <a:srgbClr val="002060"/>
                </a:solidFill>
              </a:rPr>
              <a:t>      …………..(1)</a:t>
            </a:r>
          </a:p>
          <a:p>
            <a:pPr>
              <a:buNone/>
            </a:pPr>
            <a:r>
              <a:rPr lang="en-US" dirty="0">
                <a:solidFill>
                  <a:srgbClr val="FF0000"/>
                </a:solidFill>
              </a:rPr>
              <a:t>Where </a:t>
            </a:r>
            <a:r>
              <a:rPr lang="el-GR" dirty="0">
                <a:solidFill>
                  <a:srgbClr val="FF0000"/>
                </a:solidFill>
              </a:rPr>
              <a:t>ω</a:t>
            </a:r>
            <a:r>
              <a:rPr lang="en-US" dirty="0">
                <a:solidFill>
                  <a:srgbClr val="FF0000"/>
                </a:solidFill>
              </a:rPr>
              <a:t> is the angular velocity and I is the moment of inertia of the rotating </a:t>
            </a:r>
            <a:r>
              <a:rPr lang="en-US" dirty="0" err="1">
                <a:solidFill>
                  <a:srgbClr val="FF0000"/>
                </a:solidFill>
              </a:rPr>
              <a:t>molecule.The</a:t>
            </a:r>
            <a:r>
              <a:rPr lang="en-US" dirty="0">
                <a:solidFill>
                  <a:srgbClr val="FF0000"/>
                </a:solidFill>
              </a:rPr>
              <a:t> angular momentum L=I</a:t>
            </a:r>
            <a:r>
              <a:rPr lang="el-GR" dirty="0">
                <a:solidFill>
                  <a:srgbClr val="FF0000"/>
                </a:solidFill>
              </a:rPr>
              <a:t>ω</a:t>
            </a:r>
            <a:r>
              <a:rPr lang="en-US" dirty="0">
                <a:solidFill>
                  <a:srgbClr val="FF0000"/>
                </a:solidFill>
              </a:rPr>
              <a:t>.</a:t>
            </a:r>
          </a:p>
          <a:p>
            <a:pPr>
              <a:buNone/>
            </a:pPr>
            <a:r>
              <a:rPr lang="en-US" dirty="0">
                <a:solidFill>
                  <a:srgbClr val="002060"/>
                </a:solidFill>
              </a:rPr>
              <a:t>If no force acts on the </a:t>
            </a:r>
            <a:r>
              <a:rPr lang="en-US" dirty="0" err="1">
                <a:solidFill>
                  <a:srgbClr val="002060"/>
                </a:solidFill>
              </a:rPr>
              <a:t>rotor,we</a:t>
            </a:r>
            <a:r>
              <a:rPr lang="en-US" dirty="0">
                <a:solidFill>
                  <a:srgbClr val="002060"/>
                </a:solidFill>
              </a:rPr>
              <a:t> can set the potential energy V=0.Hence, the Hamiltonian is expressed as-</a:t>
            </a:r>
          </a:p>
          <a:p>
            <a:pPr>
              <a:buNone/>
            </a:pPr>
            <a:r>
              <a:rPr lang="en-US" dirty="0">
                <a:solidFill>
                  <a:srgbClr val="FF0000"/>
                </a:solidFill>
              </a:rPr>
              <a:t>                 H = T + V =L</a:t>
            </a:r>
            <a:r>
              <a:rPr lang="en-US" baseline="30000" dirty="0">
                <a:solidFill>
                  <a:srgbClr val="FF0000"/>
                </a:solidFill>
              </a:rPr>
              <a:t>2</a:t>
            </a:r>
            <a:r>
              <a:rPr lang="en-US" dirty="0">
                <a:solidFill>
                  <a:srgbClr val="FF0000"/>
                </a:solidFill>
              </a:rPr>
              <a:t>/2I                                                                      ……………….(2</a:t>
            </a:r>
            <a:r>
              <a:rPr lang="en-US" dirty="0"/>
              <a:t>)</a:t>
            </a: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02758" y="3391470"/>
            <a:ext cx="3286125" cy="742950"/>
          </a:xfrm>
          <a:prstGeom prst="rect">
            <a:avLst/>
          </a:prstGeom>
          <a:noFill/>
        </p:spPr>
      </p:pic>
      <p:sp>
        <p:nvSpPr>
          <p:cNvPr id="1027" name="Rectangle 3"/>
          <p:cNvSpPr>
            <a:spLocks noChangeArrowheads="1"/>
          </p:cNvSpPr>
          <p:nvPr/>
        </p:nvSpPr>
        <p:spPr bwMode="auto">
          <a:xfrm>
            <a:off x="0" y="12001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5"/>
                                        </p:tgtEl>
                                        <p:attrNameLst>
                                          <p:attrName>style.visibility</p:attrName>
                                        </p:attrNameLst>
                                      </p:cBhvr>
                                      <p:to>
                                        <p:strVal val="visible"/>
                                      </p:to>
                                    </p:set>
                                    <p:anim calcmode="lin" valueType="num">
                                      <p:cBhvr additive="base">
                                        <p:cTn id="23" dur="500" fill="hold"/>
                                        <p:tgtEl>
                                          <p:spTgt spid="1025"/>
                                        </p:tgtEl>
                                        <p:attrNameLst>
                                          <p:attrName>ppt_x</p:attrName>
                                        </p:attrNameLst>
                                      </p:cBhvr>
                                      <p:tavLst>
                                        <p:tav tm="0">
                                          <p:val>
                                            <p:strVal val="#ppt_x"/>
                                          </p:val>
                                        </p:tav>
                                        <p:tav tm="100000">
                                          <p:val>
                                            <p:strVal val="#ppt_x"/>
                                          </p:val>
                                        </p:tav>
                                      </p:tavLst>
                                    </p:anim>
                                    <p:anim calcmode="lin" valueType="num">
                                      <p:cBhvr additive="base">
                                        <p:cTn id="24"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445" y="545910"/>
            <a:ext cx="10686197" cy="6370975"/>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The expression for L</a:t>
            </a:r>
            <a:r>
              <a:rPr lang="en-US" sz="2400" baseline="30000" dirty="0">
                <a:solidFill>
                  <a:srgbClr val="002060"/>
                </a:solidFill>
                <a:latin typeface="Times New Roman" pitchFamily="18" charset="0"/>
                <a:cs typeface="Times New Roman" pitchFamily="18" charset="0"/>
              </a:rPr>
              <a:t>2</a:t>
            </a:r>
            <a:r>
              <a:rPr lang="en-US" sz="2400" dirty="0">
                <a:solidFill>
                  <a:srgbClr val="002060"/>
                </a:solidFill>
                <a:latin typeface="Times New Roman" pitchFamily="18" charset="0"/>
                <a:cs typeface="Times New Roman" pitchFamily="18" charset="0"/>
              </a:rPr>
              <a:t> in spherical polar coordinate(r,</a:t>
            </a:r>
            <a:r>
              <a:rPr lang="el-GR" sz="2400" dirty="0">
                <a:solidFill>
                  <a:srgbClr val="002060"/>
                </a:solidFill>
                <a:latin typeface="Times New Roman" pitchFamily="18" charset="0"/>
                <a:cs typeface="Times New Roman" pitchFamily="18" charset="0"/>
              </a:rPr>
              <a:t>θ</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is given by-</a:t>
            </a:r>
          </a:p>
          <a:p>
            <a:r>
              <a:rPr lang="en-US" sz="2400" dirty="0">
                <a:solidFill>
                  <a:srgbClr val="002060"/>
                </a:solidFill>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                                                                                                                   ………….(3)</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Schrödinger equation                    may be written as</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…………(4)</a:t>
            </a:r>
          </a:p>
          <a:p>
            <a:r>
              <a:rPr lang="en-US" sz="2400" dirty="0">
                <a:solidFill>
                  <a:srgbClr val="002060"/>
                </a:solidFill>
                <a:latin typeface="Times New Roman" pitchFamily="18" charset="0"/>
                <a:cs typeface="Times New Roman" pitchFamily="18" charset="0"/>
              </a:rPr>
              <a:t>The above equation may be written as-</a:t>
            </a:r>
            <a:r>
              <a:rPr lang="en-US" sz="2400" dirty="0">
                <a:solidFill>
                  <a:srgbClr val="002060"/>
                </a:solidFill>
              </a:rPr>
              <a:t> </a:t>
            </a:r>
          </a:p>
          <a:p>
            <a:endParaRPr lang="en-US" sz="2400" dirty="0">
              <a:solidFill>
                <a:srgbClr val="002060"/>
              </a:solidFill>
            </a:endParaRPr>
          </a:p>
          <a:p>
            <a:r>
              <a:rPr lang="en-US" sz="2400" dirty="0">
                <a:solidFill>
                  <a:srgbClr val="002060"/>
                </a:solidFill>
              </a:rPr>
              <a:t>                                                                                                                                     …………….(5)</a:t>
            </a:r>
          </a:p>
          <a:p>
            <a:r>
              <a:rPr lang="en-US" sz="2400" dirty="0">
                <a:solidFill>
                  <a:srgbClr val="FF0000"/>
                </a:solidFill>
              </a:rPr>
              <a:t>Equation .5 contains two angular variables </a:t>
            </a:r>
            <a:r>
              <a:rPr lang="el-GR" sz="2400" dirty="0">
                <a:solidFill>
                  <a:srgbClr val="FF0000"/>
                </a:solidFill>
              </a:rPr>
              <a:t>θ</a:t>
            </a:r>
            <a:r>
              <a:rPr lang="en-US" sz="2400" dirty="0">
                <a:solidFill>
                  <a:srgbClr val="FF0000"/>
                </a:solidFill>
              </a:rPr>
              <a:t> and </a:t>
            </a:r>
            <a:r>
              <a:rPr lang="el-GR" sz="2400" dirty="0">
                <a:solidFill>
                  <a:srgbClr val="FF0000"/>
                </a:solidFill>
              </a:rPr>
              <a:t>ϕ</a:t>
            </a:r>
            <a:r>
              <a:rPr lang="en-US" sz="2400" dirty="0">
                <a:solidFill>
                  <a:srgbClr val="FF0000"/>
                </a:solidFill>
              </a:rPr>
              <a:t>.It can be solved by the methods of separation of </a:t>
            </a:r>
            <a:r>
              <a:rPr lang="en-US" sz="2400" dirty="0" err="1">
                <a:solidFill>
                  <a:srgbClr val="FF0000"/>
                </a:solidFill>
              </a:rPr>
              <a:t>variables,i.e,we</a:t>
            </a:r>
            <a:r>
              <a:rPr lang="en-US" sz="2400" dirty="0">
                <a:solidFill>
                  <a:srgbClr val="FF0000"/>
                </a:solidFill>
              </a:rPr>
              <a:t> look for a solution of form </a:t>
            </a:r>
          </a:p>
          <a:p>
            <a:r>
              <a:rPr lang="en-US" sz="2400" dirty="0">
                <a:solidFill>
                  <a:srgbClr val="FF0000"/>
                </a:solidFill>
              </a:rPr>
              <a:t>                                  </a:t>
            </a:r>
            <a:r>
              <a:rPr lang="el-GR" sz="2400" dirty="0">
                <a:solidFill>
                  <a:srgbClr val="FF0000"/>
                </a:solidFill>
              </a:rPr>
              <a:t>Ψ</a:t>
            </a:r>
            <a:r>
              <a:rPr lang="en-US" sz="2400" dirty="0">
                <a:solidFill>
                  <a:srgbClr val="FF0000"/>
                </a:solidFill>
              </a:rPr>
              <a:t>(</a:t>
            </a:r>
            <a:r>
              <a:rPr lang="el-GR" sz="2400" dirty="0">
                <a:solidFill>
                  <a:srgbClr val="FF0000"/>
                </a:solidFill>
              </a:rPr>
              <a:t>θ</a:t>
            </a:r>
            <a:r>
              <a:rPr lang="en-US" sz="2400" dirty="0">
                <a:solidFill>
                  <a:srgbClr val="FF0000"/>
                </a:solidFill>
              </a:rPr>
              <a:t>,</a:t>
            </a:r>
            <a:r>
              <a:rPr lang="el-GR" sz="2400" dirty="0">
                <a:solidFill>
                  <a:srgbClr val="FF0000"/>
                </a:solidFill>
              </a:rPr>
              <a:t>ϕ</a:t>
            </a:r>
            <a:r>
              <a:rPr lang="en-US" sz="2400" dirty="0">
                <a:solidFill>
                  <a:srgbClr val="FF0000"/>
                </a:solidFill>
              </a:rPr>
              <a:t>) = </a:t>
            </a:r>
            <a:r>
              <a:rPr lang="el-GR" sz="2400" dirty="0">
                <a:solidFill>
                  <a:srgbClr val="FF0000"/>
                </a:solidFill>
              </a:rPr>
              <a:t>Θ</a:t>
            </a:r>
            <a:r>
              <a:rPr lang="en-US" sz="2400" dirty="0">
                <a:solidFill>
                  <a:srgbClr val="FF0000"/>
                </a:solidFill>
              </a:rPr>
              <a:t>(</a:t>
            </a:r>
            <a:r>
              <a:rPr lang="el-GR" sz="2400" dirty="0">
                <a:solidFill>
                  <a:srgbClr val="FF0000"/>
                </a:solidFill>
              </a:rPr>
              <a:t>θ</a:t>
            </a:r>
            <a:r>
              <a:rPr lang="en-US" sz="2400" dirty="0">
                <a:solidFill>
                  <a:srgbClr val="FF0000"/>
                </a:solidFill>
              </a:rPr>
              <a:t>)</a:t>
            </a:r>
            <a:r>
              <a:rPr lang="az-Cyrl-AZ" sz="2400" dirty="0">
                <a:solidFill>
                  <a:srgbClr val="FF0000"/>
                </a:solidFill>
              </a:rPr>
              <a:t>Ф</a:t>
            </a:r>
            <a:r>
              <a:rPr lang="en-US" sz="2400" dirty="0">
                <a:solidFill>
                  <a:srgbClr val="FF0000"/>
                </a:solidFill>
              </a:rPr>
              <a:t>(</a:t>
            </a:r>
            <a:r>
              <a:rPr lang="el-GR" sz="2400" dirty="0">
                <a:solidFill>
                  <a:srgbClr val="FF0000"/>
                </a:solidFill>
              </a:rPr>
              <a:t>ϕ</a:t>
            </a:r>
            <a:r>
              <a:rPr lang="en-US" sz="2400" dirty="0">
                <a:solidFill>
                  <a:srgbClr val="FF0000"/>
                </a:solidFill>
              </a:rPr>
              <a:t>)                                                              ……………(6)</a:t>
            </a:r>
          </a:p>
          <a:p>
            <a:r>
              <a:rPr lang="en-US" sz="2400" dirty="0">
                <a:solidFill>
                  <a:srgbClr val="002060"/>
                </a:solidFill>
              </a:rPr>
              <a:t>Substituting Eq.6 into Eq.5,we obtain</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…………..(7)</a:t>
            </a:r>
          </a:p>
          <a:p>
            <a:endParaRPr lang="en-US" sz="2400" dirty="0">
              <a:latin typeface="Times New Roman" pitchFamily="18" charset="0"/>
              <a:cs typeface="Times New Roman" pitchFamily="18"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1254" y="1139588"/>
            <a:ext cx="5581650" cy="876300"/>
          </a:xfrm>
          <a:prstGeom prst="rect">
            <a:avLst/>
          </a:prstGeom>
          <a:noFill/>
        </p:spPr>
      </p:pic>
      <p:sp>
        <p:nvSpPr>
          <p:cNvPr id="1027" name="Rectangle 3"/>
          <p:cNvSpPr>
            <a:spLocks noChangeArrowheads="1"/>
          </p:cNvSpPr>
          <p:nvPr/>
        </p:nvSpPr>
        <p:spPr bwMode="auto">
          <a:xfrm>
            <a:off x="0" y="1333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85147" y="2013045"/>
            <a:ext cx="1362075" cy="428625"/>
          </a:xfrm>
          <a:prstGeom prst="rect">
            <a:avLst/>
          </a:prstGeom>
          <a:noFill/>
        </p:spPr>
      </p:pic>
      <p:sp>
        <p:nvSpPr>
          <p:cNvPr id="1030" name="Rectangle 6"/>
          <p:cNvSpPr>
            <a:spLocks noChangeArrowheads="1"/>
          </p:cNvSpPr>
          <p:nvPr/>
        </p:nvSpPr>
        <p:spPr bwMode="auto">
          <a:xfrm>
            <a:off x="0" y="885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24334" y="2531659"/>
            <a:ext cx="5781675" cy="666750"/>
          </a:xfrm>
          <a:prstGeom prst="rect">
            <a:avLst/>
          </a:prstGeom>
          <a:noFill/>
        </p:spPr>
      </p:pic>
      <p:sp>
        <p:nvSpPr>
          <p:cNvPr id="1037" name="Rectangle 13"/>
          <p:cNvSpPr>
            <a:spLocks noChangeArrowheads="1"/>
          </p:cNvSpPr>
          <p:nvPr/>
        </p:nvSpPr>
        <p:spPr bwMode="auto">
          <a:xfrm>
            <a:off x="0" y="11239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8"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01755" y="3568890"/>
            <a:ext cx="5534025" cy="666750"/>
          </a:xfrm>
          <a:prstGeom prst="rect">
            <a:avLst/>
          </a:prstGeom>
          <a:noFill/>
        </p:spPr>
      </p:pic>
      <p:sp>
        <p:nvSpPr>
          <p:cNvPr id="1040" name="Rectangle 16"/>
          <p:cNvSpPr>
            <a:spLocks noChangeArrowheads="1"/>
          </p:cNvSpPr>
          <p:nvPr/>
        </p:nvSpPr>
        <p:spPr bwMode="auto">
          <a:xfrm>
            <a:off x="0" y="11239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1" name="Picture 1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78925" y="5718412"/>
            <a:ext cx="5934075" cy="8477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500" fill="hold"/>
                                        <p:tgtEl>
                                          <p:spTgt spid="1025"/>
                                        </p:tgtEl>
                                        <p:attrNameLst>
                                          <p:attrName>ppt_x</p:attrName>
                                        </p:attrNameLst>
                                      </p:cBhvr>
                                      <p:tavLst>
                                        <p:tav tm="0">
                                          <p:val>
                                            <p:strVal val="#ppt_x"/>
                                          </p:val>
                                        </p:tav>
                                        <p:tav tm="100000">
                                          <p:val>
                                            <p:strVal val="#ppt_x"/>
                                          </p:val>
                                        </p:tav>
                                      </p:tavLst>
                                    </p:anim>
                                    <p:anim calcmode="lin" valueType="num">
                                      <p:cBhvr additive="base">
                                        <p:cTn id="2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5"/>
                                        </p:tgtEl>
                                        <p:attrNameLst>
                                          <p:attrName>style.visibility</p:attrName>
                                        </p:attrNameLst>
                                      </p:cBhvr>
                                      <p:to>
                                        <p:strVal val="visible"/>
                                      </p:to>
                                    </p:set>
                                    <p:anim calcmode="lin" valueType="num">
                                      <p:cBhvr additive="base">
                                        <p:cTn id="43" dur="500" fill="hold"/>
                                        <p:tgtEl>
                                          <p:spTgt spid="1035"/>
                                        </p:tgtEl>
                                        <p:attrNameLst>
                                          <p:attrName>ppt_x</p:attrName>
                                        </p:attrNameLst>
                                      </p:cBhvr>
                                      <p:tavLst>
                                        <p:tav tm="0">
                                          <p:val>
                                            <p:strVal val="#ppt_x"/>
                                          </p:val>
                                        </p:tav>
                                        <p:tav tm="100000">
                                          <p:val>
                                            <p:strVal val="#ppt_x"/>
                                          </p:val>
                                        </p:tav>
                                      </p:tavLst>
                                    </p:anim>
                                    <p:anim calcmode="lin" valueType="num">
                                      <p:cBhvr additive="base">
                                        <p:cTn id="44"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8"/>
                                        </p:tgtEl>
                                        <p:attrNameLst>
                                          <p:attrName>style.visibility</p:attrName>
                                        </p:attrNameLst>
                                      </p:cBhvr>
                                      <p:to>
                                        <p:strVal val="visible"/>
                                      </p:to>
                                    </p:set>
                                    <p:anim calcmode="lin" valueType="num">
                                      <p:cBhvr additive="base">
                                        <p:cTn id="59" dur="500" fill="hold"/>
                                        <p:tgtEl>
                                          <p:spTgt spid="1038"/>
                                        </p:tgtEl>
                                        <p:attrNameLst>
                                          <p:attrName>ppt_x</p:attrName>
                                        </p:attrNameLst>
                                      </p:cBhvr>
                                      <p:tavLst>
                                        <p:tav tm="0">
                                          <p:val>
                                            <p:strVal val="#ppt_x"/>
                                          </p:val>
                                        </p:tav>
                                        <p:tav tm="100000">
                                          <p:val>
                                            <p:strVal val="#ppt_x"/>
                                          </p:val>
                                        </p:tav>
                                      </p:tavLst>
                                    </p:anim>
                                    <p:anim calcmode="lin" valueType="num">
                                      <p:cBhvr additive="base">
                                        <p:cTn id="60"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 calcmode="lin" valueType="num">
                                      <p:cBhvr additive="base">
                                        <p:cTn id="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 calcmode="lin" valueType="num">
                                      <p:cBhvr additive="base">
                                        <p:cTn id="7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anim calcmode="lin" valueType="num">
                                      <p:cBhvr additive="base">
                                        <p:cTn id="7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41"/>
                                        </p:tgtEl>
                                        <p:attrNameLst>
                                          <p:attrName>style.visibility</p:attrName>
                                        </p:attrNameLst>
                                      </p:cBhvr>
                                      <p:to>
                                        <p:strVal val="visible"/>
                                      </p:to>
                                    </p:set>
                                    <p:anim calcmode="lin" valueType="num">
                                      <p:cBhvr additive="base">
                                        <p:cTn id="85" dur="500" fill="hold"/>
                                        <p:tgtEl>
                                          <p:spTgt spid="1041"/>
                                        </p:tgtEl>
                                        <p:attrNameLst>
                                          <p:attrName>ppt_x</p:attrName>
                                        </p:attrNameLst>
                                      </p:cBhvr>
                                      <p:tavLst>
                                        <p:tav tm="0">
                                          <p:val>
                                            <p:strVal val="#ppt_x"/>
                                          </p:val>
                                        </p:tav>
                                        <p:tav tm="100000">
                                          <p:val>
                                            <p:strVal val="#ppt_x"/>
                                          </p:val>
                                        </p:tav>
                                      </p:tavLst>
                                    </p:anim>
                                    <p:anim calcmode="lin" valueType="num">
                                      <p:cBhvr additive="base">
                                        <p:cTn id="86"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49" y="477672"/>
            <a:ext cx="9908275" cy="6186309"/>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We can set both sides of eqn.7 equal to a constant ,say m</a:t>
            </a:r>
            <a:r>
              <a:rPr lang="en-US" sz="2400" baseline="30000" dirty="0">
                <a:solidFill>
                  <a:srgbClr val="002060"/>
                </a:solidFill>
                <a:latin typeface="Times New Roman" pitchFamily="18" charset="0"/>
                <a:cs typeface="Times New Roman" pitchFamily="18" charset="0"/>
              </a:rPr>
              <a:t>2  </a:t>
            </a:r>
            <a:r>
              <a:rPr lang="en-US" sz="2400" dirty="0">
                <a:solidFill>
                  <a:srgbClr val="002060"/>
                </a:solidFill>
                <a:latin typeface="Times New Roman" pitchFamily="18" charset="0"/>
                <a:cs typeface="Times New Roman" pitchFamily="18" charset="0"/>
              </a:rPr>
              <a:t>,thereby obtaining two differential equations each in one </a:t>
            </a:r>
            <a:r>
              <a:rPr lang="en-US" sz="2400" dirty="0" err="1">
                <a:solidFill>
                  <a:srgbClr val="002060"/>
                </a:solidFill>
                <a:latin typeface="Times New Roman" pitchFamily="18" charset="0"/>
                <a:cs typeface="Times New Roman" pitchFamily="18" charset="0"/>
              </a:rPr>
              <a:t>variable.These</a:t>
            </a:r>
            <a:r>
              <a:rPr lang="en-US" sz="2400" dirty="0">
                <a:solidFill>
                  <a:srgbClr val="002060"/>
                </a:solidFill>
                <a:latin typeface="Times New Roman" pitchFamily="18" charset="0"/>
                <a:cs typeface="Times New Roman" pitchFamily="18" charset="0"/>
              </a:rPr>
              <a:t>  equation are:</a:t>
            </a:r>
          </a:p>
          <a:p>
            <a:r>
              <a:rPr lang="en-US" sz="2400" dirty="0">
                <a:solidFill>
                  <a:srgbClr val="002060"/>
                </a:solidFill>
                <a:latin typeface="Times New Roman" pitchFamily="18" charset="0"/>
                <a:cs typeface="Times New Roman" pitchFamily="18" charset="0"/>
              </a:rPr>
              <a:t>                                                                                                        …………..(8)</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…………(9)</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Where  </a:t>
            </a:r>
            <a:r>
              <a:rPr lang="el-GR" sz="2400" dirty="0">
                <a:solidFill>
                  <a:srgbClr val="FF0000"/>
                </a:solidFill>
                <a:latin typeface="Times New Roman" pitchFamily="18" charset="0"/>
                <a:cs typeface="Times New Roman" pitchFamily="18" charset="0"/>
              </a:rPr>
              <a:t>β</a:t>
            </a:r>
            <a:r>
              <a:rPr lang="en-US" sz="2400" dirty="0">
                <a:solidFill>
                  <a:srgbClr val="FF0000"/>
                </a:solidFill>
                <a:latin typeface="Times New Roman" pitchFamily="18" charset="0"/>
                <a:cs typeface="Times New Roman" pitchFamily="18" charset="0"/>
              </a:rPr>
              <a:t> =  8</a:t>
            </a:r>
            <a:r>
              <a:rPr lang="el-GR" sz="2400" dirty="0">
                <a:solidFill>
                  <a:srgbClr val="FF0000"/>
                </a:solidFill>
                <a:latin typeface="Times New Roman" pitchFamily="18" charset="0"/>
                <a:cs typeface="Times New Roman" pitchFamily="18" charset="0"/>
              </a:rPr>
              <a:t>π</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IE/h</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Eqn.8 has the solution </a:t>
            </a:r>
          </a:p>
          <a:p>
            <a:r>
              <a:rPr lang="en-US" sz="2400" dirty="0">
                <a:solidFill>
                  <a:srgbClr val="FF0000"/>
                </a:solidFill>
                <a:latin typeface="Times New Roman" pitchFamily="18" charset="0"/>
                <a:cs typeface="Times New Roman" pitchFamily="18" charset="0"/>
              </a:rPr>
              <a:t>            </a:t>
            </a:r>
            <a:r>
              <a:rPr lang="az-Cyrl-AZ" sz="2400" dirty="0">
                <a:solidFill>
                  <a:srgbClr val="FF0000"/>
                </a:solidFill>
                <a:latin typeface="Times New Roman" pitchFamily="18" charset="0"/>
                <a:cs typeface="Times New Roman" pitchFamily="18" charset="0"/>
              </a:rPr>
              <a:t>Ф</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)=N exp(±</a:t>
            </a:r>
            <a:r>
              <a:rPr lang="en-US" sz="2400" dirty="0" err="1">
                <a:solidFill>
                  <a:srgbClr val="FF0000"/>
                </a:solidFill>
                <a:latin typeface="Times New Roman" pitchFamily="18" charset="0"/>
                <a:cs typeface="Times New Roman" pitchFamily="18" charset="0"/>
              </a:rPr>
              <a:t>im</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i</a:t>
            </a:r>
            <a:r>
              <a:rPr lang="en-US" sz="2400" dirty="0">
                <a:solidFill>
                  <a:srgbClr val="FF0000"/>
                </a:solidFill>
                <a:latin typeface="Times New Roman" pitchFamily="18" charset="0"/>
                <a:cs typeface="Times New Roman" pitchFamily="18" charset="0"/>
              </a:rPr>
              <a:t>=√-1                                                  ……….(10)</a:t>
            </a:r>
          </a:p>
          <a:p>
            <a:r>
              <a:rPr lang="en-US" sz="2400" dirty="0">
                <a:solidFill>
                  <a:srgbClr val="002060"/>
                </a:solidFill>
                <a:latin typeface="Times New Roman" pitchFamily="18" charset="0"/>
                <a:cs typeface="Times New Roman" pitchFamily="18" charset="0"/>
              </a:rPr>
              <a:t>This wave function is acceptable provided  m is an </a:t>
            </a:r>
            <a:r>
              <a:rPr lang="en-US" sz="2400" dirty="0" err="1">
                <a:solidFill>
                  <a:srgbClr val="002060"/>
                </a:solidFill>
                <a:latin typeface="Times New Roman" pitchFamily="18" charset="0"/>
                <a:cs typeface="Times New Roman" pitchFamily="18" charset="0"/>
              </a:rPr>
              <a:t>integer.This</a:t>
            </a:r>
            <a:r>
              <a:rPr lang="en-US" sz="2400" dirty="0">
                <a:solidFill>
                  <a:srgbClr val="002060"/>
                </a:solidFill>
                <a:latin typeface="Times New Roman" pitchFamily="18" charset="0"/>
                <a:cs typeface="Times New Roman" pitchFamily="18" charset="0"/>
              </a:rPr>
              <a:t> condition arises because </a:t>
            </a:r>
            <a:r>
              <a:rPr lang="az-Cyrl-AZ" sz="2400" dirty="0">
                <a:solidFill>
                  <a:srgbClr val="002060"/>
                </a:solidFill>
                <a:latin typeface="Times New Roman" pitchFamily="18" charset="0"/>
                <a:cs typeface="Times New Roman" pitchFamily="18" charset="0"/>
              </a:rPr>
              <a:t>Ф</a:t>
            </a:r>
            <a:r>
              <a:rPr lang="en-US" sz="2400" dirty="0">
                <a:solidFill>
                  <a:srgbClr val="002060"/>
                </a:solidFill>
                <a:latin typeface="Times New Roman" pitchFamily="18" charset="0"/>
                <a:cs typeface="Times New Roman" pitchFamily="18" charset="0"/>
              </a:rPr>
              <a:t> must be single-</a:t>
            </a:r>
            <a:r>
              <a:rPr lang="en-US" sz="2400" dirty="0" err="1">
                <a:solidFill>
                  <a:srgbClr val="002060"/>
                </a:solidFill>
                <a:latin typeface="Times New Roman" pitchFamily="18" charset="0"/>
                <a:cs typeface="Times New Roman" pitchFamily="18" charset="0"/>
              </a:rPr>
              <a:t>valued.Thus</a:t>
            </a:r>
            <a:r>
              <a:rPr lang="en-US" sz="2400" dirty="0">
                <a:solidFill>
                  <a:srgbClr val="002060"/>
                </a:solidFill>
                <a:latin typeface="Times New Roman" pitchFamily="18" charset="0"/>
                <a:cs typeface="Times New Roman" pitchFamily="18" charset="0"/>
              </a:rPr>
              <a:t>,</a:t>
            </a:r>
          </a:p>
          <a:p>
            <a:r>
              <a:rPr lang="en-US" sz="2400" dirty="0">
                <a:solidFill>
                  <a:srgbClr val="002060"/>
                </a:solidFill>
                <a:latin typeface="Times New Roman" pitchFamily="18" charset="0"/>
                <a:cs typeface="Times New Roman" pitchFamily="18" charset="0"/>
              </a:rPr>
              <a:t>                 </a:t>
            </a:r>
            <a:r>
              <a:rPr lang="az-Cyrl-AZ" sz="2400" dirty="0">
                <a:solidFill>
                  <a:srgbClr val="002060"/>
                </a:solidFill>
                <a:latin typeface="Times New Roman" pitchFamily="18" charset="0"/>
                <a:cs typeface="Times New Roman" pitchFamily="18" charset="0"/>
              </a:rPr>
              <a:t>Ф</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 </a:t>
            </a:r>
            <a:r>
              <a:rPr lang="az-Cyrl-AZ" sz="2400" dirty="0">
                <a:solidFill>
                  <a:srgbClr val="002060"/>
                </a:solidFill>
                <a:latin typeface="Times New Roman" pitchFamily="18" charset="0"/>
                <a:cs typeface="Times New Roman" pitchFamily="18" charset="0"/>
              </a:rPr>
              <a:t>Ф</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+2</a:t>
            </a:r>
            <a:r>
              <a:rPr lang="el-GR" sz="2400" dirty="0">
                <a:solidFill>
                  <a:srgbClr val="002060"/>
                </a:solidFill>
                <a:latin typeface="Times New Roman" pitchFamily="18" charset="0"/>
                <a:cs typeface="Times New Roman" pitchFamily="18" charset="0"/>
              </a:rPr>
              <a:t>π</a:t>
            </a:r>
            <a:r>
              <a:rPr lang="en-US" sz="2400" dirty="0">
                <a:solidFill>
                  <a:srgbClr val="002060"/>
                </a:solidFill>
                <a:latin typeface="Times New Roman" pitchFamily="18" charset="0"/>
                <a:cs typeface="Times New Roman" pitchFamily="18" charset="0"/>
              </a:rPr>
              <a:t>)                                                                ……….(11)</a:t>
            </a:r>
          </a:p>
          <a:p>
            <a:r>
              <a:rPr lang="en-US" sz="2400" dirty="0">
                <a:solidFill>
                  <a:srgbClr val="FF0000"/>
                </a:solidFill>
                <a:latin typeface="Times New Roman" pitchFamily="18" charset="0"/>
                <a:cs typeface="Times New Roman" pitchFamily="18" charset="0"/>
              </a:rPr>
              <a:t>It </a:t>
            </a:r>
            <a:r>
              <a:rPr lang="en-US" sz="2400" dirty="0" err="1">
                <a:solidFill>
                  <a:srgbClr val="FF0000"/>
                </a:solidFill>
                <a:latin typeface="Times New Roman" pitchFamily="18" charset="0"/>
                <a:cs typeface="Times New Roman" pitchFamily="18" charset="0"/>
              </a:rPr>
              <a:t>follows,therefore,that</a:t>
            </a:r>
            <a:r>
              <a:rPr lang="en-US" sz="2400" dirty="0">
                <a:solidFill>
                  <a:srgbClr val="FF0000"/>
                </a:solidFill>
                <a:latin typeface="Times New Roman" pitchFamily="18" charset="0"/>
                <a:cs typeface="Times New Roman" pitchFamily="18" charset="0"/>
              </a:rPr>
              <a:t> exp(2</a:t>
            </a:r>
            <a:r>
              <a:rPr lang="el-GR" sz="2400" dirty="0">
                <a:solidFill>
                  <a:srgbClr val="FF0000"/>
                </a:solidFill>
                <a:latin typeface="Times New Roman" pitchFamily="18" charset="0"/>
                <a:cs typeface="Times New Roman" pitchFamily="18" charset="0"/>
              </a:rPr>
              <a:t>π</a:t>
            </a:r>
            <a:r>
              <a:rPr lang="en-US" sz="2400" dirty="0">
                <a:solidFill>
                  <a:srgbClr val="FF0000"/>
                </a:solidFill>
                <a:latin typeface="Times New Roman" pitchFamily="18" charset="0"/>
                <a:cs typeface="Times New Roman" pitchFamily="18" charset="0"/>
              </a:rPr>
              <a:t>mi) = 1                                              ………(12)</a:t>
            </a:r>
          </a:p>
          <a:p>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                                              (Euler’s relation)                 ………..(13</a:t>
            </a:r>
            <a:r>
              <a:rPr lang="en-US" sz="2400" dirty="0">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cos</a:t>
            </a:r>
            <a:r>
              <a:rPr lang="en-US" sz="2400" dirty="0">
                <a:solidFill>
                  <a:srgbClr val="FF0000"/>
                </a:solidFill>
                <a:latin typeface="Times New Roman" pitchFamily="18" charset="0"/>
                <a:cs typeface="Times New Roman" pitchFamily="18" charset="0"/>
              </a:rPr>
              <a:t> 2</a:t>
            </a:r>
            <a:r>
              <a:rPr lang="el-GR" sz="2400" dirty="0">
                <a:solidFill>
                  <a:srgbClr val="FF0000"/>
                </a:solidFill>
                <a:latin typeface="Times New Roman" pitchFamily="18" charset="0"/>
                <a:cs typeface="Times New Roman" pitchFamily="18" charset="0"/>
              </a:rPr>
              <a:t>π</a:t>
            </a:r>
            <a:r>
              <a:rPr lang="en-US" sz="2400" dirty="0">
                <a:solidFill>
                  <a:srgbClr val="FF0000"/>
                </a:solidFill>
                <a:latin typeface="Times New Roman" pitchFamily="18" charset="0"/>
                <a:cs typeface="Times New Roman" pitchFamily="18" charset="0"/>
              </a:rPr>
              <a:t>m + </a:t>
            </a:r>
            <a:r>
              <a:rPr lang="en-US" sz="2400" dirty="0" err="1">
                <a:solidFill>
                  <a:srgbClr val="FF0000"/>
                </a:solidFill>
                <a:latin typeface="Times New Roman" pitchFamily="18" charset="0"/>
                <a:cs typeface="Times New Roman" pitchFamily="18" charset="0"/>
              </a:rPr>
              <a:t>isin</a:t>
            </a:r>
            <a:r>
              <a:rPr lang="en-US" sz="2400" dirty="0">
                <a:solidFill>
                  <a:srgbClr val="FF0000"/>
                </a:solidFill>
                <a:latin typeface="Times New Roman" pitchFamily="18" charset="0"/>
                <a:cs typeface="Times New Roman" pitchFamily="18" charset="0"/>
              </a:rPr>
              <a:t> 2</a:t>
            </a:r>
            <a:r>
              <a:rPr lang="el-GR" sz="2400" dirty="0">
                <a:solidFill>
                  <a:srgbClr val="FF0000"/>
                </a:solidFill>
                <a:latin typeface="Times New Roman" pitchFamily="18" charset="0"/>
                <a:cs typeface="Times New Roman" pitchFamily="18" charset="0"/>
              </a:rPr>
              <a:t>π</a:t>
            </a:r>
            <a:r>
              <a:rPr lang="en-US" sz="2400" dirty="0">
                <a:solidFill>
                  <a:srgbClr val="FF0000"/>
                </a:solidFill>
                <a:latin typeface="Times New Roman" pitchFamily="18" charset="0"/>
                <a:cs typeface="Times New Roman" pitchFamily="18" charset="0"/>
              </a:rPr>
              <a:t>m = 1                                                   …………(14)</a:t>
            </a:r>
          </a:p>
          <a:p>
            <a:endParaRPr lang="en-US" dirty="0"/>
          </a:p>
          <a:p>
            <a:r>
              <a:rPr lang="en-US" dirty="0"/>
              <a:t> </a:t>
            </a:r>
          </a:p>
        </p:txBody>
      </p:sp>
      <p:sp>
        <p:nvSpPr>
          <p:cNvPr id="3379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56597" y="1180532"/>
            <a:ext cx="2724150" cy="847725"/>
          </a:xfrm>
          <a:prstGeom prst="rect">
            <a:avLst/>
          </a:prstGeom>
          <a:noFill/>
        </p:spPr>
      </p:pic>
      <p:sp>
        <p:nvSpPr>
          <p:cNvPr id="33795" name="Rectangle 3"/>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1958454"/>
            <a:ext cx="5248275" cy="885825"/>
          </a:xfrm>
          <a:prstGeom prst="rect">
            <a:avLst/>
          </a:prstGeom>
          <a:noFill/>
        </p:spPr>
      </p:pic>
      <p:sp>
        <p:nvSpPr>
          <p:cNvPr id="33798" name="Rectangle 6"/>
          <p:cNvSpPr>
            <a:spLocks noChangeArrowheads="1"/>
          </p:cNvSpPr>
          <p:nvPr/>
        </p:nvSpPr>
        <p:spPr bwMode="auto">
          <a:xfrm>
            <a:off x="0" y="13430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15403" y="5302155"/>
            <a:ext cx="2495550" cy="409575"/>
          </a:xfrm>
          <a:prstGeom prst="rect">
            <a:avLst/>
          </a:prstGeom>
          <a:noFill/>
        </p:spPr>
      </p:pic>
      <p:sp>
        <p:nvSpPr>
          <p:cNvPr id="2051"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additive="base">
                                        <p:cTn id="17" dur="500" fill="hold"/>
                                        <p:tgtEl>
                                          <p:spTgt spid="33793"/>
                                        </p:tgtEl>
                                        <p:attrNameLst>
                                          <p:attrName>ppt_x</p:attrName>
                                        </p:attrNameLst>
                                      </p:cBhvr>
                                      <p:tavLst>
                                        <p:tav tm="0">
                                          <p:val>
                                            <p:strVal val="#ppt_x"/>
                                          </p:val>
                                        </p:tav>
                                        <p:tav tm="100000">
                                          <p:val>
                                            <p:strVal val="#ppt_x"/>
                                          </p:val>
                                        </p:tav>
                                      </p:tavLst>
                                    </p:anim>
                                    <p:anim calcmode="lin" valueType="num">
                                      <p:cBhvr additive="base">
                                        <p:cTn id="18"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500" fill="hold"/>
                                        <p:tgtEl>
                                          <p:spTgt spid="33796"/>
                                        </p:tgtEl>
                                        <p:attrNameLst>
                                          <p:attrName>ppt_x</p:attrName>
                                        </p:attrNameLst>
                                      </p:cBhvr>
                                      <p:tavLst>
                                        <p:tav tm="0">
                                          <p:val>
                                            <p:strVal val="#ppt_x"/>
                                          </p:val>
                                        </p:tav>
                                        <p:tav tm="100000">
                                          <p:val>
                                            <p:strVal val="#ppt_x"/>
                                          </p:val>
                                        </p:tav>
                                      </p:tavLst>
                                    </p:anim>
                                    <p:anim calcmode="lin" valueType="num">
                                      <p:cBhvr additive="base">
                                        <p:cTn id="2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49"/>
                                        </p:tgtEl>
                                        <p:attrNameLst>
                                          <p:attrName>style.visibility</p:attrName>
                                        </p:attrNameLst>
                                      </p:cBhvr>
                                      <p:to>
                                        <p:strVal val="visible"/>
                                      </p:to>
                                    </p:set>
                                    <p:anim calcmode="lin" valueType="num">
                                      <p:cBhvr additive="base">
                                        <p:cTn id="67" dur="500" fill="hold"/>
                                        <p:tgtEl>
                                          <p:spTgt spid="2049"/>
                                        </p:tgtEl>
                                        <p:attrNameLst>
                                          <p:attrName>ppt_x</p:attrName>
                                        </p:attrNameLst>
                                      </p:cBhvr>
                                      <p:tavLst>
                                        <p:tav tm="0">
                                          <p:val>
                                            <p:strVal val="#ppt_x"/>
                                          </p:val>
                                        </p:tav>
                                        <p:tav tm="100000">
                                          <p:val>
                                            <p:strVal val="#ppt_x"/>
                                          </p:val>
                                        </p:tav>
                                      </p:tavLst>
                                    </p:anim>
                                    <p:anim calcmode="lin" valueType="num">
                                      <p:cBhvr additive="base">
                                        <p:cTn id="6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 calcmode="lin" valueType="num">
                                      <p:cBhvr additive="base">
                                        <p:cTn id="7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471166"/>
            <a:ext cx="10058400" cy="1188720"/>
          </a:xfrm>
        </p:spPr>
        <p:txBody>
          <a:bodyPr/>
          <a:lstStyle/>
          <a:p>
            <a:r>
              <a:rPr lang="en-US" b="1" u="sng" dirty="0"/>
              <a:t>Heisenberg’s</a:t>
            </a:r>
            <a:r>
              <a:rPr lang="en-US" dirty="0"/>
              <a:t>  </a:t>
            </a:r>
            <a:r>
              <a:rPr lang="en-US" b="1" u="sng" dirty="0"/>
              <a:t>Uncertainty </a:t>
            </a:r>
            <a:r>
              <a:rPr lang="en-US" dirty="0"/>
              <a:t> </a:t>
            </a:r>
            <a:r>
              <a:rPr lang="en-US" b="1" u="sng" dirty="0"/>
              <a:t>Principle -</a:t>
            </a:r>
          </a:p>
        </p:txBody>
      </p:sp>
      <p:sp>
        <p:nvSpPr>
          <p:cNvPr id="8" name="Content Placeholder 7"/>
          <p:cNvSpPr>
            <a:spLocks noGrp="1"/>
          </p:cNvSpPr>
          <p:nvPr>
            <p:ph idx="1"/>
          </p:nvPr>
        </p:nvSpPr>
        <p:spPr>
          <a:xfrm>
            <a:off x="1066799" y="1905001"/>
            <a:ext cx="10738513" cy="4267200"/>
          </a:xfrm>
        </p:spPr>
        <p:txBody>
          <a:bodyPr/>
          <a:lstStyle/>
          <a:p>
            <a:pPr>
              <a:buFont typeface="Wingdings" pitchFamily="2" charset="2"/>
              <a:buChar char="Ø"/>
            </a:pPr>
            <a:r>
              <a:rPr lang="en-US" sz="3200" b="1" u="sng" dirty="0">
                <a:solidFill>
                  <a:srgbClr val="002060"/>
                </a:solidFill>
                <a:latin typeface="Times New Roman" pitchFamily="18" charset="0"/>
                <a:cs typeface="Times New Roman" pitchFamily="18" charset="0"/>
              </a:rPr>
              <a:t>Statement</a:t>
            </a:r>
            <a:r>
              <a:rPr lang="en-US" b="1" u="sng" dirty="0">
                <a:solidFill>
                  <a:srgbClr val="002060"/>
                </a:solidFill>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9" name="Rectangle 8"/>
          <p:cNvSpPr/>
          <p:nvPr/>
        </p:nvSpPr>
        <p:spPr>
          <a:xfrm>
            <a:off x="1255594" y="2265529"/>
            <a:ext cx="10495128" cy="2308324"/>
          </a:xfrm>
          <a:prstGeom prst="rect">
            <a:avLst/>
          </a:prstGeom>
        </p:spPr>
        <p:txBody>
          <a:bodyPr wrap="square">
            <a:spAutoFit/>
          </a:bodyPr>
          <a:lstStyle/>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To explain the </a:t>
            </a:r>
            <a:r>
              <a:rPr lang="en-US" sz="2400" dirty="0" err="1">
                <a:solidFill>
                  <a:srgbClr val="FF0000"/>
                </a:solidFill>
                <a:latin typeface="Times New Roman" pitchFamily="18" charset="0"/>
                <a:cs typeface="Times New Roman" pitchFamily="18" charset="0"/>
              </a:rPr>
              <a:t>behaviour</a:t>
            </a:r>
            <a:r>
              <a:rPr lang="en-US" sz="2400" dirty="0">
                <a:solidFill>
                  <a:srgbClr val="FF0000"/>
                </a:solidFill>
                <a:latin typeface="Times New Roman" pitchFamily="18" charset="0"/>
                <a:cs typeface="Times New Roman" pitchFamily="18" charset="0"/>
              </a:rPr>
              <a:t> of  electron ,German scientist Werner Heisenberg in 1927 have given a statement  called as </a:t>
            </a:r>
            <a:r>
              <a:rPr lang="en-US" sz="2400" b="1" dirty="0">
                <a:solidFill>
                  <a:srgbClr val="FF0000"/>
                </a:solidFill>
                <a:latin typeface="Times New Roman" pitchFamily="18" charset="0"/>
                <a:cs typeface="Times New Roman" pitchFamily="18" charset="0"/>
              </a:rPr>
              <a:t>Heisenberg Uncertainty Principle </a:t>
            </a:r>
            <a:r>
              <a:rPr lang="en-US" sz="2400" dirty="0">
                <a:solidFill>
                  <a:srgbClr val="FF0000"/>
                </a:solidFill>
                <a:latin typeface="Times New Roman" pitchFamily="18" charset="0"/>
                <a:cs typeface="Times New Roman" pitchFamily="18" charset="0"/>
              </a:rPr>
              <a:t>which is stated as,</a:t>
            </a:r>
          </a:p>
          <a:p>
            <a:r>
              <a:rPr lang="en-US" sz="2400" b="1" dirty="0">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“Simultaneous and  accurate determination of position and momentum (velocity) of a microscopic particle such as electron is impossible”.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9" y="586854"/>
            <a:ext cx="10317707" cy="4893647"/>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This can be true only if m= 0,±1,±2,±3,……….,etc. Let us now normalize the wave function </a:t>
            </a:r>
            <a:r>
              <a:rPr lang="az-Cyrl-AZ" sz="2400" dirty="0">
                <a:solidFill>
                  <a:srgbClr val="002060"/>
                </a:solidFill>
                <a:latin typeface="Times New Roman" pitchFamily="18" charset="0"/>
                <a:cs typeface="Times New Roman" pitchFamily="18" charset="0"/>
              </a:rPr>
              <a:t>Ф</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to determine the normalization constant N.</a:t>
            </a:r>
          </a:p>
          <a:p>
            <a:r>
              <a:rPr lang="en-US" sz="2400" dirty="0">
                <a:solidFill>
                  <a:srgbClr val="002060"/>
                </a:solidFill>
                <a:latin typeface="Times New Roman" pitchFamily="18" charset="0"/>
                <a:cs typeface="Times New Roman" pitchFamily="18" charset="0"/>
              </a:rPr>
              <a:t>                                                                                                                ………..(15)</a:t>
            </a:r>
          </a:p>
          <a:p>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Or                                                                                                           ………..(16)</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or  </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N = (2</a:t>
            </a:r>
            <a:r>
              <a:rPr lang="el-GR" sz="2400" dirty="0">
                <a:solidFill>
                  <a:srgbClr val="FF0000"/>
                </a:solidFill>
                <a:latin typeface="Times New Roman" pitchFamily="18" charset="0"/>
                <a:cs typeface="Times New Roman" pitchFamily="18" charset="0"/>
              </a:rPr>
              <a:t>π</a:t>
            </a:r>
            <a:r>
              <a:rPr lang="en-US" sz="2400" dirty="0">
                <a:solidFill>
                  <a:srgbClr val="FF0000"/>
                </a:solidFill>
                <a:latin typeface="Times New Roman" pitchFamily="18" charset="0"/>
                <a:cs typeface="Times New Roman" pitchFamily="18" charset="0"/>
              </a:rPr>
              <a:t>)</a:t>
            </a:r>
            <a:r>
              <a:rPr lang="en-US" sz="2400" baseline="30000" dirty="0">
                <a:solidFill>
                  <a:srgbClr val="FF0000"/>
                </a:solidFill>
                <a:latin typeface="Times New Roman" pitchFamily="18" charset="0"/>
                <a:cs typeface="Times New Roman" pitchFamily="18" charset="0"/>
              </a:rPr>
              <a:t>-1/2                                                                                                                </a:t>
            </a:r>
            <a:r>
              <a:rPr lang="en-US" sz="2400" dirty="0">
                <a:solidFill>
                  <a:srgbClr val="FF0000"/>
                </a:solidFill>
                <a:latin typeface="Times New Roman" pitchFamily="18" charset="0"/>
                <a:cs typeface="Times New Roman" pitchFamily="18" charset="0"/>
              </a:rPr>
              <a:t>…………(17)</a:t>
            </a:r>
          </a:p>
          <a:p>
            <a:r>
              <a:rPr lang="en-US" sz="2400" dirty="0" err="1">
                <a:solidFill>
                  <a:srgbClr val="002060"/>
                </a:solidFill>
                <a:latin typeface="Times New Roman" pitchFamily="18" charset="0"/>
                <a:cs typeface="Times New Roman" pitchFamily="18" charset="0"/>
              </a:rPr>
              <a:t>Hence,the</a:t>
            </a:r>
            <a:r>
              <a:rPr lang="en-US" sz="2400" dirty="0">
                <a:solidFill>
                  <a:srgbClr val="002060"/>
                </a:solidFill>
                <a:latin typeface="Times New Roman" pitchFamily="18" charset="0"/>
                <a:cs typeface="Times New Roman" pitchFamily="18" charset="0"/>
              </a:rPr>
              <a:t> normalized wave functions become </a:t>
            </a:r>
          </a:p>
          <a:p>
            <a:r>
              <a:rPr lang="en-US" sz="2400" dirty="0">
                <a:solidFill>
                  <a:srgbClr val="002060"/>
                </a:solidFill>
                <a:latin typeface="Times New Roman" pitchFamily="18" charset="0"/>
                <a:cs typeface="Times New Roman" pitchFamily="18" charset="0"/>
              </a:rPr>
              <a:t>          </a:t>
            </a:r>
            <a:r>
              <a:rPr lang="az-Cyrl-AZ" sz="2400" dirty="0">
                <a:solidFill>
                  <a:srgbClr val="002060"/>
                </a:solidFill>
                <a:latin typeface="Times New Roman" pitchFamily="18" charset="0"/>
                <a:cs typeface="Times New Roman" pitchFamily="18" charset="0"/>
              </a:rPr>
              <a:t>Ф</a:t>
            </a:r>
            <a:r>
              <a:rPr lang="az-Cyrl-AZ" sz="2400" baseline="-25000" dirty="0">
                <a:solidFill>
                  <a:srgbClr val="002060"/>
                </a:solidFill>
                <a:latin typeface="Times New Roman" pitchFamily="18" charset="0"/>
                <a:cs typeface="Times New Roman" pitchFamily="18" charset="0"/>
              </a:rPr>
              <a:t>±</a:t>
            </a:r>
            <a:r>
              <a:rPr lang="en-US" sz="2400" baseline="-25000" dirty="0">
                <a:solidFill>
                  <a:srgbClr val="002060"/>
                </a:solidFill>
                <a:latin typeface="Times New Roman" pitchFamily="18" charset="0"/>
                <a:cs typeface="Times New Roman" pitchFamily="18" charset="0"/>
              </a:rPr>
              <a:t>m</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=(2</a:t>
            </a:r>
            <a:r>
              <a:rPr lang="el-GR" sz="2400" dirty="0">
                <a:solidFill>
                  <a:srgbClr val="002060"/>
                </a:solidFill>
                <a:latin typeface="Times New Roman" pitchFamily="18" charset="0"/>
                <a:cs typeface="Times New Roman" pitchFamily="18" charset="0"/>
              </a:rPr>
              <a:t>π</a:t>
            </a:r>
            <a:r>
              <a:rPr lang="en-US" sz="2400" dirty="0">
                <a:solidFill>
                  <a:srgbClr val="002060"/>
                </a:solidFill>
                <a:latin typeface="Times New Roman" pitchFamily="18" charset="0"/>
                <a:cs typeface="Times New Roman" pitchFamily="18" charset="0"/>
              </a:rPr>
              <a:t>)</a:t>
            </a:r>
            <a:r>
              <a:rPr lang="en-US" sz="2400" baseline="30000" dirty="0">
                <a:solidFill>
                  <a:srgbClr val="002060"/>
                </a:solidFill>
                <a:latin typeface="Times New Roman" pitchFamily="18" charset="0"/>
                <a:cs typeface="Times New Roman" pitchFamily="18" charset="0"/>
              </a:rPr>
              <a:t>-1/2</a:t>
            </a:r>
            <a:r>
              <a:rPr lang="en-US" sz="2400" dirty="0">
                <a:solidFill>
                  <a:srgbClr val="002060"/>
                </a:solidFill>
                <a:latin typeface="Times New Roman" pitchFamily="18" charset="0"/>
                <a:cs typeface="Times New Roman" pitchFamily="18" charset="0"/>
              </a:rPr>
              <a:t> exp(</a:t>
            </a:r>
            <a:r>
              <a:rPr lang="el-GR"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im</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m=0,1,2,3,…….                         ………….(18)</a:t>
            </a:r>
          </a:p>
          <a:p>
            <a:endParaRPr lang="en-US" sz="2400" dirty="0">
              <a:latin typeface="Times New Roman" pitchFamily="18" charset="0"/>
              <a:cs typeface="Times New Roman" pitchFamily="18" charset="0"/>
            </a:endParaRPr>
          </a:p>
        </p:txBody>
      </p:sp>
      <p:sp>
        <p:nvSpPr>
          <p:cNvPr id="348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2698" y="1207827"/>
            <a:ext cx="3990975" cy="876300"/>
          </a:xfrm>
          <a:prstGeom prst="rect">
            <a:avLst/>
          </a:prstGeom>
          <a:noFill/>
        </p:spPr>
      </p:pic>
      <p:sp>
        <p:nvSpPr>
          <p:cNvPr id="34819" name="Rectangle 3"/>
          <p:cNvSpPr>
            <a:spLocks noChangeArrowheads="1"/>
          </p:cNvSpPr>
          <p:nvPr/>
        </p:nvSpPr>
        <p:spPr bwMode="auto">
          <a:xfrm>
            <a:off x="0" y="1333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33266" y="2135875"/>
            <a:ext cx="3752850" cy="876300"/>
          </a:xfrm>
          <a:prstGeom prst="rect">
            <a:avLst/>
          </a:prstGeom>
          <a:noFill/>
        </p:spPr>
      </p:pic>
      <p:sp>
        <p:nvSpPr>
          <p:cNvPr id="34822" name="Rectangle 6"/>
          <p:cNvSpPr>
            <a:spLocks noChangeArrowheads="1"/>
          </p:cNvSpPr>
          <p:nvPr/>
        </p:nvSpPr>
        <p:spPr bwMode="auto">
          <a:xfrm>
            <a:off x="0" y="1333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824"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37731" y="3036627"/>
            <a:ext cx="5210175" cy="876300"/>
          </a:xfrm>
          <a:prstGeom prst="rect">
            <a:avLst/>
          </a:prstGeom>
          <a:noFill/>
        </p:spPr>
      </p:pic>
      <p:sp>
        <p:nvSpPr>
          <p:cNvPr id="34825" name="Rectangle 9"/>
          <p:cNvSpPr>
            <a:spLocks noChangeArrowheads="1"/>
          </p:cNvSpPr>
          <p:nvPr/>
        </p:nvSpPr>
        <p:spPr bwMode="auto">
          <a:xfrm>
            <a:off x="0" y="1333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17"/>
                                        </p:tgtEl>
                                        <p:attrNameLst>
                                          <p:attrName>style.visibility</p:attrName>
                                        </p:attrNameLst>
                                      </p:cBhvr>
                                      <p:to>
                                        <p:strVal val="visible"/>
                                      </p:to>
                                    </p:set>
                                    <p:anim calcmode="lin" valueType="num">
                                      <p:cBhvr additive="base">
                                        <p:cTn id="17" dur="500" fill="hold"/>
                                        <p:tgtEl>
                                          <p:spTgt spid="34817"/>
                                        </p:tgtEl>
                                        <p:attrNameLst>
                                          <p:attrName>ppt_x</p:attrName>
                                        </p:attrNameLst>
                                      </p:cBhvr>
                                      <p:tavLst>
                                        <p:tav tm="0">
                                          <p:val>
                                            <p:strVal val="#ppt_x"/>
                                          </p:val>
                                        </p:tav>
                                        <p:tav tm="100000">
                                          <p:val>
                                            <p:strVal val="#ppt_x"/>
                                          </p:val>
                                        </p:tav>
                                      </p:tavLst>
                                    </p:anim>
                                    <p:anim calcmode="lin" valueType="num">
                                      <p:cBhvr additive="base">
                                        <p:cTn id="18"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820"/>
                                        </p:tgtEl>
                                        <p:attrNameLst>
                                          <p:attrName>style.visibility</p:attrName>
                                        </p:attrNameLst>
                                      </p:cBhvr>
                                      <p:to>
                                        <p:strVal val="visible"/>
                                      </p:to>
                                    </p:set>
                                    <p:anim calcmode="lin" valueType="num">
                                      <p:cBhvr additive="base">
                                        <p:cTn id="23" dur="500" fill="hold"/>
                                        <p:tgtEl>
                                          <p:spTgt spid="34820"/>
                                        </p:tgtEl>
                                        <p:attrNameLst>
                                          <p:attrName>ppt_x</p:attrName>
                                        </p:attrNameLst>
                                      </p:cBhvr>
                                      <p:tavLst>
                                        <p:tav tm="0">
                                          <p:val>
                                            <p:strVal val="#ppt_x"/>
                                          </p:val>
                                        </p:tav>
                                        <p:tav tm="100000">
                                          <p:val>
                                            <p:strVal val="#ppt_x"/>
                                          </p:val>
                                        </p:tav>
                                      </p:tavLst>
                                    </p:anim>
                                    <p:anim calcmode="lin" valueType="num">
                                      <p:cBhvr additive="base">
                                        <p:cTn id="24"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823"/>
                                        </p:tgtEl>
                                        <p:attrNameLst>
                                          <p:attrName>style.visibility</p:attrName>
                                        </p:attrNameLst>
                                      </p:cBhvr>
                                      <p:to>
                                        <p:strVal val="visible"/>
                                      </p:to>
                                    </p:set>
                                    <p:anim calcmode="lin" valueType="num">
                                      <p:cBhvr additive="base">
                                        <p:cTn id="29" dur="500" fill="hold"/>
                                        <p:tgtEl>
                                          <p:spTgt spid="34823"/>
                                        </p:tgtEl>
                                        <p:attrNameLst>
                                          <p:attrName>ppt_x</p:attrName>
                                        </p:attrNameLst>
                                      </p:cBhvr>
                                      <p:tavLst>
                                        <p:tav tm="0">
                                          <p:val>
                                            <p:strVal val="#ppt_x"/>
                                          </p:val>
                                        </p:tav>
                                        <p:tav tm="100000">
                                          <p:val>
                                            <p:strVal val="#ppt_x"/>
                                          </p:val>
                                        </p:tav>
                                      </p:tavLst>
                                    </p:anim>
                                    <p:anim calcmode="lin" valueType="num">
                                      <p:cBhvr additive="base">
                                        <p:cTn id="30"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206" y="491319"/>
            <a:ext cx="11081982" cy="5632311"/>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If </a:t>
            </a:r>
            <a:r>
              <a:rPr lang="el-GR" sz="2400" dirty="0">
                <a:solidFill>
                  <a:srgbClr val="002060"/>
                </a:solidFill>
                <a:latin typeface="Times New Roman" pitchFamily="18" charset="0"/>
                <a:cs typeface="Times New Roman" pitchFamily="18" charset="0"/>
              </a:rPr>
              <a:t>β</a:t>
            </a:r>
            <a:r>
              <a:rPr lang="en-US" sz="2400" dirty="0">
                <a:solidFill>
                  <a:srgbClr val="002060"/>
                </a:solidFill>
                <a:latin typeface="Times New Roman" pitchFamily="18" charset="0"/>
                <a:cs typeface="Times New Roman" pitchFamily="18" charset="0"/>
              </a:rPr>
              <a:t> = l(l+1) where l is the rotational quantum </a:t>
            </a:r>
            <a:r>
              <a:rPr lang="en-US" sz="2400" dirty="0" err="1">
                <a:solidFill>
                  <a:srgbClr val="002060"/>
                </a:solidFill>
                <a:latin typeface="Times New Roman" pitchFamily="18" charset="0"/>
                <a:cs typeface="Times New Roman" pitchFamily="18" charset="0"/>
              </a:rPr>
              <a:t>number,then</a:t>
            </a:r>
            <a:r>
              <a:rPr lang="en-US" sz="2400" dirty="0">
                <a:solidFill>
                  <a:srgbClr val="002060"/>
                </a:solidFill>
                <a:latin typeface="Times New Roman" pitchFamily="18" charset="0"/>
                <a:cs typeface="Times New Roman" pitchFamily="18" charset="0"/>
              </a:rPr>
              <a:t> this equation becomes a standard mathematical equation  whose solutions are known to be </a:t>
            </a:r>
            <a:r>
              <a:rPr lang="en-US" sz="2400" b="1" dirty="0">
                <a:solidFill>
                  <a:srgbClr val="002060"/>
                </a:solidFill>
                <a:latin typeface="Times New Roman" pitchFamily="18" charset="0"/>
                <a:cs typeface="Times New Roman" pitchFamily="18" charset="0"/>
              </a:rPr>
              <a:t>associated Legendre polynomials</a:t>
            </a:r>
            <a:r>
              <a:rPr lang="en-US" sz="2400"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a:t>
            </a:r>
            <a:r>
              <a:rPr lang="en-US" sz="2400" b="1" baseline="-25000" dirty="0" err="1">
                <a:solidFill>
                  <a:srgbClr val="002060"/>
                </a:solidFill>
                <a:latin typeface="Times New Roman" pitchFamily="18" charset="0"/>
                <a:cs typeface="Times New Roman" pitchFamily="18" charset="0"/>
              </a:rPr>
              <a:t>l</a:t>
            </a:r>
            <a:r>
              <a:rPr lang="en-US" sz="2400" b="1" baseline="30000" dirty="0" err="1">
                <a:solidFill>
                  <a:srgbClr val="002060"/>
                </a:solidFill>
                <a:latin typeface="Times New Roman" pitchFamily="18" charset="0"/>
                <a:cs typeface="Times New Roman" pitchFamily="18" charset="0"/>
              </a:rPr>
              <a:t>|m</a:t>
            </a:r>
            <a:r>
              <a:rPr lang="en-US" sz="2400" b="1" baseline="30000" dirty="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cos</a:t>
            </a:r>
            <a:r>
              <a:rPr lang="en-US" sz="2400" b="1" dirty="0">
                <a:solidFill>
                  <a:srgbClr val="002060"/>
                </a:solidFill>
                <a:latin typeface="Times New Roman" pitchFamily="18" charset="0"/>
                <a:cs typeface="Times New Roman" pitchFamily="18" charset="0"/>
              </a:rPr>
              <a:t> </a:t>
            </a:r>
            <a:r>
              <a:rPr lang="el-GR" sz="2400" b="1" dirty="0">
                <a:solidFill>
                  <a:srgbClr val="002060"/>
                </a:solidFill>
                <a:latin typeface="Times New Roman" pitchFamily="18" charset="0"/>
                <a:cs typeface="Times New Roman" pitchFamily="18" charset="0"/>
              </a:rPr>
              <a:t>θ</a:t>
            </a:r>
            <a:r>
              <a:rPr lang="en-US" sz="2400" b="1"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where l is either zero or a positive integer and l &gt; |m|.</a:t>
            </a:r>
          </a:p>
          <a:p>
            <a:r>
              <a:rPr lang="en-US" sz="2400" dirty="0">
                <a:solidFill>
                  <a:srgbClr val="002060"/>
                </a:solidFill>
                <a:latin typeface="Times New Roman" pitchFamily="18" charset="0"/>
                <a:cs typeface="Times New Roman" pitchFamily="18" charset="0"/>
              </a:rPr>
              <a:t> The normalized solution are given by-</a:t>
            </a: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………..(19) </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energy </a:t>
            </a:r>
            <a:r>
              <a:rPr lang="en-US" sz="2400" dirty="0" err="1">
                <a:solidFill>
                  <a:srgbClr val="FF0000"/>
                </a:solidFill>
                <a:latin typeface="Times New Roman" pitchFamily="18" charset="0"/>
                <a:cs typeface="Times New Roman" pitchFamily="18" charset="0"/>
              </a:rPr>
              <a:t>eigenvalues</a:t>
            </a:r>
            <a:r>
              <a:rPr lang="en-US" sz="2400" dirty="0">
                <a:solidFill>
                  <a:srgbClr val="FF0000"/>
                </a:solidFill>
                <a:latin typeface="Times New Roman" pitchFamily="18" charset="0"/>
                <a:cs typeface="Times New Roman" pitchFamily="18" charset="0"/>
              </a:rPr>
              <a:t> of the rigid rotor are obtained as follows :                               </a:t>
            </a:r>
          </a:p>
          <a:p>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β</a:t>
            </a:r>
            <a:r>
              <a:rPr lang="en-US" sz="2400" dirty="0">
                <a:solidFill>
                  <a:srgbClr val="FF0000"/>
                </a:solidFill>
                <a:latin typeface="Times New Roman" pitchFamily="18" charset="0"/>
                <a:cs typeface="Times New Roman" pitchFamily="18" charset="0"/>
              </a:rPr>
              <a:t> =8</a:t>
            </a:r>
            <a:r>
              <a:rPr lang="el-GR" sz="2400" dirty="0">
                <a:solidFill>
                  <a:srgbClr val="FF0000"/>
                </a:solidFill>
                <a:latin typeface="Times New Roman" pitchFamily="18" charset="0"/>
                <a:cs typeface="Times New Roman" pitchFamily="18" charset="0"/>
              </a:rPr>
              <a:t>π</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IE/h</a:t>
            </a:r>
            <a:r>
              <a:rPr lang="en-US" sz="2400" baseline="30000" dirty="0">
                <a:solidFill>
                  <a:srgbClr val="FF0000"/>
                </a:solidFill>
                <a:latin typeface="Times New Roman" pitchFamily="18" charset="0"/>
                <a:cs typeface="Times New Roman" pitchFamily="18" charset="0"/>
              </a:rPr>
              <a:t>2 </a:t>
            </a:r>
            <a:r>
              <a:rPr lang="en-US" sz="2400" dirty="0">
                <a:solidFill>
                  <a:srgbClr val="FF0000"/>
                </a:solidFill>
                <a:latin typeface="Times New Roman" pitchFamily="18" charset="0"/>
                <a:cs typeface="Times New Roman" pitchFamily="18" charset="0"/>
              </a:rPr>
              <a:t>= l(l +1)                                                             …………(20)</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Thus                                                                                                              …………..(21)</a:t>
            </a:r>
          </a:p>
          <a:p>
            <a:r>
              <a:rPr lang="en-US" sz="2400" dirty="0">
                <a:solidFill>
                  <a:srgbClr val="002060"/>
                </a:solidFill>
                <a:latin typeface="Times New Roman" pitchFamily="18" charset="0"/>
                <a:cs typeface="Times New Roman" pitchFamily="18" charset="0"/>
              </a:rPr>
              <a:t>In spectroscopy it is customary to use the symbol J rather than l for the rotational quantum number so that the </a:t>
            </a:r>
            <a:r>
              <a:rPr lang="en-US" sz="2400" b="1" dirty="0">
                <a:solidFill>
                  <a:srgbClr val="002060"/>
                </a:solidFill>
                <a:latin typeface="Times New Roman" pitchFamily="18" charset="0"/>
                <a:cs typeface="Times New Roman" pitchFamily="18" charset="0"/>
              </a:rPr>
              <a:t>rotational energy levels </a:t>
            </a:r>
            <a:r>
              <a:rPr lang="en-US" sz="2400" dirty="0">
                <a:solidFill>
                  <a:srgbClr val="002060"/>
                </a:solidFill>
                <a:latin typeface="Times New Roman" pitchFamily="18" charset="0"/>
                <a:cs typeface="Times New Roman" pitchFamily="18" charset="0"/>
              </a:rPr>
              <a:t>are given by the expression,</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………..(22)</a:t>
            </a: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96788" y="2067636"/>
            <a:ext cx="5886450" cy="800100"/>
          </a:xfrm>
          <a:prstGeom prst="rect">
            <a:avLst/>
          </a:prstGeom>
          <a:noFill/>
        </p:spPr>
      </p:pic>
      <p:sp>
        <p:nvSpPr>
          <p:cNvPr id="2051" name="Rectangle 3"/>
          <p:cNvSpPr>
            <a:spLocks noChangeArrowheads="1"/>
          </p:cNvSpPr>
          <p:nvPr/>
        </p:nvSpPr>
        <p:spPr bwMode="auto">
          <a:xfrm>
            <a:off x="0" y="12573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4460" y="3964675"/>
            <a:ext cx="4086225" cy="790575"/>
          </a:xfrm>
          <a:prstGeom prst="rect">
            <a:avLst/>
          </a:prstGeom>
          <a:noFill/>
        </p:spPr>
      </p:pic>
      <p:sp>
        <p:nvSpPr>
          <p:cNvPr id="2054" name="Rectangle 6"/>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33516" y="5397689"/>
            <a:ext cx="4210050" cy="790575"/>
          </a:xfrm>
          <a:prstGeom prst="rect">
            <a:avLst/>
          </a:prstGeom>
          <a:noFill/>
        </p:spPr>
      </p:pic>
      <p:sp>
        <p:nvSpPr>
          <p:cNvPr id="2057" name="Rectangle 9"/>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 calcmode="lin" valueType="num">
                                      <p:cBhvr additive="base">
                                        <p:cTn id="21" dur="500" fill="hold"/>
                                        <p:tgtEl>
                                          <p:spTgt spid="2049"/>
                                        </p:tgtEl>
                                        <p:attrNameLst>
                                          <p:attrName>ppt_x</p:attrName>
                                        </p:attrNameLst>
                                      </p:cBhvr>
                                      <p:tavLst>
                                        <p:tav tm="0">
                                          <p:val>
                                            <p:strVal val="#ppt_x"/>
                                          </p:val>
                                        </p:tav>
                                        <p:tav tm="100000">
                                          <p:val>
                                            <p:strVal val="#ppt_x"/>
                                          </p:val>
                                        </p:tav>
                                      </p:tavLst>
                                    </p:anim>
                                    <p:anim calcmode="lin" valueType="num">
                                      <p:cBhvr additive="base">
                                        <p:cTn id="2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 calcmode="lin" valueType="num">
                                      <p:cBhvr additive="base">
                                        <p:cTn id="51" dur="500" fill="hold"/>
                                        <p:tgtEl>
                                          <p:spTgt spid="2052"/>
                                        </p:tgtEl>
                                        <p:attrNameLst>
                                          <p:attrName>ppt_x</p:attrName>
                                        </p:attrNameLst>
                                      </p:cBhvr>
                                      <p:tavLst>
                                        <p:tav tm="0">
                                          <p:val>
                                            <p:strVal val="#ppt_x"/>
                                          </p:val>
                                        </p:tav>
                                        <p:tav tm="100000">
                                          <p:val>
                                            <p:strVal val="#ppt_x"/>
                                          </p:val>
                                        </p:tav>
                                      </p:tavLst>
                                    </p:anim>
                                    <p:anim calcmode="lin" valueType="num">
                                      <p:cBhvr additive="base">
                                        <p:cTn id="5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5"/>
                                        </p:tgtEl>
                                        <p:attrNameLst>
                                          <p:attrName>style.visibility</p:attrName>
                                        </p:attrNameLst>
                                      </p:cBhvr>
                                      <p:to>
                                        <p:strVal val="visible"/>
                                      </p:to>
                                    </p:set>
                                    <p:anim calcmode="lin" valueType="num">
                                      <p:cBhvr additive="base">
                                        <p:cTn id="67" dur="500" fill="hold"/>
                                        <p:tgtEl>
                                          <p:spTgt spid="2055"/>
                                        </p:tgtEl>
                                        <p:attrNameLst>
                                          <p:attrName>ppt_x</p:attrName>
                                        </p:attrNameLst>
                                      </p:cBhvr>
                                      <p:tavLst>
                                        <p:tav tm="0">
                                          <p:val>
                                            <p:strVal val="#ppt_x"/>
                                          </p:val>
                                        </p:tav>
                                        <p:tav tm="100000">
                                          <p:val>
                                            <p:strVal val="#ppt_x"/>
                                          </p:val>
                                        </p:tav>
                                      </p:tavLst>
                                    </p:anim>
                                    <p:anim calcmode="lin" valueType="num">
                                      <p:cBhvr additive="base">
                                        <p:cTn id="6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468" y="457518"/>
            <a:ext cx="10019731" cy="879963"/>
          </a:xfrm>
        </p:spPr>
        <p:txBody>
          <a:bodyPr>
            <a:normAutofit fontScale="90000"/>
          </a:bodyPr>
          <a:lstStyle/>
          <a:p>
            <a:r>
              <a:rPr lang="en-US" b="1" u="sng" dirty="0"/>
              <a:t>The</a:t>
            </a:r>
            <a:r>
              <a:rPr lang="en-US" b="1" dirty="0"/>
              <a:t> </a:t>
            </a:r>
            <a:r>
              <a:rPr lang="en-US" b="1" u="sng" dirty="0"/>
              <a:t>Schrödinger</a:t>
            </a:r>
            <a:r>
              <a:rPr lang="en-US" b="1" dirty="0"/>
              <a:t> </a:t>
            </a:r>
            <a:r>
              <a:rPr lang="en-US" b="1" u="sng" dirty="0"/>
              <a:t>Equation</a:t>
            </a:r>
            <a:r>
              <a:rPr lang="en-US" b="1" dirty="0"/>
              <a:t> </a:t>
            </a:r>
            <a:r>
              <a:rPr lang="en-US" b="1" u="sng" dirty="0"/>
              <a:t>for</a:t>
            </a:r>
            <a:r>
              <a:rPr lang="en-US" b="1" dirty="0"/>
              <a:t> </a:t>
            </a:r>
            <a:r>
              <a:rPr lang="en-US" b="1" u="sng" dirty="0"/>
              <a:t>Hydrogen</a:t>
            </a:r>
            <a:r>
              <a:rPr lang="en-US" b="1" dirty="0"/>
              <a:t> </a:t>
            </a:r>
            <a:r>
              <a:rPr lang="en-US" b="1" u="sng" dirty="0"/>
              <a:t>Atom -</a:t>
            </a:r>
          </a:p>
        </p:txBody>
      </p:sp>
      <p:sp>
        <p:nvSpPr>
          <p:cNvPr id="3" name="Content Placeholder 2"/>
          <p:cNvSpPr>
            <a:spLocks noGrp="1"/>
          </p:cNvSpPr>
          <p:nvPr>
            <p:ph idx="1"/>
          </p:nvPr>
        </p:nvSpPr>
        <p:spPr>
          <a:xfrm>
            <a:off x="1009934" y="1351129"/>
            <a:ext cx="10153935" cy="5227092"/>
          </a:xfrm>
        </p:spPr>
        <p:txBody>
          <a:bodyPr>
            <a:normAutofit/>
          </a:bodyPr>
          <a:lstStyle/>
          <a:p>
            <a:r>
              <a:rPr lang="en-US" dirty="0">
                <a:solidFill>
                  <a:srgbClr val="002060"/>
                </a:solidFill>
              </a:rPr>
              <a:t>Hydrogen atom is the simplest of all </a:t>
            </a:r>
            <a:r>
              <a:rPr lang="en-US" dirty="0" err="1">
                <a:solidFill>
                  <a:srgbClr val="002060"/>
                </a:solidFill>
              </a:rPr>
              <a:t>atoms.It</a:t>
            </a:r>
            <a:r>
              <a:rPr lang="en-US" dirty="0">
                <a:solidFill>
                  <a:srgbClr val="002060"/>
                </a:solidFill>
              </a:rPr>
              <a:t> is a three-dimensional system and the Schrödinger equation for this system is –</a:t>
            </a:r>
          </a:p>
          <a:p>
            <a:pPr>
              <a:buNone/>
            </a:pPr>
            <a:r>
              <a:rPr lang="en-US" dirty="0">
                <a:solidFill>
                  <a:srgbClr val="002060"/>
                </a:solidFill>
              </a:rPr>
              <a:t>                                                                                                                        …………..(1)</a:t>
            </a:r>
          </a:p>
          <a:p>
            <a:pPr>
              <a:buNone/>
            </a:pPr>
            <a:r>
              <a:rPr lang="en-US" dirty="0">
                <a:solidFill>
                  <a:srgbClr val="002060"/>
                </a:solidFill>
              </a:rPr>
              <a:t>Where                                                                                                             ………….(2)</a:t>
            </a:r>
          </a:p>
          <a:p>
            <a:pPr>
              <a:buNone/>
            </a:pPr>
            <a:r>
              <a:rPr lang="en-US" dirty="0">
                <a:solidFill>
                  <a:srgbClr val="FF0000"/>
                </a:solidFill>
              </a:rPr>
              <a:t>And where the </a:t>
            </a:r>
            <a:r>
              <a:rPr lang="en-US" dirty="0" err="1">
                <a:solidFill>
                  <a:srgbClr val="FF0000"/>
                </a:solidFill>
              </a:rPr>
              <a:t>Laplacian</a:t>
            </a:r>
            <a:r>
              <a:rPr lang="en-US" dirty="0">
                <a:solidFill>
                  <a:srgbClr val="FF0000"/>
                </a:solidFill>
              </a:rPr>
              <a:t> operator in Cartesian coordinates is given by</a:t>
            </a:r>
          </a:p>
          <a:p>
            <a:pPr>
              <a:buNone/>
            </a:pPr>
            <a:r>
              <a:rPr lang="en-US" dirty="0">
                <a:solidFill>
                  <a:srgbClr val="FF0000"/>
                </a:solidFill>
              </a:rPr>
              <a:t>                                                                                                                         ……………(3)</a:t>
            </a:r>
          </a:p>
          <a:p>
            <a:pPr>
              <a:buNone/>
            </a:pPr>
            <a:r>
              <a:rPr lang="en-US" dirty="0">
                <a:solidFill>
                  <a:srgbClr val="FF0000"/>
                </a:solidFill>
              </a:rPr>
              <a:t> </a:t>
            </a:r>
          </a:p>
          <a:p>
            <a:pPr>
              <a:buNone/>
            </a:pPr>
            <a:r>
              <a:rPr lang="en-US" dirty="0"/>
              <a:t> </a:t>
            </a:r>
            <a:r>
              <a:rPr lang="en-US" dirty="0">
                <a:solidFill>
                  <a:srgbClr val="002060"/>
                </a:solidFill>
              </a:rPr>
              <a:t>The potential energy of interaction between the electron and the nucleus  is given by-</a:t>
            </a:r>
          </a:p>
          <a:p>
            <a:pPr>
              <a:buNone/>
            </a:pPr>
            <a:r>
              <a:rPr lang="en-US" dirty="0">
                <a:solidFill>
                  <a:srgbClr val="002060"/>
                </a:solidFill>
              </a:rPr>
              <a:t>                             V(r) = -Ze</a:t>
            </a:r>
            <a:r>
              <a:rPr lang="en-US" baseline="30000" dirty="0">
                <a:solidFill>
                  <a:srgbClr val="002060"/>
                </a:solidFill>
              </a:rPr>
              <a:t>2</a:t>
            </a:r>
            <a:r>
              <a:rPr lang="en-US" dirty="0">
                <a:solidFill>
                  <a:srgbClr val="002060"/>
                </a:solidFill>
              </a:rPr>
              <a:t>/4</a:t>
            </a:r>
            <a:r>
              <a:rPr lang="el-GR" dirty="0">
                <a:solidFill>
                  <a:srgbClr val="002060"/>
                </a:solidFill>
              </a:rPr>
              <a:t>πε</a:t>
            </a:r>
            <a:r>
              <a:rPr lang="en-US" baseline="-25000" dirty="0">
                <a:solidFill>
                  <a:srgbClr val="002060"/>
                </a:solidFill>
              </a:rPr>
              <a:t>0</a:t>
            </a:r>
            <a:r>
              <a:rPr lang="en-US" dirty="0">
                <a:solidFill>
                  <a:srgbClr val="002060"/>
                </a:solidFill>
              </a:rPr>
              <a:t>r                                                          …………….(4)             </a:t>
            </a:r>
          </a:p>
        </p:txBody>
      </p:sp>
      <p:sp>
        <p:nvSpPr>
          <p:cNvPr id="3686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39486" y="2299647"/>
            <a:ext cx="1295400" cy="428625"/>
          </a:xfrm>
          <a:prstGeom prst="rect">
            <a:avLst/>
          </a:prstGeom>
          <a:noFill/>
        </p:spPr>
      </p:pic>
      <p:sp>
        <p:nvSpPr>
          <p:cNvPr id="36867" name="Rectangle 3"/>
          <p:cNvSpPr>
            <a:spLocks noChangeArrowheads="1"/>
          </p:cNvSpPr>
          <p:nvPr/>
        </p:nvSpPr>
        <p:spPr bwMode="auto">
          <a:xfrm>
            <a:off x="0" y="885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75963" y="2750025"/>
            <a:ext cx="3114675" cy="790575"/>
          </a:xfrm>
          <a:prstGeom prst="rect">
            <a:avLst/>
          </a:prstGeom>
          <a:noFill/>
        </p:spPr>
      </p:pic>
      <p:sp>
        <p:nvSpPr>
          <p:cNvPr id="36870" name="Rectangle 6"/>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872"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7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30304" y="3937379"/>
            <a:ext cx="2762250" cy="847725"/>
          </a:xfrm>
          <a:prstGeom prst="rect">
            <a:avLst/>
          </a:prstGeom>
          <a:noFill/>
        </p:spPr>
      </p:pic>
      <p:sp>
        <p:nvSpPr>
          <p:cNvPr id="36873" name="Rectangle 9"/>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65"/>
                                        </p:tgtEl>
                                        <p:attrNameLst>
                                          <p:attrName>style.visibility</p:attrName>
                                        </p:attrNameLst>
                                      </p:cBhvr>
                                      <p:to>
                                        <p:strVal val="visible"/>
                                      </p:to>
                                    </p:set>
                                    <p:anim calcmode="lin" valueType="num">
                                      <p:cBhvr additive="base">
                                        <p:cTn id="27" dur="500" fill="hold"/>
                                        <p:tgtEl>
                                          <p:spTgt spid="36865"/>
                                        </p:tgtEl>
                                        <p:attrNameLst>
                                          <p:attrName>ppt_x</p:attrName>
                                        </p:attrNameLst>
                                      </p:cBhvr>
                                      <p:tavLst>
                                        <p:tav tm="0">
                                          <p:val>
                                            <p:strVal val="#ppt_x"/>
                                          </p:val>
                                        </p:tav>
                                        <p:tav tm="100000">
                                          <p:val>
                                            <p:strVal val="#ppt_x"/>
                                          </p:val>
                                        </p:tav>
                                      </p:tavLst>
                                    </p:anim>
                                    <p:anim calcmode="lin" valueType="num">
                                      <p:cBhvr additive="base">
                                        <p:cTn id="28" dur="500" fill="hold"/>
                                        <p:tgtEl>
                                          <p:spTgt spid="3686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868"/>
                                        </p:tgtEl>
                                        <p:attrNameLst>
                                          <p:attrName>style.visibility</p:attrName>
                                        </p:attrNameLst>
                                      </p:cBhvr>
                                      <p:to>
                                        <p:strVal val="visible"/>
                                      </p:to>
                                    </p:set>
                                    <p:anim calcmode="lin" valueType="num">
                                      <p:cBhvr additive="base">
                                        <p:cTn id="33" dur="500" fill="hold"/>
                                        <p:tgtEl>
                                          <p:spTgt spid="36868"/>
                                        </p:tgtEl>
                                        <p:attrNameLst>
                                          <p:attrName>ppt_x</p:attrName>
                                        </p:attrNameLst>
                                      </p:cBhvr>
                                      <p:tavLst>
                                        <p:tav tm="0">
                                          <p:val>
                                            <p:strVal val="#ppt_x"/>
                                          </p:val>
                                        </p:tav>
                                        <p:tav tm="100000">
                                          <p:val>
                                            <p:strVal val="#ppt_x"/>
                                          </p:val>
                                        </p:tav>
                                      </p:tavLst>
                                    </p:anim>
                                    <p:anim calcmode="lin" valueType="num">
                                      <p:cBhvr additive="base">
                                        <p:cTn id="3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6871"/>
                                        </p:tgtEl>
                                        <p:attrNameLst>
                                          <p:attrName>style.visibility</p:attrName>
                                        </p:attrNameLst>
                                      </p:cBhvr>
                                      <p:to>
                                        <p:strVal val="visible"/>
                                      </p:to>
                                    </p:set>
                                    <p:anim calcmode="lin" valueType="num">
                                      <p:cBhvr additive="base">
                                        <p:cTn id="53" dur="500" fill="hold"/>
                                        <p:tgtEl>
                                          <p:spTgt spid="36871"/>
                                        </p:tgtEl>
                                        <p:attrNameLst>
                                          <p:attrName>ppt_x</p:attrName>
                                        </p:attrNameLst>
                                      </p:cBhvr>
                                      <p:tavLst>
                                        <p:tav tm="0">
                                          <p:val>
                                            <p:strVal val="#ppt_x"/>
                                          </p:val>
                                        </p:tav>
                                        <p:tav tm="100000">
                                          <p:val>
                                            <p:strVal val="#ppt_x"/>
                                          </p:val>
                                        </p:tav>
                                      </p:tavLst>
                                    </p:anim>
                                    <p:anim calcmode="lin" valueType="num">
                                      <p:cBhvr additive="base">
                                        <p:cTn id="54"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additive="base">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741" y="805218"/>
            <a:ext cx="10768083" cy="3046988"/>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Since this attractive potential has spherical  symmetry depending only upon </a:t>
            </a:r>
            <a:r>
              <a:rPr lang="en-US" sz="2400" dirty="0" err="1">
                <a:solidFill>
                  <a:srgbClr val="002060"/>
                </a:solidFill>
                <a:latin typeface="Times New Roman" pitchFamily="18" charset="0"/>
                <a:cs typeface="Times New Roman" pitchFamily="18" charset="0"/>
              </a:rPr>
              <a:t>r,it</a:t>
            </a:r>
            <a:r>
              <a:rPr lang="en-US" sz="2400" dirty="0">
                <a:solidFill>
                  <a:srgbClr val="002060"/>
                </a:solidFill>
                <a:latin typeface="Times New Roman" pitchFamily="18" charset="0"/>
                <a:cs typeface="Times New Roman" pitchFamily="18" charset="0"/>
              </a:rPr>
              <a:t> is convenient to express the Schrödinger equation in terms of polar coordinates (r,</a:t>
            </a:r>
            <a:r>
              <a:rPr lang="el-GR" sz="2400" dirty="0">
                <a:solidFill>
                  <a:srgbClr val="002060"/>
                </a:solidFill>
                <a:latin typeface="Times New Roman" pitchFamily="18" charset="0"/>
                <a:cs typeface="Times New Roman" pitchFamily="18" charset="0"/>
              </a:rPr>
              <a:t>θ</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),rather than Cartesian coordinates(</a:t>
            </a:r>
            <a:r>
              <a:rPr lang="en-US" sz="2400" dirty="0" err="1">
                <a:solidFill>
                  <a:srgbClr val="002060"/>
                </a:solidFill>
                <a:latin typeface="Times New Roman" pitchFamily="18" charset="0"/>
                <a:cs typeface="Times New Roman" pitchFamily="18" charset="0"/>
              </a:rPr>
              <a:t>x,y,z</a:t>
            </a:r>
            <a:r>
              <a:rPr lang="en-US" sz="2400" dirty="0">
                <a:solidFill>
                  <a:srgbClr val="002060"/>
                </a:solidFill>
                <a:latin typeface="Times New Roman" pitchFamily="18" charset="0"/>
                <a:cs typeface="Times New Roman" pitchFamily="18" charset="0"/>
              </a:rPr>
              <a:t>).The Cartesian coordinates are related to polar coordinates as follows:</a:t>
            </a:r>
          </a:p>
          <a:p>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x = r sin </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cos</a:t>
            </a:r>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ϕ</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y = r sin </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 sin </a:t>
            </a:r>
            <a:r>
              <a:rPr lang="el-GR" sz="2400" dirty="0">
                <a:solidFill>
                  <a:srgbClr val="FF0000"/>
                </a:solidFill>
                <a:latin typeface="Times New Roman" pitchFamily="18" charset="0"/>
                <a:cs typeface="Times New Roman" pitchFamily="18" charset="0"/>
              </a:rPr>
              <a:t>ϕ</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z = r </a:t>
            </a:r>
            <a:r>
              <a:rPr lang="en-US" sz="2400" dirty="0" err="1">
                <a:solidFill>
                  <a:srgbClr val="FF0000"/>
                </a:solidFill>
                <a:latin typeface="Times New Roman" pitchFamily="18" charset="0"/>
                <a:cs typeface="Times New Roman" pitchFamily="18" charset="0"/>
              </a:rPr>
              <a:t>cos</a:t>
            </a:r>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θ</a:t>
            </a:r>
            <a:endParaRPr lang="en-US" sz="2400" dirty="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78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1" name="Rectangle 3"/>
          <p:cNvSpPr>
            <a:spLocks noChangeArrowheads="1"/>
          </p:cNvSpPr>
          <p:nvPr/>
        </p:nvSpPr>
        <p:spPr bwMode="auto">
          <a:xfrm>
            <a:off x="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Surya Enterprises\Downloads\Telegram Desktop\photo_2020-07-21_08-15-00.jpg"/>
          <p:cNvPicPr>
            <a:picLocks noChangeAspect="1" noChangeArrowheads="1"/>
          </p:cNvPicPr>
          <p:nvPr/>
        </p:nvPicPr>
        <p:blipFill>
          <a:blip r:embed="rId2"/>
          <a:srcRect/>
          <a:stretch>
            <a:fillRect/>
          </a:stretch>
        </p:blipFill>
        <p:spPr bwMode="auto">
          <a:xfrm>
            <a:off x="3125337" y="3343701"/>
            <a:ext cx="4708478" cy="33232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313900"/>
            <a:ext cx="11068334" cy="6001643"/>
          </a:xfrm>
          <a:prstGeom prst="rect">
            <a:avLst/>
          </a:prstGeom>
        </p:spPr>
        <p:txBody>
          <a:bodyPr wrap="square">
            <a:spAutoFit/>
          </a:bodyPr>
          <a:lstStyle/>
          <a:p>
            <a:r>
              <a:rPr lang="en-US" sz="2400" dirty="0">
                <a:solidFill>
                  <a:srgbClr val="002060"/>
                </a:solidFill>
                <a:latin typeface="Times New Roman" pitchFamily="18" charset="0"/>
                <a:cs typeface="Times New Roman" pitchFamily="18" charset="0"/>
              </a:rPr>
              <a:t>The Schrödinger equation for hydrogen atom in terms of polar coordinates becomes</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……….(5)</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where </a:t>
            </a:r>
            <a:r>
              <a:rPr lang="el-GR" sz="2400" dirty="0">
                <a:solidFill>
                  <a:srgbClr val="002060"/>
                </a:solidFill>
                <a:latin typeface="Times New Roman" pitchFamily="18" charset="0"/>
                <a:cs typeface="Times New Roman" pitchFamily="18" charset="0"/>
              </a:rPr>
              <a:t>μ</a:t>
            </a:r>
            <a:r>
              <a:rPr lang="en-US" sz="2400" dirty="0">
                <a:solidFill>
                  <a:srgbClr val="002060"/>
                </a:solidFill>
                <a:latin typeface="Times New Roman" pitchFamily="18" charset="0"/>
                <a:cs typeface="Times New Roman" pitchFamily="18" charset="0"/>
              </a:rPr>
              <a:t> is reduced mass,</a:t>
            </a:r>
            <a:r>
              <a:rPr lang="el-GR" sz="2400" dirty="0">
                <a:solidFill>
                  <a:srgbClr val="002060"/>
                </a:solidFill>
                <a:latin typeface="Times New Roman" pitchFamily="18" charset="0"/>
                <a:cs typeface="Times New Roman" pitchFamily="18" charset="0"/>
              </a:rPr>
              <a:t>μ</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a:t>
            </a:r>
            <a:r>
              <a:rPr lang="en-US" sz="2400" baseline="-25000" dirty="0" err="1">
                <a:solidFill>
                  <a:srgbClr val="002060"/>
                </a:solidFill>
                <a:latin typeface="Times New Roman" pitchFamily="18" charset="0"/>
                <a:cs typeface="Times New Roman" pitchFamily="18" charset="0"/>
              </a:rPr>
              <a:t>e</a:t>
            </a:r>
            <a:r>
              <a:rPr lang="en-US" sz="2400" dirty="0" err="1">
                <a:solidFill>
                  <a:srgbClr val="002060"/>
                </a:solidFill>
                <a:latin typeface="Times New Roman" pitchFamily="18" charset="0"/>
                <a:cs typeface="Times New Roman" pitchFamily="18" charset="0"/>
              </a:rPr>
              <a:t>m</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m</a:t>
            </a:r>
            <a:r>
              <a:rPr lang="en-US" sz="2400" baseline="-25000" dirty="0" err="1">
                <a:solidFill>
                  <a:srgbClr val="002060"/>
                </a:solidFill>
                <a:latin typeface="Times New Roman" pitchFamily="18" charset="0"/>
                <a:cs typeface="Times New Roman" pitchFamily="18" charset="0"/>
              </a:rPr>
              <a:t>n</a:t>
            </a:r>
            <a:r>
              <a:rPr lang="en-US" sz="2400" dirty="0" err="1">
                <a:solidFill>
                  <a:srgbClr val="002060"/>
                </a:solidFill>
                <a:latin typeface="Times New Roman" pitchFamily="18" charset="0"/>
                <a:cs typeface="Times New Roman" pitchFamily="18" charset="0"/>
              </a:rPr>
              <a:t>+m</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Assuming that V(r) is a function of r only, the above wave equation can be solved by separating the variables:</a:t>
            </a:r>
          </a:p>
          <a:p>
            <a:r>
              <a:rPr lang="en-US" sz="2400" dirty="0">
                <a:solidFill>
                  <a:srgbClr val="FF0000"/>
                </a:solidFill>
                <a:latin typeface="Times New Roman" pitchFamily="18" charset="0"/>
                <a:cs typeface="Times New Roman" pitchFamily="18" charset="0"/>
              </a:rPr>
              <a:t>              Ψ(r,</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 R(r)</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θ</a:t>
            </a:r>
            <a:r>
              <a:rPr lang="en-US" sz="2400" dirty="0">
                <a:solidFill>
                  <a:srgbClr val="FF0000"/>
                </a:solidFill>
                <a:latin typeface="Times New Roman" pitchFamily="18" charset="0"/>
                <a:cs typeface="Times New Roman" pitchFamily="18" charset="0"/>
              </a:rPr>
              <a:t>)</a:t>
            </a:r>
            <a:r>
              <a:rPr lang="az-Cyrl-AZ" sz="2400" dirty="0">
                <a:solidFill>
                  <a:srgbClr val="FF0000"/>
                </a:solidFill>
                <a:latin typeface="Times New Roman" pitchFamily="18" charset="0"/>
                <a:cs typeface="Times New Roman" pitchFamily="18" charset="0"/>
              </a:rPr>
              <a:t>Ф</a:t>
            </a:r>
            <a:r>
              <a:rPr lang="en-US" sz="2400" dirty="0">
                <a:solidFill>
                  <a:srgbClr val="FF0000"/>
                </a:solidFill>
                <a:latin typeface="Times New Roman" pitchFamily="18" charset="0"/>
                <a:cs typeface="Times New Roman" pitchFamily="18" charset="0"/>
              </a:rPr>
              <a:t>(</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…………..(6)</a:t>
            </a:r>
          </a:p>
          <a:p>
            <a:r>
              <a:rPr lang="en-US" sz="2400" dirty="0">
                <a:solidFill>
                  <a:srgbClr val="002060"/>
                </a:solidFill>
                <a:latin typeface="Times New Roman" pitchFamily="18" charset="0"/>
                <a:cs typeface="Times New Roman" pitchFamily="18" charset="0"/>
              </a:rPr>
              <a:t>Where R(r) is the radial function of r </a:t>
            </a:r>
            <a:r>
              <a:rPr lang="en-US" sz="2400" dirty="0" err="1">
                <a:solidFill>
                  <a:srgbClr val="002060"/>
                </a:solidFill>
                <a:latin typeface="Times New Roman" pitchFamily="18" charset="0"/>
                <a:cs typeface="Times New Roman" pitchFamily="18" charset="0"/>
              </a:rPr>
              <a:t>only,and</a:t>
            </a:r>
            <a:r>
              <a:rPr lang="en-US" sz="2400" dirty="0">
                <a:solidFill>
                  <a:srgbClr val="002060"/>
                </a:solidFill>
                <a:latin typeface="Times New Roman" pitchFamily="18" charset="0"/>
                <a:cs typeface="Times New Roman" pitchFamily="18" charset="0"/>
              </a:rPr>
              <a:t> </a:t>
            </a:r>
            <a:r>
              <a:rPr lang="el-GR" sz="2400" dirty="0">
                <a:solidFill>
                  <a:srgbClr val="002060"/>
                </a:solidFill>
                <a:latin typeface="Times New Roman" pitchFamily="18" charset="0"/>
                <a:cs typeface="Times New Roman" pitchFamily="18" charset="0"/>
              </a:rPr>
              <a:t>Θ</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θ</a:t>
            </a:r>
            <a:r>
              <a:rPr lang="en-US" sz="2400" dirty="0">
                <a:solidFill>
                  <a:srgbClr val="002060"/>
                </a:solidFill>
                <a:latin typeface="Times New Roman" pitchFamily="18" charset="0"/>
                <a:cs typeface="Times New Roman" pitchFamily="18" charset="0"/>
              </a:rPr>
              <a:t>) and </a:t>
            </a:r>
            <a:r>
              <a:rPr lang="az-Cyrl-AZ" sz="2400" dirty="0">
                <a:solidFill>
                  <a:srgbClr val="002060"/>
                </a:solidFill>
                <a:latin typeface="Times New Roman" pitchFamily="18" charset="0"/>
                <a:cs typeface="Times New Roman" pitchFamily="18" charset="0"/>
              </a:rPr>
              <a:t>Ф</a:t>
            </a:r>
            <a:r>
              <a:rPr lang="en-US" sz="2400" dirty="0">
                <a:solidFill>
                  <a:srgbClr val="002060"/>
                </a:solidFill>
                <a:latin typeface="Times New Roman" pitchFamily="18" charset="0"/>
                <a:cs typeface="Times New Roman" pitchFamily="18" charset="0"/>
              </a:rPr>
              <a:t>(</a:t>
            </a:r>
            <a:r>
              <a:rPr lang="el-GR" sz="2400" dirty="0">
                <a:solidFill>
                  <a:srgbClr val="002060"/>
                </a:solidFill>
                <a:latin typeface="Times New Roman" pitchFamily="18" charset="0"/>
                <a:cs typeface="Times New Roman" pitchFamily="18" charset="0"/>
              </a:rPr>
              <a:t>ϕ</a:t>
            </a:r>
            <a:r>
              <a:rPr lang="en-US" sz="2400" dirty="0">
                <a:solidFill>
                  <a:srgbClr val="002060"/>
                </a:solidFill>
                <a:latin typeface="Times New Roman" pitchFamily="18" charset="0"/>
                <a:cs typeface="Times New Roman" pitchFamily="18" charset="0"/>
              </a:rPr>
              <a:t>) are angular functions.</a:t>
            </a:r>
          </a:p>
          <a:p>
            <a:r>
              <a:rPr lang="en-US" sz="2400" dirty="0">
                <a:solidFill>
                  <a:srgbClr val="002060"/>
                </a:solidFill>
                <a:latin typeface="Times New Roman" pitchFamily="18" charset="0"/>
                <a:cs typeface="Times New Roman" pitchFamily="18" charset="0"/>
              </a:rPr>
              <a:t>Substituting Eq.6 into Eq.5 we get an equation which can be separated into three equation which are :</a:t>
            </a:r>
          </a:p>
          <a:p>
            <a:r>
              <a:rPr lang="en-US" sz="2400" dirty="0">
                <a:solidFill>
                  <a:srgbClr val="002060"/>
                </a:solidFill>
                <a:latin typeface="Times New Roman" pitchFamily="18" charset="0"/>
                <a:cs typeface="Times New Roman" pitchFamily="18" charset="0"/>
              </a:rPr>
              <a:t>                                                                                                                ………………(7)</a:t>
            </a:r>
          </a:p>
          <a:p>
            <a:endParaRPr lang="en-US" sz="2400" dirty="0">
              <a:solidFill>
                <a:srgbClr val="002060"/>
              </a:solidFill>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……………..(8)</a:t>
            </a:r>
          </a:p>
          <a:p>
            <a:endParaRPr lang="en-US" sz="2400"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87354" y="989461"/>
            <a:ext cx="6400801" cy="743803"/>
          </a:xfrm>
          <a:prstGeom prst="rect">
            <a:avLst/>
          </a:prstGeom>
          <a:noFill/>
        </p:spPr>
      </p:pic>
      <p:sp>
        <p:nvSpPr>
          <p:cNvPr id="389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1254" y="4292221"/>
            <a:ext cx="5457825" cy="809625"/>
          </a:xfrm>
          <a:prstGeom prst="rect">
            <a:avLst/>
          </a:prstGeom>
          <a:noFill/>
        </p:spPr>
      </p:pic>
      <p:sp>
        <p:nvSpPr>
          <p:cNvPr id="38915" name="Rectangle 3"/>
          <p:cNvSpPr>
            <a:spLocks noChangeArrowheads="1"/>
          </p:cNvSpPr>
          <p:nvPr/>
        </p:nvSpPr>
        <p:spPr bwMode="auto">
          <a:xfrm>
            <a:off x="0" y="1266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42949" y="5111086"/>
            <a:ext cx="4486275" cy="723900"/>
          </a:xfrm>
          <a:prstGeom prst="rect">
            <a:avLst/>
          </a:prstGeom>
          <a:noFill/>
        </p:spPr>
      </p:pic>
      <p:sp>
        <p:nvSpPr>
          <p:cNvPr id="38918" name="Rectangle 6"/>
          <p:cNvSpPr>
            <a:spLocks noChangeArrowheads="1"/>
          </p:cNvSpPr>
          <p:nvPr/>
        </p:nvSpPr>
        <p:spPr bwMode="auto">
          <a:xfrm>
            <a:off x="0" y="1181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8913"/>
                                        </p:tgtEl>
                                        <p:attrNameLst>
                                          <p:attrName>style.visibility</p:attrName>
                                        </p:attrNameLst>
                                      </p:cBhvr>
                                      <p:to>
                                        <p:strVal val="visible"/>
                                      </p:to>
                                    </p:set>
                                    <p:anim calcmode="lin" valueType="num">
                                      <p:cBhvr additive="base">
                                        <p:cTn id="57" dur="500" fill="hold"/>
                                        <p:tgtEl>
                                          <p:spTgt spid="38913"/>
                                        </p:tgtEl>
                                        <p:attrNameLst>
                                          <p:attrName>ppt_x</p:attrName>
                                        </p:attrNameLst>
                                      </p:cBhvr>
                                      <p:tavLst>
                                        <p:tav tm="0">
                                          <p:val>
                                            <p:strVal val="#ppt_x"/>
                                          </p:val>
                                        </p:tav>
                                        <p:tav tm="100000">
                                          <p:val>
                                            <p:strVal val="#ppt_x"/>
                                          </p:val>
                                        </p:tav>
                                      </p:tavLst>
                                    </p:anim>
                                    <p:anim calcmode="lin" valueType="num">
                                      <p:cBhvr additive="base">
                                        <p:cTn id="58" dur="500" fill="hold"/>
                                        <p:tgtEl>
                                          <p:spTgt spid="389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8916"/>
                                        </p:tgtEl>
                                        <p:attrNameLst>
                                          <p:attrName>style.visibility</p:attrName>
                                        </p:attrNameLst>
                                      </p:cBhvr>
                                      <p:to>
                                        <p:strVal val="visible"/>
                                      </p:to>
                                    </p:set>
                                    <p:anim calcmode="lin" valueType="num">
                                      <p:cBhvr additive="base">
                                        <p:cTn id="63" dur="500" fill="hold"/>
                                        <p:tgtEl>
                                          <p:spTgt spid="38916"/>
                                        </p:tgtEl>
                                        <p:attrNameLst>
                                          <p:attrName>ppt_x</p:attrName>
                                        </p:attrNameLst>
                                      </p:cBhvr>
                                      <p:tavLst>
                                        <p:tav tm="0">
                                          <p:val>
                                            <p:strVal val="#ppt_x"/>
                                          </p:val>
                                        </p:tav>
                                        <p:tav tm="100000">
                                          <p:val>
                                            <p:strVal val="#ppt_x"/>
                                          </p:val>
                                        </p:tav>
                                      </p:tavLst>
                                    </p:anim>
                                    <p:anim calcmode="lin" valueType="num">
                                      <p:cBhvr additive="base">
                                        <p:cTn id="64"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923" y="818865"/>
            <a:ext cx="10699845" cy="5632311"/>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Or                                                                                                                ………..(9)</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Where m and </a:t>
            </a:r>
            <a:r>
              <a:rPr lang="el-GR" sz="2400" dirty="0">
                <a:solidFill>
                  <a:srgbClr val="002060"/>
                </a:solidFill>
                <a:latin typeface="Times New Roman" pitchFamily="18" charset="0"/>
                <a:cs typeface="Times New Roman" pitchFamily="18" charset="0"/>
              </a:rPr>
              <a:t>β</a:t>
            </a:r>
            <a:r>
              <a:rPr lang="en-US" sz="2400" dirty="0">
                <a:solidFill>
                  <a:srgbClr val="002060"/>
                </a:solidFill>
                <a:latin typeface="Times New Roman" pitchFamily="18" charset="0"/>
                <a:cs typeface="Times New Roman" pitchFamily="18" charset="0"/>
              </a:rPr>
              <a:t> are constants.</a:t>
            </a:r>
          </a:p>
          <a:p>
            <a:r>
              <a:rPr lang="en-US" sz="2400" dirty="0">
                <a:solidFill>
                  <a:srgbClr val="002060"/>
                </a:solidFill>
                <a:latin typeface="Times New Roman" pitchFamily="18" charset="0"/>
                <a:cs typeface="Times New Roman" pitchFamily="18" charset="0"/>
              </a:rPr>
              <a:t> The complete solution of Eq.5 comprises the solutions of Eqns.7,8 and 9</a:t>
            </a:r>
            <a:r>
              <a:rPr lang="en-US" dirty="0">
                <a:solidFill>
                  <a:srgbClr val="002060"/>
                </a:solidFill>
              </a:rPr>
              <a:t> .</a:t>
            </a:r>
            <a:endParaRPr lang="en-US" sz="2400" dirty="0">
              <a:solidFill>
                <a:srgbClr val="00206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energy values of hydrogen –like atoms are found to be given by</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…………….(10)</a:t>
            </a:r>
          </a:p>
          <a:p>
            <a:endParaRPr lang="en-US" sz="2400" dirty="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These energy levels are the same as those obtained from Bohr </a:t>
            </a:r>
            <a:r>
              <a:rPr lang="en-US" sz="2400" dirty="0" err="1">
                <a:solidFill>
                  <a:srgbClr val="002060"/>
                </a:solidFill>
                <a:latin typeface="Times New Roman" pitchFamily="18" charset="0"/>
                <a:cs typeface="Times New Roman" pitchFamily="18" charset="0"/>
              </a:rPr>
              <a:t>theory.The</a:t>
            </a:r>
            <a:r>
              <a:rPr lang="en-US" sz="2400" dirty="0">
                <a:solidFill>
                  <a:srgbClr val="002060"/>
                </a:solidFill>
                <a:latin typeface="Times New Roman" pitchFamily="18" charset="0"/>
                <a:cs typeface="Times New Roman" pitchFamily="18" charset="0"/>
              </a:rPr>
              <a:t> normalized solutions of radial equation.7 are found to be –</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………….(11)</a:t>
            </a:r>
          </a:p>
          <a:p>
            <a:endParaRPr lang="en-US" sz="2400" dirty="0">
              <a:latin typeface="Times New Roman" pitchFamily="18" charset="0"/>
              <a:cs typeface="Times New Roman" pitchFamily="18" charset="0"/>
            </a:endParaRPr>
          </a:p>
        </p:txBody>
      </p:sp>
      <p:sp>
        <p:nvSpPr>
          <p:cNvPr id="3993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60811" y="675564"/>
            <a:ext cx="1952625" cy="781050"/>
          </a:xfrm>
          <a:prstGeom prst="rect">
            <a:avLst/>
          </a:prstGeom>
          <a:noFill/>
        </p:spPr>
      </p:pic>
      <p:sp>
        <p:nvSpPr>
          <p:cNvPr id="39939" name="Rectangle 3"/>
          <p:cNvSpPr>
            <a:spLocks noChangeArrowheads="1"/>
          </p:cNvSpPr>
          <p:nvPr/>
        </p:nvSpPr>
        <p:spPr bwMode="auto">
          <a:xfrm>
            <a:off x="0" y="1238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1181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9944"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5" name="Rectangle 9"/>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9947"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8" name="Rectangle 12"/>
          <p:cNvSpPr>
            <a:spLocks noChangeArrowheads="1"/>
          </p:cNvSpPr>
          <p:nvPr/>
        </p:nvSpPr>
        <p:spPr bwMode="auto">
          <a:xfrm>
            <a:off x="0" y="838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9950" name="Rectangle 1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9"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38233" y="3487003"/>
            <a:ext cx="2676525" cy="781050"/>
          </a:xfrm>
          <a:prstGeom prst="rect">
            <a:avLst/>
          </a:prstGeom>
          <a:noFill/>
        </p:spPr>
      </p:pic>
      <p:sp>
        <p:nvSpPr>
          <p:cNvPr id="39951" name="Rectangle 15"/>
          <p:cNvSpPr>
            <a:spLocks noChangeArrowheads="1"/>
          </p:cNvSpPr>
          <p:nvPr/>
        </p:nvSpPr>
        <p:spPr bwMode="auto">
          <a:xfrm>
            <a:off x="0" y="1238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8"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38233" y="5397689"/>
            <a:ext cx="5819775" cy="6572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9949"/>
                                        </p:tgtEl>
                                        <p:attrNameLst>
                                          <p:attrName>style.visibility</p:attrName>
                                        </p:attrNameLst>
                                      </p:cBhvr>
                                      <p:to>
                                        <p:strVal val="visible"/>
                                      </p:to>
                                    </p:set>
                                    <p:anim calcmode="lin" valueType="num">
                                      <p:cBhvr additive="base">
                                        <p:cTn id="39" dur="500" fill="hold"/>
                                        <p:tgtEl>
                                          <p:spTgt spid="39949"/>
                                        </p:tgtEl>
                                        <p:attrNameLst>
                                          <p:attrName>ppt_x</p:attrName>
                                        </p:attrNameLst>
                                      </p:cBhvr>
                                      <p:tavLst>
                                        <p:tav tm="0">
                                          <p:val>
                                            <p:strVal val="#ppt_x"/>
                                          </p:val>
                                        </p:tav>
                                        <p:tav tm="100000">
                                          <p:val>
                                            <p:strVal val="#ppt_x"/>
                                          </p:val>
                                        </p:tav>
                                      </p:tavLst>
                                    </p:anim>
                                    <p:anim calcmode="lin" valueType="num">
                                      <p:cBhvr additive="base">
                                        <p:cTn id="40"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19" y="272955"/>
            <a:ext cx="11218460" cy="637097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Where                         and</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are the associated Legendre polynomials defined as-</a:t>
            </a:r>
          </a:p>
          <a:p>
            <a:r>
              <a:rPr lang="en-US" sz="2400" dirty="0">
                <a:solidFill>
                  <a:srgbClr val="002060"/>
                </a:solidFill>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                                                                                                                    ……………..(12)</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Where s = 2l+1 and r = </a:t>
            </a:r>
            <a:r>
              <a:rPr lang="en-US" sz="2400" dirty="0" err="1">
                <a:solidFill>
                  <a:srgbClr val="FF0000"/>
                </a:solidFill>
                <a:latin typeface="Times New Roman" pitchFamily="18" charset="0"/>
                <a:cs typeface="Times New Roman" pitchFamily="18" charset="0"/>
              </a:rPr>
              <a:t>n+l</a:t>
            </a:r>
            <a:r>
              <a:rPr lang="en-US" sz="2400" dirty="0">
                <a:solidFill>
                  <a:srgbClr val="FF0000"/>
                </a:solidFill>
                <a:latin typeface="Times New Roman" pitchFamily="18" charset="0"/>
                <a:cs typeface="Times New Roman" pitchFamily="18" charset="0"/>
              </a:rPr>
              <a:t> and n=1,2,3,4,……</a:t>
            </a:r>
          </a:p>
          <a:p>
            <a:r>
              <a:rPr lang="en-US" sz="2400" dirty="0">
                <a:solidFill>
                  <a:srgbClr val="FF0000"/>
                </a:solidFill>
                <a:latin typeface="Times New Roman" pitchFamily="18" charset="0"/>
                <a:cs typeface="Times New Roman" pitchFamily="18" charset="0"/>
              </a:rPr>
              <a:t>The number n is called the </a:t>
            </a:r>
            <a:r>
              <a:rPr lang="en-US" sz="2400" b="1" dirty="0">
                <a:solidFill>
                  <a:srgbClr val="FF0000"/>
                </a:solidFill>
                <a:latin typeface="Times New Roman" pitchFamily="18" charset="0"/>
                <a:cs typeface="Times New Roman" pitchFamily="18" charset="0"/>
              </a:rPr>
              <a:t>principal quantum number</a:t>
            </a:r>
          </a:p>
          <a:p>
            <a:r>
              <a:rPr lang="en-US" sz="2400" dirty="0">
                <a:solidFill>
                  <a:srgbClr val="FF0000"/>
                </a:solidFill>
                <a:latin typeface="Times New Roman" pitchFamily="18" charset="0"/>
                <a:cs typeface="Times New Roman" pitchFamily="18" charset="0"/>
              </a:rPr>
              <a:t>The probability of finding the electron between r and </a:t>
            </a:r>
            <a:r>
              <a:rPr lang="en-US" sz="2400" dirty="0" err="1">
                <a:solidFill>
                  <a:srgbClr val="FF0000"/>
                </a:solidFill>
                <a:latin typeface="Times New Roman" pitchFamily="18" charset="0"/>
                <a:cs typeface="Times New Roman" pitchFamily="18" charset="0"/>
              </a:rPr>
              <a:t>r+dr</a:t>
            </a:r>
            <a:r>
              <a:rPr lang="en-US" sz="2400" dirty="0">
                <a:solidFill>
                  <a:srgbClr val="FF0000"/>
                </a:solidFill>
                <a:latin typeface="Times New Roman" pitchFamily="18" charset="0"/>
                <a:cs typeface="Times New Roman" pitchFamily="18" charset="0"/>
              </a:rPr>
              <a:t> is given by the quantity R*(r)R(r)r</a:t>
            </a:r>
            <a:r>
              <a:rPr lang="en-US" sz="2400" baseline="30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dr.</a:t>
            </a:r>
          </a:p>
          <a:p>
            <a:r>
              <a:rPr lang="en-US" sz="2400" b="1" dirty="0">
                <a:solidFill>
                  <a:srgbClr val="002060"/>
                </a:solidFill>
                <a:latin typeface="Times New Roman" pitchFamily="18" charset="0"/>
                <a:cs typeface="Times New Roman" pitchFamily="18" charset="0"/>
              </a:rPr>
              <a:t>Angular Wave Functions</a:t>
            </a:r>
            <a:r>
              <a:rPr lang="en-US" sz="2400" dirty="0">
                <a:solidFill>
                  <a:srgbClr val="002060"/>
                </a:solidFill>
                <a:latin typeface="Times New Roman" pitchFamily="18" charset="0"/>
                <a:cs typeface="Times New Roman" pitchFamily="18" charset="0"/>
              </a:rPr>
              <a:t>. The solution of Eq.8 gives</a:t>
            </a:r>
          </a:p>
          <a:p>
            <a:endParaRPr lang="en-US" sz="2400" dirty="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…………….(13)</a:t>
            </a:r>
          </a:p>
          <a:p>
            <a:r>
              <a:rPr lang="en-US" sz="2400" dirty="0">
                <a:solidFill>
                  <a:srgbClr val="002060"/>
                </a:solidFill>
                <a:latin typeface="Times New Roman" pitchFamily="18" charset="0"/>
                <a:cs typeface="Times New Roman" pitchFamily="18" charset="0"/>
              </a:rPr>
              <a:t>Where                  are called associated Legendre polynomials defined as-</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…………….(14)</a:t>
            </a:r>
          </a:p>
          <a:p>
            <a:endParaRPr lang="en-US" sz="2400" dirty="0">
              <a:latin typeface="Times New Roman" pitchFamily="18" charset="0"/>
              <a:cs typeface="Times New Roman" pitchFamily="18" charset="0"/>
            </a:endParaRPr>
          </a:p>
        </p:txBody>
      </p:sp>
      <p:sp>
        <p:nvSpPr>
          <p:cNvPr id="4096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3" name="Rectangle 3"/>
          <p:cNvSpPr>
            <a:spLocks noChangeArrowheads="1"/>
          </p:cNvSpPr>
          <p:nvPr/>
        </p:nvSpPr>
        <p:spPr bwMode="auto">
          <a:xfrm>
            <a:off x="0" y="1114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49433" y="178367"/>
            <a:ext cx="981075" cy="733425"/>
          </a:xfrm>
          <a:prstGeom prst="rect">
            <a:avLst/>
          </a:prstGeom>
          <a:noFill/>
        </p:spPr>
      </p:pic>
      <p:pic>
        <p:nvPicPr>
          <p:cNvPr id="7"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51859" y="349277"/>
            <a:ext cx="2076450" cy="381000"/>
          </a:xfrm>
          <a:prstGeom prst="rect">
            <a:avLst/>
          </a:prstGeom>
          <a:noFill/>
        </p:spPr>
      </p:pic>
      <p:sp>
        <p:nvSpPr>
          <p:cNvPr id="4096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83212" y="1069145"/>
            <a:ext cx="819150" cy="333375"/>
          </a:xfrm>
          <a:prstGeom prst="rect">
            <a:avLst/>
          </a:prstGeom>
          <a:noFill/>
        </p:spPr>
      </p:pic>
      <p:sp>
        <p:nvSpPr>
          <p:cNvPr id="40967"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6"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71003" y="1582615"/>
            <a:ext cx="3376246" cy="921433"/>
          </a:xfrm>
          <a:prstGeom prst="rect">
            <a:avLst/>
          </a:prstGeom>
          <a:noFill/>
        </p:spPr>
      </p:pic>
      <p:sp>
        <p:nvSpPr>
          <p:cNvPr id="40968" name="Rectangle 8"/>
          <p:cNvSpPr>
            <a:spLocks noChangeArrowheads="1"/>
          </p:cNvSpPr>
          <p:nvPr/>
        </p:nvSpPr>
        <p:spPr bwMode="auto">
          <a:xfrm>
            <a:off x="0" y="10668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92824" y="4462818"/>
            <a:ext cx="4352925" cy="723900"/>
          </a:xfrm>
          <a:prstGeom prst="rect">
            <a:avLst/>
          </a:prstGeom>
          <a:noFill/>
        </p:spPr>
      </p:pic>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555845" y="5049672"/>
            <a:ext cx="1076325" cy="381000"/>
          </a:xfrm>
          <a:prstGeom prst="rect">
            <a:avLst/>
          </a:prstGeom>
          <a:noFill/>
        </p:spPr>
      </p:pic>
      <p:sp>
        <p:nvSpPr>
          <p:cNvPr id="2053" name="Rectangle 5"/>
          <p:cNvSpPr>
            <a:spLocks noChangeArrowheads="1"/>
          </p:cNvSpPr>
          <p:nvPr/>
        </p:nvSpPr>
        <p:spPr bwMode="auto">
          <a:xfrm>
            <a:off x="0" y="381000"/>
            <a:ext cx="2231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313899"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473958" y="5534167"/>
            <a:ext cx="5267325" cy="619125"/>
          </a:xfrm>
          <a:prstGeom prst="rect">
            <a:avLst/>
          </a:prstGeom>
          <a:noFill/>
        </p:spPr>
      </p:pic>
      <p:sp>
        <p:nvSpPr>
          <p:cNvPr id="2056" name="Rectangle 8"/>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64"/>
                                        </p:tgtEl>
                                        <p:attrNameLst>
                                          <p:attrName>style.visibility</p:attrName>
                                        </p:attrNameLst>
                                      </p:cBhvr>
                                      <p:to>
                                        <p:strVal val="visible"/>
                                      </p:to>
                                    </p:set>
                                    <p:anim calcmode="lin" valueType="num">
                                      <p:cBhvr additive="base">
                                        <p:cTn id="39" dur="500" fill="hold"/>
                                        <p:tgtEl>
                                          <p:spTgt spid="40964"/>
                                        </p:tgtEl>
                                        <p:attrNameLst>
                                          <p:attrName>ppt_x</p:attrName>
                                        </p:attrNameLst>
                                      </p:cBhvr>
                                      <p:tavLst>
                                        <p:tav tm="0">
                                          <p:val>
                                            <p:strVal val="#ppt_x"/>
                                          </p:val>
                                        </p:tav>
                                        <p:tav tm="100000">
                                          <p:val>
                                            <p:strVal val="#ppt_x"/>
                                          </p:val>
                                        </p:tav>
                                      </p:tavLst>
                                    </p:anim>
                                    <p:anim calcmode="lin" valueType="num">
                                      <p:cBhvr additive="base">
                                        <p:cTn id="40"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0966"/>
                                        </p:tgtEl>
                                        <p:attrNameLst>
                                          <p:attrName>style.visibility</p:attrName>
                                        </p:attrNameLst>
                                      </p:cBhvr>
                                      <p:to>
                                        <p:strVal val="visible"/>
                                      </p:to>
                                    </p:set>
                                    <p:anim calcmode="lin" valueType="num">
                                      <p:cBhvr additive="base">
                                        <p:cTn id="45" dur="500" fill="hold"/>
                                        <p:tgtEl>
                                          <p:spTgt spid="40966"/>
                                        </p:tgtEl>
                                        <p:attrNameLst>
                                          <p:attrName>ppt_x</p:attrName>
                                        </p:attrNameLst>
                                      </p:cBhvr>
                                      <p:tavLst>
                                        <p:tav tm="0">
                                          <p:val>
                                            <p:strVal val="#ppt_x"/>
                                          </p:val>
                                        </p:tav>
                                        <p:tav tm="100000">
                                          <p:val>
                                            <p:strVal val="#ppt_x"/>
                                          </p:val>
                                        </p:tav>
                                      </p:tavLst>
                                    </p:anim>
                                    <p:anim calcmode="lin" valueType="num">
                                      <p:cBhvr additive="base">
                                        <p:cTn id="46"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 calcmode="lin" valueType="num">
                                      <p:cBhvr additive="base">
                                        <p:cTn id="5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 calcmode="lin" valueType="num">
                                      <p:cBhvr additive="base">
                                        <p:cTn id="5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 calcmode="lin" valueType="num">
                                      <p:cBhvr additive="base">
                                        <p:cTn id="6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049"/>
                                        </p:tgtEl>
                                        <p:attrNameLst>
                                          <p:attrName>style.visibility</p:attrName>
                                        </p:attrNameLst>
                                      </p:cBhvr>
                                      <p:to>
                                        <p:strVal val="visible"/>
                                      </p:to>
                                    </p:set>
                                    <p:anim calcmode="lin" valueType="num">
                                      <p:cBhvr additive="base">
                                        <p:cTn id="75" dur="500" fill="hold"/>
                                        <p:tgtEl>
                                          <p:spTgt spid="2049"/>
                                        </p:tgtEl>
                                        <p:attrNameLst>
                                          <p:attrName>ppt_x</p:attrName>
                                        </p:attrNameLst>
                                      </p:cBhvr>
                                      <p:tavLst>
                                        <p:tav tm="0">
                                          <p:val>
                                            <p:strVal val="#ppt_x"/>
                                          </p:val>
                                        </p:tav>
                                        <p:tav tm="100000">
                                          <p:val>
                                            <p:strVal val="#ppt_x"/>
                                          </p:val>
                                        </p:tav>
                                      </p:tavLst>
                                    </p:anim>
                                    <p:anim calcmode="lin" valueType="num">
                                      <p:cBhvr additive="base">
                                        <p:cTn id="76"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
                                            <p:txEl>
                                              <p:pRg st="12" end="12"/>
                                            </p:txEl>
                                          </p:spTgt>
                                        </p:tgtEl>
                                        <p:attrNameLst>
                                          <p:attrName>style.visibility</p:attrName>
                                        </p:attrNameLst>
                                      </p:cBhvr>
                                      <p:to>
                                        <p:strVal val="visible"/>
                                      </p:to>
                                    </p:set>
                                    <p:anim calcmode="lin" valueType="num">
                                      <p:cBhvr additive="base">
                                        <p:cTn id="8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
                                            <p:txEl>
                                              <p:pRg st="14" end="14"/>
                                            </p:txEl>
                                          </p:spTgt>
                                        </p:tgtEl>
                                        <p:attrNameLst>
                                          <p:attrName>style.visibility</p:attrName>
                                        </p:attrNameLst>
                                      </p:cBhvr>
                                      <p:to>
                                        <p:strVal val="visible"/>
                                      </p:to>
                                    </p:set>
                                    <p:anim calcmode="lin" valueType="num">
                                      <p:cBhvr additive="base">
                                        <p:cTn id="8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54"/>
                                        </p:tgtEl>
                                        <p:attrNameLst>
                                          <p:attrName>style.visibility</p:attrName>
                                        </p:attrNameLst>
                                      </p:cBhvr>
                                      <p:to>
                                        <p:strVal val="visible"/>
                                      </p:to>
                                    </p:set>
                                    <p:anim calcmode="lin" valueType="num">
                                      <p:cBhvr additive="base">
                                        <p:cTn id="91" dur="500" fill="hold"/>
                                        <p:tgtEl>
                                          <p:spTgt spid="2054"/>
                                        </p:tgtEl>
                                        <p:attrNameLst>
                                          <p:attrName>ppt_x</p:attrName>
                                        </p:attrNameLst>
                                      </p:cBhvr>
                                      <p:tavLst>
                                        <p:tav tm="0">
                                          <p:val>
                                            <p:strVal val="#ppt_x"/>
                                          </p:val>
                                        </p:tav>
                                        <p:tav tm="100000">
                                          <p:val>
                                            <p:strVal val="#ppt_x"/>
                                          </p:val>
                                        </p:tav>
                                      </p:tavLst>
                                    </p:anim>
                                    <p:anim calcmode="lin" valueType="num">
                                      <p:cBhvr additive="base">
                                        <p:cTn id="9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46" y="491319"/>
            <a:ext cx="10945505" cy="3785652"/>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In the above equation ,the quantum number l(=0,1,2,….)is the </a:t>
            </a:r>
            <a:r>
              <a:rPr lang="en-US" sz="2400" b="1" dirty="0" err="1">
                <a:solidFill>
                  <a:srgbClr val="002060"/>
                </a:solidFill>
                <a:latin typeface="Times New Roman" pitchFamily="18" charset="0"/>
                <a:cs typeface="Times New Roman" pitchFamily="18" charset="0"/>
              </a:rPr>
              <a:t>azimuthal</a:t>
            </a:r>
            <a:r>
              <a:rPr lang="en-US" sz="2400" b="1" dirty="0">
                <a:solidFill>
                  <a:srgbClr val="002060"/>
                </a:solidFill>
                <a:latin typeface="Times New Roman" pitchFamily="18" charset="0"/>
                <a:cs typeface="Times New Roman" pitchFamily="18" charset="0"/>
              </a:rPr>
              <a:t> quantum </a:t>
            </a:r>
            <a:r>
              <a:rPr lang="en-US" sz="2400" b="1" dirty="0" err="1">
                <a:solidFill>
                  <a:srgbClr val="002060"/>
                </a:solidFill>
                <a:latin typeface="Times New Roman" pitchFamily="18" charset="0"/>
                <a:cs typeface="Times New Roman" pitchFamily="18" charset="0"/>
              </a:rPr>
              <a:t>number</a:t>
            </a:r>
            <a:r>
              <a:rPr lang="en-US" sz="2400" dirty="0" err="1">
                <a:solidFill>
                  <a:srgbClr val="002060"/>
                </a:solidFill>
                <a:latin typeface="Times New Roman" pitchFamily="18" charset="0"/>
                <a:cs typeface="Times New Roman" pitchFamily="18" charset="0"/>
              </a:rPr>
              <a:t>.It</a:t>
            </a:r>
            <a:r>
              <a:rPr lang="en-US" sz="2400" dirty="0">
                <a:solidFill>
                  <a:srgbClr val="002060"/>
                </a:solidFill>
                <a:latin typeface="Times New Roman" pitchFamily="18" charset="0"/>
                <a:cs typeface="Times New Roman" pitchFamily="18" charset="0"/>
              </a:rPr>
              <a:t> determines the shape of the atomic </a:t>
            </a:r>
            <a:r>
              <a:rPr lang="en-US" sz="2400" dirty="0" err="1">
                <a:solidFill>
                  <a:srgbClr val="002060"/>
                </a:solidFill>
                <a:latin typeface="Times New Roman" pitchFamily="18" charset="0"/>
                <a:cs typeface="Times New Roman" pitchFamily="18" charset="0"/>
              </a:rPr>
              <a:t>orbital.The</a:t>
            </a:r>
            <a:r>
              <a:rPr lang="en-US" sz="2400" dirty="0">
                <a:solidFill>
                  <a:srgbClr val="002060"/>
                </a:solidFill>
                <a:latin typeface="Times New Roman" pitchFamily="18" charset="0"/>
                <a:cs typeface="Times New Roman" pitchFamily="18" charset="0"/>
              </a:rPr>
              <a:t> solution of Eq.9 gives</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……………..(15)</a:t>
            </a:r>
          </a:p>
          <a:p>
            <a:r>
              <a:rPr lang="en-US" sz="2400" dirty="0">
                <a:solidFill>
                  <a:srgbClr val="FF0000"/>
                </a:solidFill>
                <a:latin typeface="Times New Roman" pitchFamily="18" charset="0"/>
                <a:cs typeface="Times New Roman" pitchFamily="18" charset="0"/>
              </a:rPr>
              <a:t>Where 1/√2</a:t>
            </a:r>
            <a:r>
              <a:rPr lang="el-GR" sz="2400" dirty="0">
                <a:solidFill>
                  <a:srgbClr val="FF0000"/>
                </a:solidFill>
                <a:latin typeface="Times New Roman" pitchFamily="18" charset="0"/>
                <a:cs typeface="Times New Roman" pitchFamily="18" charset="0"/>
              </a:rPr>
              <a:t>π</a:t>
            </a:r>
            <a:r>
              <a:rPr lang="en-US" sz="2400" dirty="0">
                <a:solidFill>
                  <a:srgbClr val="FF0000"/>
                </a:solidFill>
                <a:latin typeface="Times New Roman" pitchFamily="18" charset="0"/>
                <a:cs typeface="Times New Roman" pitchFamily="18" charset="0"/>
              </a:rPr>
              <a:t> is the normalization constant and m=0,±1,±2,……,±l is the </a:t>
            </a:r>
            <a:r>
              <a:rPr lang="en-US" sz="2400" b="1" dirty="0">
                <a:solidFill>
                  <a:srgbClr val="FF0000"/>
                </a:solidFill>
                <a:latin typeface="Times New Roman" pitchFamily="18" charset="0"/>
                <a:cs typeface="Times New Roman" pitchFamily="18" charset="0"/>
              </a:rPr>
              <a:t>magnetic quantum number.</a:t>
            </a:r>
          </a:p>
          <a:p>
            <a:r>
              <a:rPr lang="en-US" sz="2400" dirty="0">
                <a:solidFill>
                  <a:srgbClr val="FF0000"/>
                </a:solidFill>
                <a:latin typeface="Times New Roman" pitchFamily="18" charset="0"/>
                <a:cs typeface="Times New Roman" pitchFamily="18" charset="0"/>
              </a:rPr>
              <a:t>To sum up ,the solution of eq.7 gives quantum numbers n and </a:t>
            </a:r>
            <a:r>
              <a:rPr lang="en-US" sz="2400" dirty="0" err="1">
                <a:solidFill>
                  <a:srgbClr val="FF0000"/>
                </a:solidFill>
                <a:latin typeface="Times New Roman" pitchFamily="18" charset="0"/>
                <a:cs typeface="Times New Roman" pitchFamily="18" charset="0"/>
              </a:rPr>
              <a:t>l.The</a:t>
            </a:r>
            <a:r>
              <a:rPr lang="en-US" sz="2400" dirty="0">
                <a:solidFill>
                  <a:srgbClr val="FF0000"/>
                </a:solidFill>
                <a:latin typeface="Times New Roman" pitchFamily="18" charset="0"/>
                <a:cs typeface="Times New Roman" pitchFamily="18" charset="0"/>
              </a:rPr>
              <a:t> solution of Eq.8 gives quantum numbers l and m, and the solution of eq.9 gives quantum number </a:t>
            </a:r>
            <a:r>
              <a:rPr lang="en-US" sz="2400" dirty="0" err="1">
                <a:solidFill>
                  <a:srgbClr val="FF0000"/>
                </a:solidFill>
                <a:latin typeface="Times New Roman" pitchFamily="18" charset="0"/>
                <a:cs typeface="Times New Roman" pitchFamily="18" charset="0"/>
              </a:rPr>
              <a:t>m.In</a:t>
            </a:r>
            <a:r>
              <a:rPr lang="en-US" sz="2400" dirty="0">
                <a:solidFill>
                  <a:srgbClr val="FF0000"/>
                </a:solidFill>
                <a:latin typeface="Times New Roman" pitchFamily="18" charset="0"/>
                <a:cs typeface="Times New Roman" pitchFamily="18" charset="0"/>
              </a:rPr>
              <a:t> other </a:t>
            </a:r>
            <a:r>
              <a:rPr lang="en-US" sz="2400" dirty="0" err="1">
                <a:solidFill>
                  <a:srgbClr val="FF0000"/>
                </a:solidFill>
                <a:latin typeface="Times New Roman" pitchFamily="18" charset="0"/>
                <a:cs typeface="Times New Roman" pitchFamily="18" charset="0"/>
              </a:rPr>
              <a:t>words,the</a:t>
            </a:r>
            <a:r>
              <a:rPr lang="en-US" sz="2400" dirty="0">
                <a:solidFill>
                  <a:srgbClr val="FF0000"/>
                </a:solidFill>
                <a:latin typeface="Times New Roman" pitchFamily="18" charset="0"/>
                <a:cs typeface="Times New Roman" pitchFamily="18" charset="0"/>
              </a:rPr>
              <a:t> quantum numbers n, l, and m follow directly from the wave mechanical treatment.</a:t>
            </a:r>
          </a:p>
        </p:txBody>
      </p:sp>
      <p:sp>
        <p:nvSpPr>
          <p:cNvPr id="4198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74961" y="1439839"/>
            <a:ext cx="2447925" cy="590550"/>
          </a:xfrm>
          <a:prstGeom prst="rect">
            <a:avLst/>
          </a:prstGeom>
          <a:noFill/>
        </p:spPr>
      </p:pic>
      <p:sp>
        <p:nvSpPr>
          <p:cNvPr id="41987" name="Rectangle 3"/>
          <p:cNvSpPr>
            <a:spLocks noChangeArrowheads="1"/>
          </p:cNvSpPr>
          <p:nvPr/>
        </p:nvSpPr>
        <p:spPr bwMode="auto">
          <a:xfrm>
            <a:off x="0" y="10477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985"/>
                                        </p:tgtEl>
                                        <p:attrNameLst>
                                          <p:attrName>style.visibility</p:attrName>
                                        </p:attrNameLst>
                                      </p:cBhvr>
                                      <p:to>
                                        <p:strVal val="visible"/>
                                      </p:to>
                                    </p:set>
                                    <p:anim calcmode="lin" valueType="num">
                                      <p:cBhvr additive="base">
                                        <p:cTn id="17" dur="500" fill="hold"/>
                                        <p:tgtEl>
                                          <p:spTgt spid="41985"/>
                                        </p:tgtEl>
                                        <p:attrNameLst>
                                          <p:attrName>ppt_x</p:attrName>
                                        </p:attrNameLst>
                                      </p:cBhvr>
                                      <p:tavLst>
                                        <p:tav tm="0">
                                          <p:val>
                                            <p:strVal val="#ppt_x"/>
                                          </p:val>
                                        </p:tav>
                                        <p:tav tm="100000">
                                          <p:val>
                                            <p:strVal val="#ppt_x"/>
                                          </p:val>
                                        </p:tav>
                                      </p:tavLst>
                                    </p:anim>
                                    <p:anim calcmode="lin" valueType="num">
                                      <p:cBhvr additive="base">
                                        <p:cTn id="1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10169525" cy="415925"/>
          </a:xfrm>
        </p:spPr>
        <p:txBody>
          <a:bodyPr>
            <a:normAutofit fontScale="90000"/>
          </a:bodyPr>
          <a:lstStyle/>
          <a:p>
            <a:r>
              <a:rPr lang="en-US" b="1" dirty="0"/>
              <a:t>        </a:t>
            </a:r>
            <a:r>
              <a:rPr lang="en-US" b="1" u="sng" dirty="0"/>
              <a:t>Problems-</a:t>
            </a:r>
          </a:p>
        </p:txBody>
      </p:sp>
      <p:sp>
        <p:nvSpPr>
          <p:cNvPr id="4" name="TextBox 3"/>
          <p:cNvSpPr txBox="1"/>
          <p:nvPr/>
        </p:nvSpPr>
        <p:spPr>
          <a:xfrm>
            <a:off x="354842" y="1105469"/>
            <a:ext cx="11027391" cy="4401205"/>
          </a:xfrm>
          <a:prstGeom prst="rect">
            <a:avLst/>
          </a:prstGeom>
          <a:noFill/>
        </p:spPr>
        <p:txBody>
          <a:bodyPr wrap="square" rtlCol="0">
            <a:spAutoFit/>
          </a:bodyPr>
          <a:lstStyle/>
          <a:p>
            <a:pPr marL="457200" indent="-457200">
              <a:buAutoNum type="arabicParenR"/>
            </a:pPr>
            <a:r>
              <a:rPr lang="en-US" sz="2400" b="1" dirty="0">
                <a:solidFill>
                  <a:srgbClr val="002060"/>
                </a:solidFill>
                <a:latin typeface="Times New Roman" pitchFamily="18" charset="0"/>
                <a:cs typeface="Times New Roman" pitchFamily="18" charset="0"/>
              </a:rPr>
              <a:t>Given that the work function for sodium metal is 1.82 </a:t>
            </a:r>
            <a:r>
              <a:rPr lang="en-US" sz="2400" b="1" dirty="0" err="1">
                <a:solidFill>
                  <a:srgbClr val="002060"/>
                </a:solidFill>
                <a:latin typeface="Times New Roman" pitchFamily="18" charset="0"/>
                <a:cs typeface="Times New Roman" pitchFamily="18" charset="0"/>
              </a:rPr>
              <a:t>eV,Calculate</a:t>
            </a:r>
            <a:r>
              <a:rPr lang="en-US" sz="2400" b="1" dirty="0">
                <a:solidFill>
                  <a:srgbClr val="002060"/>
                </a:solidFill>
                <a:latin typeface="Times New Roman" pitchFamily="18" charset="0"/>
                <a:cs typeface="Times New Roman" pitchFamily="18" charset="0"/>
              </a:rPr>
              <a:t> the threshold frequency </a:t>
            </a:r>
            <a:r>
              <a:rPr lang="el-GR" sz="2400" b="1" dirty="0">
                <a:solidFill>
                  <a:srgbClr val="002060"/>
                </a:solidFill>
                <a:latin typeface="Times New Roman" pitchFamily="18" charset="0"/>
                <a:cs typeface="Times New Roman" pitchFamily="18" charset="0"/>
              </a:rPr>
              <a:t>υ</a:t>
            </a:r>
            <a:r>
              <a:rPr lang="en-US" sz="2400" b="1" baseline="-25000" dirty="0">
                <a:solidFill>
                  <a:srgbClr val="002060"/>
                </a:solidFill>
                <a:latin typeface="Times New Roman" pitchFamily="18" charset="0"/>
                <a:cs typeface="Times New Roman" pitchFamily="18" charset="0"/>
              </a:rPr>
              <a:t>0</a:t>
            </a:r>
            <a:r>
              <a:rPr lang="en-US" sz="2400" b="1" dirty="0">
                <a:solidFill>
                  <a:srgbClr val="002060"/>
                </a:solidFill>
                <a:latin typeface="Times New Roman" pitchFamily="18" charset="0"/>
                <a:cs typeface="Times New Roman" pitchFamily="18" charset="0"/>
              </a:rPr>
              <a:t> for sodium.</a:t>
            </a:r>
          </a:p>
          <a:p>
            <a:pPr marL="457200" indent="-457200"/>
            <a:endParaRPr lang="en-US" sz="2400" b="1" dirty="0">
              <a:latin typeface="Times New Roman" pitchFamily="18" charset="0"/>
              <a:cs typeface="Times New Roman" pitchFamily="18" charset="0"/>
            </a:endParaRPr>
          </a:p>
          <a:p>
            <a:pPr marL="457200" indent="-457200"/>
            <a:endParaRPr lang="en-US" sz="2400" b="1" dirty="0">
              <a:latin typeface="Times New Roman" pitchFamily="18" charset="0"/>
              <a:cs typeface="Times New Roman" pitchFamily="18" charset="0"/>
            </a:endParaRPr>
          </a:p>
          <a:p>
            <a:pPr marL="457200" indent="-457200"/>
            <a:r>
              <a:rPr lang="en-US" sz="2400" b="1" dirty="0">
                <a:solidFill>
                  <a:srgbClr val="FF0000"/>
                </a:solidFill>
                <a:latin typeface="Times New Roman" pitchFamily="18" charset="0"/>
                <a:cs typeface="Times New Roman" pitchFamily="18" charset="0"/>
              </a:rPr>
              <a:t>Sol-</a:t>
            </a:r>
            <a:r>
              <a:rPr lang="en-US" sz="2400" dirty="0">
                <a:solidFill>
                  <a:srgbClr val="FF0000"/>
                </a:solidFill>
                <a:latin typeface="Times New Roman" pitchFamily="18" charset="0"/>
                <a:cs typeface="Times New Roman" pitchFamily="18" charset="0"/>
              </a:rPr>
              <a:t>We must first convert </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from </a:t>
            </a:r>
            <a:r>
              <a:rPr lang="en-US" sz="2400" dirty="0" err="1">
                <a:solidFill>
                  <a:srgbClr val="FF0000"/>
                </a:solidFill>
                <a:latin typeface="Times New Roman" pitchFamily="18" charset="0"/>
                <a:cs typeface="Times New Roman" pitchFamily="18" charset="0"/>
              </a:rPr>
              <a:t>eV</a:t>
            </a:r>
            <a:r>
              <a:rPr lang="en-US" sz="2400" dirty="0">
                <a:solidFill>
                  <a:srgbClr val="FF0000"/>
                </a:solidFill>
                <a:latin typeface="Times New Roman" pitchFamily="18" charset="0"/>
                <a:cs typeface="Times New Roman" pitchFamily="18" charset="0"/>
              </a:rPr>
              <a:t> to Joules</a:t>
            </a:r>
          </a:p>
          <a:p>
            <a:pPr marL="457200" indent="-457200"/>
            <a:r>
              <a:rPr lang="en-US" sz="2400" b="1" dirty="0">
                <a:solidFill>
                  <a:srgbClr val="FF0000"/>
                </a:solidFill>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=1.82 </a:t>
            </a:r>
            <a:r>
              <a:rPr lang="en-US" sz="2400" dirty="0" err="1">
                <a:solidFill>
                  <a:srgbClr val="FF0000"/>
                </a:solidFill>
                <a:latin typeface="Times New Roman" pitchFamily="18" charset="0"/>
                <a:cs typeface="Times New Roman" pitchFamily="18" charset="0"/>
              </a:rPr>
              <a:t>eV</a:t>
            </a:r>
            <a:r>
              <a:rPr lang="en-US" sz="2400" dirty="0">
                <a:solidFill>
                  <a:srgbClr val="FF0000"/>
                </a:solidFill>
                <a:latin typeface="Times New Roman" pitchFamily="18" charset="0"/>
                <a:cs typeface="Times New Roman" pitchFamily="18" charset="0"/>
              </a:rPr>
              <a:t> = (1.82 </a:t>
            </a:r>
            <a:r>
              <a:rPr lang="en-US" sz="2400" dirty="0" err="1">
                <a:solidFill>
                  <a:srgbClr val="FF0000"/>
                </a:solidFill>
                <a:latin typeface="Times New Roman" pitchFamily="18" charset="0"/>
                <a:cs typeface="Times New Roman" pitchFamily="18" charset="0"/>
              </a:rPr>
              <a:t>eV</a:t>
            </a:r>
            <a:r>
              <a:rPr lang="en-US" sz="2400" dirty="0">
                <a:solidFill>
                  <a:srgbClr val="FF0000"/>
                </a:solidFill>
                <a:latin typeface="Times New Roman" pitchFamily="18" charset="0"/>
                <a:cs typeface="Times New Roman" pitchFamily="18" charset="0"/>
              </a:rPr>
              <a:t>)(1.602 x 10</a:t>
            </a:r>
            <a:r>
              <a:rPr lang="en-US" sz="2400" baseline="30000" dirty="0">
                <a:solidFill>
                  <a:srgbClr val="FF0000"/>
                </a:solidFill>
                <a:latin typeface="Times New Roman" pitchFamily="18" charset="0"/>
                <a:cs typeface="Times New Roman" pitchFamily="18" charset="0"/>
              </a:rPr>
              <a:t>-19</a:t>
            </a:r>
            <a:r>
              <a:rPr lang="en-US" sz="2400" dirty="0">
                <a:solidFill>
                  <a:srgbClr val="FF0000"/>
                </a:solidFill>
                <a:latin typeface="Times New Roman" pitchFamily="18" charset="0"/>
                <a:cs typeface="Times New Roman" pitchFamily="18" charset="0"/>
              </a:rPr>
              <a:t> J.eV</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a:t>
            </a:r>
          </a:p>
          <a:p>
            <a:pPr marL="457200" indent="-457200"/>
            <a:r>
              <a:rPr lang="en-US" sz="2400" b="1" dirty="0">
                <a:solidFill>
                  <a:srgbClr val="FF0000"/>
                </a:solidFill>
                <a:latin typeface="Times New Roman" pitchFamily="18" charset="0"/>
                <a:cs typeface="Times New Roman" pitchFamily="18" charset="0"/>
              </a:rPr>
              <a:t>          = </a:t>
            </a:r>
            <a:r>
              <a:rPr lang="en-US" sz="2400" dirty="0">
                <a:solidFill>
                  <a:srgbClr val="FF0000"/>
                </a:solidFill>
                <a:latin typeface="Times New Roman" pitchFamily="18" charset="0"/>
                <a:cs typeface="Times New Roman" pitchFamily="18" charset="0"/>
              </a:rPr>
              <a:t>2.92 x 10</a:t>
            </a:r>
            <a:r>
              <a:rPr lang="en-US" sz="2400" baseline="30000" dirty="0">
                <a:solidFill>
                  <a:srgbClr val="FF0000"/>
                </a:solidFill>
                <a:latin typeface="Times New Roman" pitchFamily="18" charset="0"/>
                <a:cs typeface="Times New Roman" pitchFamily="18" charset="0"/>
              </a:rPr>
              <a:t>-19</a:t>
            </a:r>
            <a:r>
              <a:rPr lang="en-US" sz="2400" dirty="0">
                <a:solidFill>
                  <a:srgbClr val="FF0000"/>
                </a:solidFill>
                <a:latin typeface="Times New Roman" pitchFamily="18" charset="0"/>
                <a:cs typeface="Times New Roman" pitchFamily="18" charset="0"/>
              </a:rPr>
              <a:t> J</a:t>
            </a:r>
          </a:p>
          <a:p>
            <a:pPr marL="457200" indent="-457200"/>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 h</a:t>
            </a:r>
            <a:r>
              <a:rPr lang="el-GR" sz="2400" dirty="0">
                <a:solidFill>
                  <a:srgbClr val="FF0000"/>
                </a:solidFill>
                <a:latin typeface="Times New Roman" pitchFamily="18" charset="0"/>
                <a:cs typeface="Times New Roman" pitchFamily="18" charset="0"/>
              </a:rPr>
              <a:t>υ</a:t>
            </a:r>
            <a:r>
              <a:rPr lang="en-US" sz="2400" baseline="-25000" dirty="0">
                <a:solidFill>
                  <a:srgbClr val="FF0000"/>
                </a:solidFill>
                <a:latin typeface="Times New Roman" pitchFamily="18" charset="0"/>
                <a:cs typeface="Times New Roman" pitchFamily="18" charset="0"/>
              </a:rPr>
              <a:t>0</a:t>
            </a:r>
          </a:p>
          <a:p>
            <a:pPr marL="457200" indent="-457200"/>
            <a:r>
              <a:rPr lang="en-US" sz="2400" dirty="0">
                <a:solidFill>
                  <a:srgbClr val="FF0000"/>
                </a:solidFill>
                <a:latin typeface="Times New Roman" pitchFamily="18" charset="0"/>
                <a:cs typeface="Times New Roman" pitchFamily="18" charset="0"/>
              </a:rPr>
              <a:t>    ∴  </a:t>
            </a:r>
            <a:r>
              <a:rPr lang="el-GR" sz="2400" dirty="0">
                <a:solidFill>
                  <a:srgbClr val="FF0000"/>
                </a:solidFill>
                <a:latin typeface="Times New Roman" pitchFamily="18" charset="0"/>
                <a:cs typeface="Times New Roman" pitchFamily="18" charset="0"/>
              </a:rPr>
              <a:t>υ</a:t>
            </a:r>
            <a:r>
              <a:rPr lang="en-US" sz="2400" baseline="-25000" dirty="0">
                <a:solidFill>
                  <a:srgbClr val="FF0000"/>
                </a:solidFill>
                <a:latin typeface="Times New Roman" pitchFamily="18" charset="0"/>
                <a:cs typeface="Times New Roman" pitchFamily="18" charset="0"/>
              </a:rPr>
              <a:t>0</a:t>
            </a:r>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ϕ</a:t>
            </a:r>
            <a:r>
              <a:rPr lang="en-US" sz="2400" dirty="0">
                <a:solidFill>
                  <a:srgbClr val="FF0000"/>
                </a:solidFill>
                <a:latin typeface="Times New Roman" pitchFamily="18" charset="0"/>
                <a:cs typeface="Times New Roman" pitchFamily="18" charset="0"/>
              </a:rPr>
              <a:t> / h</a:t>
            </a:r>
          </a:p>
          <a:p>
            <a:pPr marL="457200" indent="-457200"/>
            <a:r>
              <a:rPr lang="en-US" sz="2400" dirty="0">
                <a:solidFill>
                  <a:srgbClr val="FF0000"/>
                </a:solidFill>
                <a:latin typeface="Times New Roman" pitchFamily="18" charset="0"/>
                <a:cs typeface="Times New Roman" pitchFamily="18" charset="0"/>
              </a:rPr>
              <a:t>            = 2.92 x 10</a:t>
            </a:r>
            <a:r>
              <a:rPr lang="en-US" sz="2400" baseline="30000" dirty="0">
                <a:solidFill>
                  <a:srgbClr val="FF0000"/>
                </a:solidFill>
                <a:latin typeface="Times New Roman" pitchFamily="18" charset="0"/>
                <a:cs typeface="Times New Roman" pitchFamily="18" charset="0"/>
              </a:rPr>
              <a:t>-19</a:t>
            </a:r>
            <a:r>
              <a:rPr lang="en-US" sz="2400" dirty="0">
                <a:solidFill>
                  <a:srgbClr val="FF0000"/>
                </a:solidFill>
                <a:latin typeface="Times New Roman" pitchFamily="18" charset="0"/>
                <a:cs typeface="Times New Roman" pitchFamily="18" charset="0"/>
              </a:rPr>
              <a:t> J/6.626 x 10</a:t>
            </a:r>
            <a:r>
              <a:rPr lang="en-US" sz="2400" baseline="30000" dirty="0">
                <a:solidFill>
                  <a:srgbClr val="FF0000"/>
                </a:solidFill>
                <a:latin typeface="Times New Roman" pitchFamily="18" charset="0"/>
                <a:cs typeface="Times New Roman" pitchFamily="18" charset="0"/>
              </a:rPr>
              <a:t>-34</a:t>
            </a:r>
            <a:r>
              <a:rPr lang="en-US" sz="2400" dirty="0">
                <a:solidFill>
                  <a:srgbClr val="FF0000"/>
                </a:solidFill>
                <a:latin typeface="Times New Roman" pitchFamily="18" charset="0"/>
                <a:cs typeface="Times New Roman" pitchFamily="18" charset="0"/>
              </a:rPr>
              <a:t> J.s</a:t>
            </a:r>
          </a:p>
          <a:p>
            <a:pPr marL="457200" indent="-457200"/>
            <a:r>
              <a:rPr lang="en-US" sz="2400" dirty="0">
                <a:solidFill>
                  <a:srgbClr val="FF0000"/>
                </a:solidFill>
                <a:latin typeface="Times New Roman" pitchFamily="18" charset="0"/>
                <a:cs typeface="Times New Roman" pitchFamily="18" charset="0"/>
              </a:rPr>
              <a:t>            = 4.40 x 10</a:t>
            </a:r>
            <a:r>
              <a:rPr lang="en-US" sz="2400" baseline="30000" dirty="0">
                <a:solidFill>
                  <a:srgbClr val="FF0000"/>
                </a:solidFill>
                <a:latin typeface="Times New Roman" pitchFamily="18" charset="0"/>
                <a:cs typeface="Times New Roman" pitchFamily="18" charset="0"/>
              </a:rPr>
              <a:t>14</a:t>
            </a:r>
            <a:r>
              <a:rPr lang="en-US" sz="2400" dirty="0">
                <a:solidFill>
                  <a:srgbClr val="FF0000"/>
                </a:solidFill>
                <a:latin typeface="Times New Roman" pitchFamily="18" charset="0"/>
                <a:cs typeface="Times New Roman" pitchFamily="18" charset="0"/>
              </a:rPr>
              <a:t> Hz</a:t>
            </a:r>
          </a:p>
          <a:p>
            <a:pPr marL="457200" indent="-457200"/>
            <a:endParaRPr lang="en-US" sz="2400" b="1" baseline="-25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491318"/>
            <a:ext cx="11341290" cy="6124754"/>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2)When lithium is irradiated with light ,the kinetic energy of the ejected electrons is </a:t>
            </a:r>
          </a:p>
          <a:p>
            <a:r>
              <a:rPr lang="en-US" sz="2400" b="1" dirty="0">
                <a:solidFill>
                  <a:srgbClr val="002060"/>
                </a:solidFill>
                <a:latin typeface="Times New Roman" pitchFamily="18" charset="0"/>
                <a:cs typeface="Times New Roman" pitchFamily="18" charset="0"/>
              </a:rPr>
              <a:t>    2.935 x 10</a:t>
            </a:r>
            <a:r>
              <a:rPr lang="en-US" sz="2400" b="1" baseline="30000" dirty="0">
                <a:solidFill>
                  <a:srgbClr val="002060"/>
                </a:solidFill>
                <a:latin typeface="Times New Roman" pitchFamily="18" charset="0"/>
                <a:cs typeface="Times New Roman" pitchFamily="18" charset="0"/>
              </a:rPr>
              <a:t>-19</a:t>
            </a:r>
            <a:r>
              <a:rPr lang="en-US" sz="2400" b="1" dirty="0">
                <a:solidFill>
                  <a:srgbClr val="002060"/>
                </a:solidFill>
                <a:latin typeface="Times New Roman" pitchFamily="18" charset="0"/>
                <a:cs typeface="Times New Roman" pitchFamily="18" charset="0"/>
              </a:rPr>
              <a:t> J for </a:t>
            </a:r>
            <a:r>
              <a:rPr lang="el-GR" sz="2400" b="1" dirty="0">
                <a:solidFill>
                  <a:srgbClr val="002060"/>
                </a:solidFill>
                <a:latin typeface="Times New Roman" pitchFamily="18" charset="0"/>
                <a:cs typeface="Times New Roman" pitchFamily="18" charset="0"/>
              </a:rPr>
              <a:t>λ</a:t>
            </a:r>
            <a:r>
              <a:rPr lang="en-US" sz="2400" b="1" dirty="0">
                <a:solidFill>
                  <a:srgbClr val="002060"/>
                </a:solidFill>
                <a:latin typeface="Times New Roman" pitchFamily="18" charset="0"/>
                <a:cs typeface="Times New Roman" pitchFamily="18" charset="0"/>
              </a:rPr>
              <a:t>=300.0 nm and 1.280 x 10</a:t>
            </a:r>
            <a:r>
              <a:rPr lang="en-US" sz="2400" b="1" baseline="30000" dirty="0">
                <a:solidFill>
                  <a:srgbClr val="002060"/>
                </a:solidFill>
                <a:latin typeface="Times New Roman" pitchFamily="18" charset="0"/>
                <a:cs typeface="Times New Roman" pitchFamily="18" charset="0"/>
              </a:rPr>
              <a:t>-19</a:t>
            </a:r>
            <a:r>
              <a:rPr lang="en-US" sz="2400" b="1" dirty="0">
                <a:solidFill>
                  <a:srgbClr val="002060"/>
                </a:solidFill>
                <a:latin typeface="Times New Roman" pitchFamily="18" charset="0"/>
                <a:cs typeface="Times New Roman" pitchFamily="18" charset="0"/>
              </a:rPr>
              <a:t> J for </a:t>
            </a:r>
            <a:r>
              <a:rPr lang="el-GR" sz="2400" b="1" dirty="0">
                <a:solidFill>
                  <a:srgbClr val="002060"/>
                </a:solidFill>
                <a:latin typeface="Times New Roman" pitchFamily="18" charset="0"/>
                <a:cs typeface="Times New Roman" pitchFamily="18" charset="0"/>
              </a:rPr>
              <a:t>λ</a:t>
            </a:r>
            <a:r>
              <a:rPr lang="en-US" sz="2400" b="1" dirty="0">
                <a:solidFill>
                  <a:srgbClr val="002060"/>
                </a:solidFill>
                <a:latin typeface="Times New Roman" pitchFamily="18" charset="0"/>
                <a:cs typeface="Times New Roman" pitchFamily="18" charset="0"/>
              </a:rPr>
              <a:t>=400.0 </a:t>
            </a:r>
            <a:r>
              <a:rPr lang="en-US" sz="2400" b="1" dirty="0" err="1">
                <a:solidFill>
                  <a:srgbClr val="002060"/>
                </a:solidFill>
                <a:latin typeface="Times New Roman" pitchFamily="18" charset="0"/>
                <a:cs typeface="Times New Roman" pitchFamily="18" charset="0"/>
              </a:rPr>
              <a:t>nm.Calculate</a:t>
            </a:r>
            <a:r>
              <a:rPr lang="en-US" sz="2400" b="1" dirty="0">
                <a:solidFill>
                  <a:srgbClr val="002060"/>
                </a:solidFill>
                <a:latin typeface="Times New Roman" pitchFamily="18" charset="0"/>
                <a:cs typeface="Times New Roman" pitchFamily="18" charset="0"/>
              </a:rPr>
              <a:t> </a:t>
            </a:r>
          </a:p>
          <a:p>
            <a:r>
              <a:rPr lang="en-US" sz="2400" b="1" dirty="0">
                <a:solidFill>
                  <a:srgbClr val="002060"/>
                </a:solidFill>
                <a:latin typeface="Times New Roman" pitchFamily="18" charset="0"/>
                <a:cs typeface="Times New Roman" pitchFamily="18" charset="0"/>
              </a:rPr>
              <a:t> (a) the  Planck constant, (b)the threshold frequency, and (c) the work function of lithium</a:t>
            </a:r>
            <a:r>
              <a:rPr lang="en-US" sz="2400" dirty="0">
                <a:solidFill>
                  <a:srgbClr val="002060"/>
                </a:solidFill>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Sol : (a)  we know that :– K.E. =h</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 h</a:t>
            </a:r>
            <a:r>
              <a:rPr lang="el-GR" sz="2400" dirty="0">
                <a:solidFill>
                  <a:srgbClr val="FF0000"/>
                </a:solidFill>
                <a:latin typeface="Times New Roman" pitchFamily="18" charset="0"/>
                <a:cs typeface="Times New Roman" pitchFamily="18" charset="0"/>
              </a:rPr>
              <a:t>ν</a:t>
            </a:r>
            <a:r>
              <a:rPr lang="en-US" sz="2400" baseline="-25000" dirty="0">
                <a:solidFill>
                  <a:srgbClr val="FF0000"/>
                </a:solidFill>
                <a:latin typeface="Times New Roman" pitchFamily="18" charset="0"/>
                <a:cs typeface="Times New Roman" pitchFamily="18" charset="0"/>
              </a:rPr>
              <a:t>0</a:t>
            </a:r>
          </a:p>
          <a:p>
            <a:endParaRPr lang="en-US" sz="2400" baseline="-25000" dirty="0">
              <a:solidFill>
                <a:srgbClr val="FF0000"/>
              </a:solidFill>
              <a:latin typeface="Times New Roman" pitchFamily="18" charset="0"/>
              <a:cs typeface="Times New Roman" pitchFamily="18" charset="0"/>
            </a:endParaRPr>
          </a:p>
          <a:p>
            <a:endParaRPr lang="en-US" sz="2400" baseline="-25000" dirty="0">
              <a:solidFill>
                <a:srgbClr val="FF0000"/>
              </a:solidFill>
              <a:latin typeface="Times New Roman" pitchFamily="18" charset="0"/>
              <a:cs typeface="Times New Roman" pitchFamily="18" charset="0"/>
            </a:endParaRPr>
          </a:p>
          <a:p>
            <a:r>
              <a:rPr lang="en-US" sz="2400" baseline="-250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or</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From which we obtain , </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(b)Using the </a:t>
            </a:r>
            <a:r>
              <a:rPr lang="el-GR" sz="2400" dirty="0">
                <a:solidFill>
                  <a:srgbClr val="FF0000"/>
                </a:solidFill>
                <a:latin typeface="Times New Roman" pitchFamily="18" charset="0"/>
                <a:cs typeface="Times New Roman" pitchFamily="18" charset="0"/>
              </a:rPr>
              <a:t>λ</a:t>
            </a:r>
            <a:r>
              <a:rPr lang="en-US" sz="2400" dirty="0">
                <a:solidFill>
                  <a:srgbClr val="FF0000"/>
                </a:solidFill>
                <a:latin typeface="Times New Roman" pitchFamily="18" charset="0"/>
                <a:cs typeface="Times New Roman" pitchFamily="18" charset="0"/>
              </a:rPr>
              <a:t>=300 nm </a:t>
            </a:r>
            <a:r>
              <a:rPr lang="en-US" sz="2400" dirty="0" err="1">
                <a:solidFill>
                  <a:srgbClr val="FF0000"/>
                </a:solidFill>
                <a:latin typeface="Times New Roman" pitchFamily="18" charset="0"/>
                <a:cs typeface="Times New Roman" pitchFamily="18" charset="0"/>
              </a:rPr>
              <a:t>data,we</a:t>
            </a:r>
            <a:r>
              <a:rPr lang="en-US" sz="2400" dirty="0">
                <a:solidFill>
                  <a:srgbClr val="FF0000"/>
                </a:solidFill>
                <a:latin typeface="Times New Roman" pitchFamily="18" charset="0"/>
                <a:cs typeface="Times New Roman" pitchFamily="18" charset="0"/>
              </a:rPr>
              <a:t> have</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=5.564 x 10</a:t>
            </a:r>
            <a:r>
              <a:rPr lang="en-US" sz="2400" baseline="30000" dirty="0">
                <a:solidFill>
                  <a:srgbClr val="FF0000"/>
                </a:solidFill>
                <a:latin typeface="Times New Roman" pitchFamily="18" charset="0"/>
                <a:cs typeface="Times New Roman" pitchFamily="18" charset="0"/>
              </a:rPr>
              <a:t>14</a:t>
            </a:r>
            <a:r>
              <a:rPr lang="en-US" sz="2400" dirty="0">
                <a:solidFill>
                  <a:srgbClr val="FF0000"/>
                </a:solidFill>
                <a:latin typeface="Times New Roman" pitchFamily="18" charset="0"/>
                <a:cs typeface="Times New Roman" pitchFamily="18" charset="0"/>
              </a:rPr>
              <a:t> Hz</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(c)                                         </a:t>
            </a:r>
            <a:r>
              <a:rPr lang="el-GR" sz="2400" dirty="0">
                <a:solidFill>
                  <a:srgbClr val="FF0000"/>
                </a:solidFill>
                <a:latin typeface="Times New Roman" pitchFamily="18" charset="0"/>
                <a:cs typeface="Times New Roman" pitchFamily="18" charset="0"/>
              </a:rPr>
              <a:t>Φ</a:t>
            </a:r>
            <a:r>
              <a:rPr lang="en-US" sz="2400" dirty="0">
                <a:solidFill>
                  <a:srgbClr val="FF0000"/>
                </a:solidFill>
                <a:latin typeface="Times New Roman" pitchFamily="18" charset="0"/>
                <a:cs typeface="Times New Roman" pitchFamily="18" charset="0"/>
              </a:rPr>
              <a:t> =h</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 3.687 x10</a:t>
            </a:r>
            <a:r>
              <a:rPr lang="en-US" sz="2400" baseline="30000" dirty="0">
                <a:solidFill>
                  <a:srgbClr val="FF0000"/>
                </a:solidFill>
                <a:latin typeface="Times New Roman" pitchFamily="18" charset="0"/>
                <a:cs typeface="Times New Roman" pitchFamily="18" charset="0"/>
              </a:rPr>
              <a:t>-19</a:t>
            </a:r>
            <a:r>
              <a:rPr lang="en-US" sz="2400" dirty="0">
                <a:solidFill>
                  <a:srgbClr val="FF0000"/>
                </a:solidFill>
                <a:latin typeface="Times New Roman" pitchFamily="18" charset="0"/>
                <a:cs typeface="Times New Roman" pitchFamily="18" charset="0"/>
              </a:rPr>
              <a:t> J = 2.301 </a:t>
            </a:r>
            <a:r>
              <a:rPr lang="en-US" sz="2400" dirty="0" err="1">
                <a:solidFill>
                  <a:srgbClr val="FF0000"/>
                </a:solidFill>
                <a:latin typeface="Times New Roman" pitchFamily="18" charset="0"/>
                <a:cs typeface="Times New Roman" pitchFamily="18" charset="0"/>
              </a:rPr>
              <a:t>eV</a:t>
            </a:r>
            <a:endParaRPr lang="en-US" sz="2400" dirty="0">
              <a:solidFill>
                <a:srgbClr val="FF0000"/>
              </a:solidFill>
              <a:latin typeface="Times New Roman" pitchFamily="18" charset="0"/>
              <a:cs typeface="Times New Roman" pitchFamily="18" charset="0"/>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29301" y="2299647"/>
            <a:ext cx="4722126" cy="825690"/>
          </a:xfrm>
          <a:prstGeom prst="rect">
            <a:avLst/>
          </a:prstGeom>
          <a:noFill/>
        </p:spPr>
      </p:pic>
      <p:sp>
        <p:nvSpPr>
          <p:cNvPr id="2051" name="Rectangle 3"/>
          <p:cNvSpPr>
            <a:spLocks noChangeArrowheads="1"/>
          </p:cNvSpPr>
          <p:nvPr/>
        </p:nvSpPr>
        <p:spPr bwMode="auto">
          <a:xfrm>
            <a:off x="0" y="10572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34018" y="2886500"/>
            <a:ext cx="5936775" cy="743803"/>
          </a:xfrm>
          <a:prstGeom prst="rect">
            <a:avLst/>
          </a:prstGeom>
          <a:noFill/>
        </p:spPr>
      </p:pic>
      <p:sp>
        <p:nvSpPr>
          <p:cNvPr id="2054" name="Rectangle 6"/>
          <p:cNvSpPr>
            <a:spLocks noChangeArrowheads="1"/>
          </p:cNvSpPr>
          <p:nvPr/>
        </p:nvSpPr>
        <p:spPr bwMode="auto">
          <a:xfrm>
            <a:off x="0" y="895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0430" y="3514297"/>
            <a:ext cx="3684896" cy="812042"/>
          </a:xfrm>
          <a:prstGeom prst="rect">
            <a:avLst/>
          </a:prstGeom>
          <a:noFill/>
        </p:spPr>
      </p:pic>
      <p:sp>
        <p:nvSpPr>
          <p:cNvPr id="2057" name="Rectangle 9"/>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15904" y="4537880"/>
            <a:ext cx="5010150" cy="752475"/>
          </a:xfrm>
          <a:prstGeom prst="rect">
            <a:avLst/>
          </a:prstGeom>
          <a:noFill/>
        </p:spPr>
      </p:pic>
      <p:sp>
        <p:nvSpPr>
          <p:cNvPr id="2060" name="Rectangle 12"/>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9"/>
                                        </p:tgtEl>
                                        <p:attrNameLst>
                                          <p:attrName>style.visibility</p:attrName>
                                        </p:attrNameLst>
                                      </p:cBhvr>
                                      <p:to>
                                        <p:strVal val="visible"/>
                                      </p:to>
                                    </p:set>
                                    <p:anim calcmode="lin" valueType="num">
                                      <p:cBhvr additive="base">
                                        <p:cTn id="27" dur="500" fill="hold"/>
                                        <p:tgtEl>
                                          <p:spTgt spid="2049"/>
                                        </p:tgtEl>
                                        <p:attrNameLst>
                                          <p:attrName>ppt_x</p:attrName>
                                        </p:attrNameLst>
                                      </p:cBhvr>
                                      <p:tavLst>
                                        <p:tav tm="0">
                                          <p:val>
                                            <p:strVal val="#ppt_x"/>
                                          </p:val>
                                        </p:tav>
                                        <p:tav tm="100000">
                                          <p:val>
                                            <p:strVal val="#ppt_x"/>
                                          </p:val>
                                        </p:tav>
                                      </p:tavLst>
                                    </p:anim>
                                    <p:anim calcmode="lin" valueType="num">
                                      <p:cBhvr additive="base">
                                        <p:cTn id="2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500" fill="hold"/>
                                        <p:tgtEl>
                                          <p:spTgt spid="2052"/>
                                        </p:tgtEl>
                                        <p:attrNameLst>
                                          <p:attrName>ppt_x</p:attrName>
                                        </p:attrNameLst>
                                      </p:cBhvr>
                                      <p:tavLst>
                                        <p:tav tm="0">
                                          <p:val>
                                            <p:strVal val="#ppt_x"/>
                                          </p:val>
                                        </p:tav>
                                        <p:tav tm="100000">
                                          <p:val>
                                            <p:strVal val="#ppt_x"/>
                                          </p:val>
                                        </p:tav>
                                      </p:tavLst>
                                    </p:anim>
                                    <p:anim calcmode="lin" valueType="num">
                                      <p:cBhvr additive="base">
                                        <p:cTn id="3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additive="base">
                                        <p:cTn id="49" dur="500" fill="hold"/>
                                        <p:tgtEl>
                                          <p:spTgt spid="2055"/>
                                        </p:tgtEl>
                                        <p:attrNameLst>
                                          <p:attrName>ppt_x</p:attrName>
                                        </p:attrNameLst>
                                      </p:cBhvr>
                                      <p:tavLst>
                                        <p:tav tm="0">
                                          <p:val>
                                            <p:strVal val="#ppt_x"/>
                                          </p:val>
                                        </p:tav>
                                        <p:tav tm="100000">
                                          <p:val>
                                            <p:strVal val="#ppt_x"/>
                                          </p:val>
                                        </p:tav>
                                      </p:tavLst>
                                    </p:anim>
                                    <p:anim calcmode="lin" valueType="num">
                                      <p:cBhvr additive="base">
                                        <p:cTn id="50"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 calcmode="lin" valueType="num">
                                      <p:cBhvr additive="base">
                                        <p:cTn id="5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 calcmode="lin" valueType="num">
                                      <p:cBhvr additive="base">
                                        <p:cTn id="6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058"/>
                                        </p:tgtEl>
                                        <p:attrNameLst>
                                          <p:attrName>style.visibility</p:attrName>
                                        </p:attrNameLst>
                                      </p:cBhvr>
                                      <p:to>
                                        <p:strVal val="visible"/>
                                      </p:to>
                                    </p:set>
                                    <p:anim calcmode="lin" valueType="num">
                                      <p:cBhvr additive="base">
                                        <p:cTn id="69" dur="500" fill="hold"/>
                                        <p:tgtEl>
                                          <p:spTgt spid="2058"/>
                                        </p:tgtEl>
                                        <p:attrNameLst>
                                          <p:attrName>ppt_x</p:attrName>
                                        </p:attrNameLst>
                                      </p:cBhvr>
                                      <p:tavLst>
                                        <p:tav tm="0">
                                          <p:val>
                                            <p:strVal val="#ppt_x"/>
                                          </p:val>
                                        </p:tav>
                                        <p:tav tm="100000">
                                          <p:val>
                                            <p:strVal val="#ppt_x"/>
                                          </p:val>
                                        </p:tav>
                                      </p:tavLst>
                                    </p:anim>
                                    <p:anim calcmode="lin" valueType="num">
                                      <p:cBhvr additive="base">
                                        <p:cTn id="7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
                                            <p:txEl>
                                              <p:pRg st="13" end="13"/>
                                            </p:txEl>
                                          </p:spTgt>
                                        </p:tgtEl>
                                        <p:attrNameLst>
                                          <p:attrName>style.visibility</p:attrName>
                                        </p:attrNameLst>
                                      </p:cBhvr>
                                      <p:to>
                                        <p:strVal val="visible"/>
                                      </p:to>
                                    </p:set>
                                    <p:anim calcmode="lin" valueType="num">
                                      <p:cBhvr additive="base">
                                        <p:cTn id="7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
                                            <p:txEl>
                                              <p:pRg st="15" end="15"/>
                                            </p:txEl>
                                          </p:spTgt>
                                        </p:tgtEl>
                                        <p:attrNameLst>
                                          <p:attrName>style.visibility</p:attrName>
                                        </p:attrNameLst>
                                      </p:cBhvr>
                                      <p:to>
                                        <p:strVal val="visible"/>
                                      </p:to>
                                    </p:set>
                                    <p:anim calcmode="lin" valueType="num">
                                      <p:cBhvr additive="base">
                                        <p:cTn id="8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388" y="395785"/>
            <a:ext cx="10699845" cy="6924973"/>
          </a:xfrm>
          <a:prstGeom prst="rect">
            <a:avLst/>
          </a:prstGeom>
          <a:noFill/>
        </p:spPr>
        <p:txBody>
          <a:bodyPr wrap="square" rtlCol="0">
            <a:spAutoFit/>
          </a:bodyPr>
          <a:lstStyle/>
          <a:p>
            <a:pPr>
              <a:buFont typeface="Wingdings" pitchFamily="2" charset="2"/>
              <a:buChar char="q"/>
            </a:pPr>
            <a:r>
              <a:rPr lang="en-US" sz="2400" dirty="0">
                <a:solidFill>
                  <a:srgbClr val="002060"/>
                </a:solidFill>
                <a:latin typeface="Times New Roman" pitchFamily="18" charset="0"/>
                <a:cs typeface="Times New Roman" pitchFamily="18" charset="0"/>
              </a:rPr>
              <a:t> In classical terms, when we think of a particle we  think it to have a definite mass and when in motion to have a definite position and momentum at a definite time.</a:t>
            </a:r>
          </a:p>
          <a:p>
            <a:endParaRPr lang="en-US" sz="2400" dirty="0">
              <a:latin typeface="Times New Roman" pitchFamily="18" charset="0"/>
              <a:cs typeface="Times New Roman" pitchFamily="18" charset="0"/>
            </a:endParaRPr>
          </a:p>
          <a:p>
            <a:pPr>
              <a:buFont typeface="Wingdings" pitchFamily="2" charset="2"/>
              <a:buChar char="q"/>
            </a:pPr>
            <a:r>
              <a:rPr lang="en-US" sz="2400" dirty="0">
                <a:solidFill>
                  <a:srgbClr val="FF0000"/>
                </a:solidFill>
                <a:latin typeface="Times New Roman" pitchFamily="18" charset="0"/>
                <a:cs typeface="Times New Roman" pitchFamily="18" charset="0"/>
              </a:rPr>
              <a:t>However Werner Heisenberg pointed out that “it was not possible, even in principle  to determine both exact position and momentum, simultaneously of a particle like electron; if position is determined accurately the velocity (or momentum) becomes uncertain and vice versa.”</a:t>
            </a:r>
          </a:p>
          <a:p>
            <a:endParaRPr lang="en-US" sz="2400" dirty="0">
              <a:latin typeface="Times New Roman" pitchFamily="18" charset="0"/>
              <a:cs typeface="Times New Roman" pitchFamily="18" charset="0"/>
            </a:endParaRPr>
          </a:p>
          <a:p>
            <a:pPr>
              <a:buFont typeface="Wingdings" pitchFamily="2" charset="2"/>
              <a:buChar char="q"/>
            </a:pPr>
            <a:r>
              <a:rPr lang="en-US" sz="2400" dirty="0">
                <a:solidFill>
                  <a:srgbClr val="002060"/>
                </a:solidFill>
                <a:latin typeface="Times New Roman" pitchFamily="18" charset="0"/>
                <a:cs typeface="Times New Roman" pitchFamily="18" charset="0"/>
              </a:rPr>
              <a:t> This “uncertainty” is not due to any lack of precision in measurement but due to inherent nature( wave- particle duality) of the particle.</a:t>
            </a:r>
          </a:p>
          <a:p>
            <a:endParaRPr lang="en-US" sz="2400" dirty="0">
              <a:latin typeface="Times New Roman" pitchFamily="18" charset="0"/>
              <a:cs typeface="Times New Roman" pitchFamily="18" charset="0"/>
            </a:endParaRPr>
          </a:p>
          <a:p>
            <a:pPr>
              <a:buFont typeface="Wingdings" pitchFamily="2" charset="2"/>
              <a:buChar char="q"/>
            </a:pPr>
            <a:r>
              <a:rPr lang="en-US" sz="2400" dirty="0">
                <a:solidFill>
                  <a:srgbClr val="FF0000"/>
                </a:solidFill>
                <a:latin typeface="Times New Roman" pitchFamily="18" charset="0"/>
                <a:cs typeface="Times New Roman" pitchFamily="18" charset="0"/>
              </a:rPr>
              <a:t>Qualitatively this can be understood as </a:t>
            </a:r>
            <a:r>
              <a:rPr lang="en-US" sz="2400" dirty="0" err="1">
                <a:solidFill>
                  <a:srgbClr val="FF0000"/>
                </a:solidFill>
                <a:latin typeface="Times New Roman" pitchFamily="18" charset="0"/>
                <a:cs typeface="Times New Roman" pitchFamily="18" charset="0"/>
              </a:rPr>
              <a:t>follows.Suppose</a:t>
            </a:r>
            <a:r>
              <a:rPr lang="en-US" sz="2400" dirty="0">
                <a:solidFill>
                  <a:srgbClr val="FF0000"/>
                </a:solidFill>
                <a:latin typeface="Times New Roman" pitchFamily="18" charset="0"/>
                <a:cs typeface="Times New Roman" pitchFamily="18" charset="0"/>
              </a:rPr>
              <a:t> we want  to locate the exact position of an </a:t>
            </a:r>
            <a:r>
              <a:rPr lang="en-US" sz="2400" dirty="0" err="1">
                <a:solidFill>
                  <a:srgbClr val="FF0000"/>
                </a:solidFill>
                <a:latin typeface="Times New Roman" pitchFamily="18" charset="0"/>
                <a:cs typeface="Times New Roman" pitchFamily="18" charset="0"/>
              </a:rPr>
              <a:t>electron.Ordinary</a:t>
            </a:r>
            <a:r>
              <a:rPr lang="en-US" sz="2400" dirty="0">
                <a:solidFill>
                  <a:srgbClr val="FF0000"/>
                </a:solidFill>
                <a:latin typeface="Times New Roman" pitchFamily="18" charset="0"/>
                <a:cs typeface="Times New Roman" pitchFamily="18" charset="0"/>
              </a:rPr>
              <a:t> light cannot be used  for this purpose as its wavelength is many time greater than the size of the electron.</a:t>
            </a:r>
          </a:p>
          <a:p>
            <a:endParaRPr lang="en-US" sz="2400" dirty="0">
              <a:latin typeface="Times New Roman" pitchFamily="18" charset="0"/>
              <a:cs typeface="Times New Roman" pitchFamily="18" charset="0"/>
            </a:endParaRPr>
          </a:p>
          <a:p>
            <a:pPr>
              <a:buFont typeface="Wingdings" pitchFamily="2" charset="2"/>
              <a:buChar char="q"/>
            </a:pPr>
            <a:r>
              <a:rPr lang="en-US" sz="2400" dirty="0">
                <a:solidFill>
                  <a:srgbClr val="002060"/>
                </a:solidFill>
                <a:latin typeface="Times New Roman" pitchFamily="18" charset="0"/>
                <a:cs typeface="Times New Roman" pitchFamily="18" charset="0"/>
              </a:rPr>
              <a:t>Light of shorter wavelength (ex. X-rays) has to be </a:t>
            </a:r>
            <a:r>
              <a:rPr lang="en-US" sz="2400" dirty="0" err="1">
                <a:solidFill>
                  <a:srgbClr val="002060"/>
                </a:solidFill>
                <a:latin typeface="Times New Roman" pitchFamily="18" charset="0"/>
                <a:cs typeface="Times New Roman" pitchFamily="18" charset="0"/>
              </a:rPr>
              <a:t>used.The</a:t>
            </a:r>
            <a:r>
              <a:rPr lang="en-US" sz="2400" dirty="0">
                <a:solidFill>
                  <a:srgbClr val="002060"/>
                </a:solidFill>
                <a:latin typeface="Times New Roman" pitchFamily="18" charset="0"/>
                <a:cs typeface="Times New Roman" pitchFamily="18" charset="0"/>
              </a:rPr>
              <a:t> position of the electron will be revealed by the scattering of the X-ray photon.</a:t>
            </a:r>
          </a:p>
          <a:p>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3" y="423081"/>
            <a:ext cx="10863617" cy="489364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3) Calculate the de Broglie wavelength for a baseball(5.0 oz) travelling at 90 mph.</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Sol: Five ounces corresponds to,1oz = 0.0283 kg</a:t>
            </a:r>
          </a:p>
          <a:p>
            <a:r>
              <a:rPr lang="en-US" sz="2400" dirty="0">
                <a:solidFill>
                  <a:srgbClr val="FF0000"/>
                </a:solidFill>
                <a:latin typeface="Times New Roman" pitchFamily="18" charset="0"/>
                <a:cs typeface="Times New Roman" pitchFamily="18" charset="0"/>
              </a:rPr>
              <a:t>             m =(5.0 oz )(0.0283kg) = 0.14 kg</a:t>
            </a: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And 90 mph corresponds to, 1mile =1610 m</a:t>
            </a:r>
          </a:p>
          <a:p>
            <a:endParaRPr lang="en-US" sz="2400" dirty="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momentum of the baseball is-</a:t>
            </a:r>
          </a:p>
          <a:p>
            <a:r>
              <a:rPr lang="en-US" sz="2400" dirty="0">
                <a:solidFill>
                  <a:srgbClr val="FF0000"/>
                </a:solidFill>
                <a:latin typeface="Times New Roman" pitchFamily="18" charset="0"/>
                <a:cs typeface="Times New Roman" pitchFamily="18" charset="0"/>
              </a:rPr>
              <a:t>            p = m</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=(0.14 kg)(40 m.s</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=5.6 kg.m.s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The de-Broglie wavelength is –</a:t>
            </a:r>
          </a:p>
          <a:p>
            <a:endParaRPr lang="en-US" sz="2400" dirty="0">
              <a:latin typeface="Times New Roman" pitchFamily="18" charset="0"/>
              <a:cs typeface="Times New Roman" pitchFamily="18" charset="0"/>
            </a:endParaRPr>
          </a:p>
        </p:txBody>
      </p:sp>
      <p:sp>
        <p:nvSpPr>
          <p:cNvPr id="450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10687" y="2695433"/>
            <a:ext cx="5857875" cy="752475"/>
          </a:xfrm>
          <a:prstGeom prst="rect">
            <a:avLst/>
          </a:prstGeom>
          <a:noFill/>
        </p:spPr>
      </p:pic>
      <p:sp>
        <p:nvSpPr>
          <p:cNvPr id="45059" name="Rectangle 3"/>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6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01755" y="4797188"/>
            <a:ext cx="5753100" cy="847725"/>
          </a:xfrm>
          <a:prstGeom prst="rect">
            <a:avLst/>
          </a:prstGeom>
          <a:noFill/>
        </p:spPr>
      </p:pic>
      <p:sp>
        <p:nvSpPr>
          <p:cNvPr id="45062" name="Rectangle 6"/>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057"/>
                                        </p:tgtEl>
                                        <p:attrNameLst>
                                          <p:attrName>style.visibility</p:attrName>
                                        </p:attrNameLst>
                                      </p:cBhvr>
                                      <p:to>
                                        <p:strVal val="visible"/>
                                      </p:to>
                                    </p:set>
                                    <p:anim calcmode="lin" valueType="num">
                                      <p:cBhvr additive="base">
                                        <p:cTn id="29" dur="500" fill="hold"/>
                                        <p:tgtEl>
                                          <p:spTgt spid="45057"/>
                                        </p:tgtEl>
                                        <p:attrNameLst>
                                          <p:attrName>ppt_x</p:attrName>
                                        </p:attrNameLst>
                                      </p:cBhvr>
                                      <p:tavLst>
                                        <p:tav tm="0">
                                          <p:val>
                                            <p:strVal val="#ppt_x"/>
                                          </p:val>
                                        </p:tav>
                                        <p:tav tm="100000">
                                          <p:val>
                                            <p:strVal val="#ppt_x"/>
                                          </p:val>
                                        </p:tav>
                                      </p:tavLst>
                                    </p:anim>
                                    <p:anim calcmode="lin" valueType="num">
                                      <p:cBhvr additive="base">
                                        <p:cTn id="30" dur="500" fill="hold"/>
                                        <p:tgtEl>
                                          <p:spTgt spid="450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060"/>
                                        </p:tgtEl>
                                        <p:attrNameLst>
                                          <p:attrName>style.visibility</p:attrName>
                                        </p:attrNameLst>
                                      </p:cBhvr>
                                      <p:to>
                                        <p:strVal val="visible"/>
                                      </p:to>
                                    </p:set>
                                    <p:anim calcmode="lin" valueType="num">
                                      <p:cBhvr additive="base">
                                        <p:cTn id="49" dur="500" fill="hold"/>
                                        <p:tgtEl>
                                          <p:spTgt spid="45060"/>
                                        </p:tgtEl>
                                        <p:attrNameLst>
                                          <p:attrName>ppt_x</p:attrName>
                                        </p:attrNameLst>
                                      </p:cBhvr>
                                      <p:tavLst>
                                        <p:tav tm="0">
                                          <p:val>
                                            <p:strVal val="#ppt_x"/>
                                          </p:val>
                                        </p:tav>
                                        <p:tav tm="100000">
                                          <p:val>
                                            <p:strVal val="#ppt_x"/>
                                          </p:val>
                                        </p:tav>
                                      </p:tavLst>
                                    </p:anim>
                                    <p:anim calcmode="lin" valueType="num">
                                      <p:cBhvr additive="base">
                                        <p:cTn id="5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85" y="518615"/>
            <a:ext cx="11232108" cy="3662541"/>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4) Calculate the de –Broglie wavelength of an electron travelling at 1.00% of the</a:t>
            </a:r>
          </a:p>
          <a:p>
            <a:r>
              <a:rPr lang="en-US" sz="2400" b="1" dirty="0">
                <a:solidFill>
                  <a:srgbClr val="002060"/>
                </a:solidFill>
                <a:latin typeface="Times New Roman" pitchFamily="18" charset="0"/>
                <a:cs typeface="Times New Roman" pitchFamily="18" charset="0"/>
              </a:rPr>
              <a:t>  speed of light</a:t>
            </a:r>
            <a:r>
              <a:rPr lang="en-US" sz="2400" b="1" dirty="0">
                <a:latin typeface="Times New Roman" pitchFamily="18" charset="0"/>
                <a:cs typeface="Times New Roman" pitchFamily="18" charset="0"/>
              </a:rPr>
              <a:t>.</a:t>
            </a:r>
          </a:p>
          <a:p>
            <a:endParaRPr lang="en-US" sz="2400" b="1" dirty="0">
              <a:solidFill>
                <a:srgbClr val="FF0000"/>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Sol: </a:t>
            </a:r>
            <a:r>
              <a:rPr lang="en-US" sz="2400" dirty="0">
                <a:solidFill>
                  <a:srgbClr val="FF0000"/>
                </a:solidFill>
                <a:latin typeface="Times New Roman" pitchFamily="18" charset="0"/>
                <a:cs typeface="Times New Roman" pitchFamily="18" charset="0"/>
              </a:rPr>
              <a:t>The mass of an electron is 9.109 x 10</a:t>
            </a:r>
            <a:r>
              <a:rPr lang="en-US" sz="2400" baseline="30000" dirty="0">
                <a:solidFill>
                  <a:srgbClr val="FF0000"/>
                </a:solidFill>
                <a:latin typeface="Times New Roman" pitchFamily="18" charset="0"/>
                <a:cs typeface="Times New Roman" pitchFamily="18" charset="0"/>
              </a:rPr>
              <a:t>-31</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kg.One</a:t>
            </a:r>
            <a:r>
              <a:rPr lang="en-US" sz="2400" dirty="0">
                <a:solidFill>
                  <a:srgbClr val="FF0000"/>
                </a:solidFill>
                <a:latin typeface="Times New Roman" pitchFamily="18" charset="0"/>
                <a:cs typeface="Times New Roman" pitchFamily="18" charset="0"/>
              </a:rPr>
              <a:t> percent of the speed of light is</a:t>
            </a:r>
          </a:p>
          <a:p>
            <a:r>
              <a:rPr lang="en-US" sz="2400" dirty="0">
                <a:solidFill>
                  <a:srgbClr val="FF0000"/>
                </a:solidFill>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 (0.0100)(2.998 x10</a:t>
            </a:r>
            <a:r>
              <a:rPr lang="en-US" sz="2400" baseline="30000" dirty="0">
                <a:solidFill>
                  <a:srgbClr val="FF0000"/>
                </a:solidFill>
                <a:latin typeface="Times New Roman" pitchFamily="18" charset="0"/>
                <a:cs typeface="Times New Roman" pitchFamily="18" charset="0"/>
              </a:rPr>
              <a:t>8</a:t>
            </a:r>
            <a:r>
              <a:rPr lang="en-US" sz="2400" dirty="0">
                <a:solidFill>
                  <a:srgbClr val="FF0000"/>
                </a:solidFill>
                <a:latin typeface="Times New Roman" pitchFamily="18" charset="0"/>
                <a:cs typeface="Times New Roman" pitchFamily="18" charset="0"/>
              </a:rPr>
              <a:t> m.s</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 2.998 x 10</a:t>
            </a:r>
            <a:r>
              <a:rPr lang="en-US" sz="2400" baseline="30000" dirty="0">
                <a:solidFill>
                  <a:srgbClr val="FF0000"/>
                </a:solidFill>
                <a:latin typeface="Times New Roman" pitchFamily="18" charset="0"/>
                <a:cs typeface="Times New Roman" pitchFamily="18" charset="0"/>
              </a:rPr>
              <a:t>6</a:t>
            </a:r>
            <a:r>
              <a:rPr lang="en-US" sz="2400" dirty="0">
                <a:solidFill>
                  <a:srgbClr val="FF0000"/>
                </a:solidFill>
                <a:latin typeface="Times New Roman" pitchFamily="18" charset="0"/>
                <a:cs typeface="Times New Roman" pitchFamily="18" charset="0"/>
              </a:rPr>
              <a:t> 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The momentum of the electron is given by –</a:t>
            </a:r>
          </a:p>
          <a:p>
            <a:r>
              <a:rPr lang="en-US" sz="2400" dirty="0">
                <a:solidFill>
                  <a:srgbClr val="FF0000"/>
                </a:solidFill>
                <a:latin typeface="Times New Roman" pitchFamily="18" charset="0"/>
                <a:cs typeface="Times New Roman" pitchFamily="18" charset="0"/>
              </a:rPr>
              <a:t>      p = m</a:t>
            </a:r>
            <a:r>
              <a:rPr lang="en-US" sz="2400" baseline="-25000" dirty="0">
                <a:solidFill>
                  <a:srgbClr val="FF0000"/>
                </a:solidFill>
                <a:latin typeface="Times New Roman" pitchFamily="18" charset="0"/>
                <a:cs typeface="Times New Roman" pitchFamily="18" charset="0"/>
              </a:rPr>
              <a:t>e</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 (9.109 x 10</a:t>
            </a:r>
            <a:r>
              <a:rPr lang="en-US" sz="2400" baseline="30000" dirty="0">
                <a:solidFill>
                  <a:srgbClr val="FF0000"/>
                </a:solidFill>
                <a:latin typeface="Times New Roman" pitchFamily="18" charset="0"/>
                <a:cs typeface="Times New Roman" pitchFamily="18" charset="0"/>
              </a:rPr>
              <a:t>-31</a:t>
            </a:r>
            <a:r>
              <a:rPr lang="en-US" sz="2400" dirty="0">
                <a:solidFill>
                  <a:srgbClr val="FF0000"/>
                </a:solidFill>
                <a:latin typeface="Times New Roman" pitchFamily="18" charset="0"/>
                <a:cs typeface="Times New Roman" pitchFamily="18" charset="0"/>
              </a:rPr>
              <a:t> kg)(2.998 x 10</a:t>
            </a:r>
            <a:r>
              <a:rPr lang="en-US" sz="2400" baseline="30000" dirty="0">
                <a:solidFill>
                  <a:srgbClr val="FF0000"/>
                </a:solidFill>
                <a:latin typeface="Times New Roman" pitchFamily="18" charset="0"/>
                <a:cs typeface="Times New Roman" pitchFamily="18" charset="0"/>
              </a:rPr>
              <a:t>6</a:t>
            </a:r>
            <a:r>
              <a:rPr lang="en-US" sz="2400" dirty="0">
                <a:solidFill>
                  <a:srgbClr val="FF0000"/>
                </a:solidFill>
                <a:latin typeface="Times New Roman" pitchFamily="18" charset="0"/>
                <a:cs typeface="Times New Roman" pitchFamily="18" charset="0"/>
              </a:rPr>
              <a:t> m.s</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                   =2.73 x 10</a:t>
            </a:r>
            <a:r>
              <a:rPr lang="en-US" sz="2400" baseline="30000" dirty="0">
                <a:solidFill>
                  <a:srgbClr val="FF0000"/>
                </a:solidFill>
                <a:latin typeface="Times New Roman" pitchFamily="18" charset="0"/>
                <a:cs typeface="Times New Roman" pitchFamily="18" charset="0"/>
              </a:rPr>
              <a:t>-24</a:t>
            </a:r>
            <a:r>
              <a:rPr lang="en-US" sz="2400" dirty="0">
                <a:solidFill>
                  <a:srgbClr val="FF0000"/>
                </a:solidFill>
                <a:latin typeface="Times New Roman" pitchFamily="18" charset="0"/>
                <a:cs typeface="Times New Roman" pitchFamily="18" charset="0"/>
              </a:rPr>
              <a:t> kg.m.s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The de Broglie wavelength of this electron is –</a:t>
            </a:r>
          </a:p>
          <a:p>
            <a:r>
              <a:rPr lang="en-US" sz="2400" baseline="30000" dirty="0">
                <a:solidFill>
                  <a:srgbClr val="FF0000"/>
                </a:solidFill>
                <a:latin typeface="Times New Roman" pitchFamily="18" charset="0"/>
                <a:cs typeface="Times New Roman" pitchFamily="18" charset="0"/>
              </a:rPr>
              <a:t> </a:t>
            </a:r>
          </a:p>
        </p:txBody>
      </p:sp>
      <p:sp>
        <p:nvSpPr>
          <p:cNvPr id="4608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33516" y="3964674"/>
            <a:ext cx="5505450" cy="704850"/>
          </a:xfrm>
          <a:prstGeom prst="rect">
            <a:avLst/>
          </a:prstGeom>
          <a:noFill/>
        </p:spPr>
      </p:pic>
      <p:sp>
        <p:nvSpPr>
          <p:cNvPr id="46083" name="Rectangle 3"/>
          <p:cNvSpPr>
            <a:spLocks noChangeArrowheads="1"/>
          </p:cNvSpPr>
          <p:nvPr/>
        </p:nvSpPr>
        <p:spPr bwMode="auto">
          <a:xfrm>
            <a:off x="0" y="1162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6081"/>
                                        </p:tgtEl>
                                        <p:attrNameLst>
                                          <p:attrName>style.visibility</p:attrName>
                                        </p:attrNameLst>
                                      </p:cBhvr>
                                      <p:to>
                                        <p:strVal val="visible"/>
                                      </p:to>
                                    </p:set>
                                    <p:anim calcmode="lin" valueType="num">
                                      <p:cBhvr additive="base">
                                        <p:cTn id="47" dur="500" fill="hold"/>
                                        <p:tgtEl>
                                          <p:spTgt spid="46081"/>
                                        </p:tgtEl>
                                        <p:attrNameLst>
                                          <p:attrName>ppt_x</p:attrName>
                                        </p:attrNameLst>
                                      </p:cBhvr>
                                      <p:tavLst>
                                        <p:tav tm="0">
                                          <p:val>
                                            <p:strVal val="#ppt_x"/>
                                          </p:val>
                                        </p:tav>
                                        <p:tav tm="100000">
                                          <p:val>
                                            <p:strVal val="#ppt_x"/>
                                          </p:val>
                                        </p:tav>
                                      </p:tavLst>
                                    </p:anim>
                                    <p:anim calcmode="lin" valueType="num">
                                      <p:cBhvr additive="base">
                                        <p:cTn id="48" dur="500" fill="hold"/>
                                        <p:tgtEl>
                                          <p:spTgt spid="46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46" y="272955"/>
            <a:ext cx="11655188" cy="4062651"/>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5) Calculate the uncertainty in the position of a baseball  thrown at 90 mph if  we</a:t>
            </a:r>
          </a:p>
          <a:p>
            <a:r>
              <a:rPr lang="en-US" sz="2400" b="1" dirty="0">
                <a:solidFill>
                  <a:srgbClr val="002060"/>
                </a:solidFill>
                <a:latin typeface="Times New Roman" pitchFamily="18" charset="0"/>
                <a:cs typeface="Times New Roman" pitchFamily="18" charset="0"/>
              </a:rPr>
              <a:t>    measure its momentum to a millionth of 1.0%.</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Sol – 90 mph – 5.6 kg.m.s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          A millionth of 1.0% of this value is 5.6 x 10</a:t>
            </a:r>
            <a:r>
              <a:rPr lang="en-US" sz="2400" baseline="30000" dirty="0">
                <a:solidFill>
                  <a:srgbClr val="FF0000"/>
                </a:solidFill>
                <a:latin typeface="Times New Roman" pitchFamily="18" charset="0"/>
                <a:cs typeface="Times New Roman" pitchFamily="18" charset="0"/>
              </a:rPr>
              <a:t>-8</a:t>
            </a:r>
            <a:r>
              <a:rPr lang="en-US" sz="2400" dirty="0">
                <a:solidFill>
                  <a:srgbClr val="FF0000"/>
                </a:solidFill>
                <a:latin typeface="Times New Roman" pitchFamily="18" charset="0"/>
                <a:cs typeface="Times New Roman" pitchFamily="18" charset="0"/>
              </a:rPr>
              <a:t> kg .m.s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So            ∆p = 5.6 x 10</a:t>
            </a:r>
            <a:r>
              <a:rPr lang="en-US" sz="2400" baseline="30000" dirty="0">
                <a:solidFill>
                  <a:srgbClr val="FF0000"/>
                </a:solidFill>
                <a:latin typeface="Times New Roman" pitchFamily="18" charset="0"/>
                <a:cs typeface="Times New Roman" pitchFamily="18" charset="0"/>
              </a:rPr>
              <a:t>-8</a:t>
            </a:r>
            <a:r>
              <a:rPr lang="en-US" sz="2400" dirty="0">
                <a:solidFill>
                  <a:srgbClr val="FF0000"/>
                </a:solidFill>
                <a:latin typeface="Times New Roman" pitchFamily="18" charset="0"/>
                <a:cs typeface="Times New Roman" pitchFamily="18" charset="0"/>
              </a:rPr>
              <a:t> kg.m.s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The  minimum uncertainty in the position of the baseball is</a:t>
            </a:r>
          </a:p>
          <a:p>
            <a:r>
              <a:rPr lang="en-US" sz="2400" dirty="0">
                <a:solidFill>
                  <a:srgbClr val="FF0000"/>
                </a:solidFill>
              </a:rPr>
              <a:t>    </a:t>
            </a:r>
          </a:p>
          <a:p>
            <a:r>
              <a:rPr lang="en-US" sz="2400" b="1" dirty="0">
                <a:solidFill>
                  <a:srgbClr val="FF0000"/>
                </a:solidFill>
              </a:rPr>
              <a:t>   </a:t>
            </a:r>
          </a:p>
          <a:p>
            <a:endParaRPr lang="en-US" dirty="0">
              <a:solidFill>
                <a:srgbClr val="FF0000"/>
              </a:solidFill>
            </a:endParaRPr>
          </a:p>
          <a:p>
            <a:r>
              <a:rPr lang="en-US" sz="2400" dirty="0">
                <a:solidFill>
                  <a:srgbClr val="FF0000"/>
                </a:solidFill>
                <a:latin typeface="Times New Roman" pitchFamily="18" charset="0"/>
                <a:cs typeface="Times New Roman" pitchFamily="18" charset="0"/>
              </a:rPr>
              <a:t>                                      = 1.2 x 10</a:t>
            </a:r>
            <a:r>
              <a:rPr lang="en-US" sz="2400" baseline="30000" dirty="0">
                <a:solidFill>
                  <a:srgbClr val="FF0000"/>
                </a:solidFill>
                <a:latin typeface="Times New Roman" pitchFamily="18" charset="0"/>
                <a:cs typeface="Times New Roman" pitchFamily="18" charset="0"/>
              </a:rPr>
              <a:t>-26</a:t>
            </a:r>
            <a:r>
              <a:rPr lang="en-US" sz="2400" dirty="0">
                <a:solidFill>
                  <a:srgbClr val="FF0000"/>
                </a:solidFill>
                <a:latin typeface="Times New Roman" pitchFamily="18" charset="0"/>
                <a:cs typeface="Times New Roman" pitchFamily="18" charset="0"/>
              </a:rPr>
              <a:t> m     </a:t>
            </a: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24586" y="2954740"/>
            <a:ext cx="3609975" cy="704850"/>
          </a:xfrm>
          <a:prstGeom prst="rect">
            <a:avLst/>
          </a:prstGeom>
          <a:noFill/>
        </p:spPr>
      </p:pic>
      <p:sp>
        <p:nvSpPr>
          <p:cNvPr id="1027" name="Rectangle 3"/>
          <p:cNvSpPr>
            <a:spLocks noChangeArrowheads="1"/>
          </p:cNvSpPr>
          <p:nvPr/>
        </p:nvSpPr>
        <p:spPr bwMode="auto">
          <a:xfrm>
            <a:off x="0" y="1162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5"/>
                                        </p:tgtEl>
                                        <p:attrNameLst>
                                          <p:attrName>style.visibility</p:attrName>
                                        </p:attrNameLst>
                                      </p:cBhvr>
                                      <p:to>
                                        <p:strVal val="visible"/>
                                      </p:to>
                                    </p:set>
                                    <p:anim calcmode="lin" valueType="num">
                                      <p:cBhvr additive="base">
                                        <p:cTn id="41" dur="500" fill="hold"/>
                                        <p:tgtEl>
                                          <p:spTgt spid="1025"/>
                                        </p:tgtEl>
                                        <p:attrNameLst>
                                          <p:attrName>ppt_x</p:attrName>
                                        </p:attrNameLst>
                                      </p:cBhvr>
                                      <p:tavLst>
                                        <p:tav tm="0">
                                          <p:val>
                                            <p:strVal val="#ppt_x"/>
                                          </p:val>
                                        </p:tav>
                                        <p:tav tm="100000">
                                          <p:val>
                                            <p:strVal val="#ppt_x"/>
                                          </p:val>
                                        </p:tav>
                                      </p:tavLst>
                                    </p:anim>
                                    <p:anim calcmode="lin" valueType="num">
                                      <p:cBhvr additive="base">
                                        <p:cTn id="4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615" y="354842"/>
            <a:ext cx="11177516" cy="4154984"/>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6)What is the uncertainty in momentum if we wish to locate an electron within an atom, so that ∆x is approximately 50 pm ?</a:t>
            </a:r>
          </a:p>
          <a:p>
            <a:r>
              <a:rPr lang="en-US" sz="2400" b="1" dirty="0">
                <a:solidFill>
                  <a:srgbClr val="00206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Sol - </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 1.3 x 10</a:t>
            </a:r>
            <a:r>
              <a:rPr lang="en-US" sz="2400" baseline="30000" dirty="0">
                <a:solidFill>
                  <a:srgbClr val="FF0000"/>
                </a:solidFill>
                <a:latin typeface="Times New Roman" pitchFamily="18" charset="0"/>
                <a:cs typeface="Times New Roman" pitchFamily="18" charset="0"/>
              </a:rPr>
              <a:t>-23</a:t>
            </a:r>
            <a:r>
              <a:rPr lang="en-US" sz="2400" dirty="0">
                <a:solidFill>
                  <a:srgbClr val="FF0000"/>
                </a:solidFill>
                <a:latin typeface="Times New Roman" pitchFamily="18" charset="0"/>
                <a:cs typeface="Times New Roman" pitchFamily="18" charset="0"/>
              </a:rPr>
              <a:t> kg.m.s</a:t>
            </a:r>
            <a:r>
              <a:rPr lang="en-US" sz="2400" baseline="30000" dirty="0">
                <a:solidFill>
                  <a:srgbClr val="FF0000"/>
                </a:solidFill>
                <a:latin typeface="Times New Roman" pitchFamily="18" charset="0"/>
                <a:cs typeface="Times New Roman" pitchFamily="18" charset="0"/>
              </a:rPr>
              <a:t>-1</a:t>
            </a:r>
          </a:p>
          <a:p>
            <a:r>
              <a:rPr lang="en-US" sz="2400" dirty="0">
                <a:solidFill>
                  <a:srgbClr val="FF0000"/>
                </a:solidFill>
                <a:latin typeface="Times New Roman" pitchFamily="18" charset="0"/>
                <a:cs typeface="Times New Roman" pitchFamily="18" charset="0"/>
              </a:rPr>
              <a:t>Because  p = m</a:t>
            </a:r>
            <a:r>
              <a:rPr lang="el-GR" sz="2400" dirty="0">
                <a:solidFill>
                  <a:srgbClr val="FF0000"/>
                </a:solidFill>
                <a:latin typeface="Times New Roman" pitchFamily="18" charset="0"/>
                <a:cs typeface="Times New Roman" pitchFamily="18" charset="0"/>
              </a:rPr>
              <a:t>ν</a:t>
            </a:r>
            <a:r>
              <a:rPr lang="en-US" sz="2400" dirty="0">
                <a:solidFill>
                  <a:srgbClr val="FF0000"/>
                </a:solidFill>
                <a:latin typeface="Times New Roman" pitchFamily="18" charset="0"/>
                <a:cs typeface="Times New Roman" pitchFamily="18" charset="0"/>
              </a:rPr>
              <a:t> and the mass of the electron is 9.11 x 10</a:t>
            </a:r>
            <a:r>
              <a:rPr lang="en-US" sz="2400" baseline="30000" dirty="0">
                <a:solidFill>
                  <a:srgbClr val="FF0000"/>
                </a:solidFill>
                <a:latin typeface="Times New Roman" pitchFamily="18" charset="0"/>
                <a:cs typeface="Times New Roman" pitchFamily="18" charset="0"/>
              </a:rPr>
              <a:t>-31</a:t>
            </a:r>
            <a:r>
              <a:rPr lang="en-US" sz="2400" dirty="0">
                <a:solidFill>
                  <a:srgbClr val="FF0000"/>
                </a:solidFill>
                <a:latin typeface="Times New Roman" pitchFamily="18" charset="0"/>
                <a:cs typeface="Times New Roman" pitchFamily="18" charset="0"/>
              </a:rPr>
              <a:t> kg </a:t>
            </a:r>
          </a:p>
          <a:p>
            <a:r>
              <a:rPr lang="en-US" sz="2400" dirty="0">
                <a:solidFill>
                  <a:srgbClr val="FF0000"/>
                </a:solidFill>
                <a:latin typeface="Times New Roman" pitchFamily="18" charset="0"/>
                <a:cs typeface="Times New Roman" pitchFamily="18" charset="0"/>
              </a:rPr>
              <a:t>     </a:t>
            </a:r>
            <a:r>
              <a:rPr lang="en-US" sz="2400" dirty="0">
                <a:solidFill>
                  <a:srgbClr val="FF0000"/>
                </a:solidFill>
                <a:latin typeface="Cambria"/>
                <a:cs typeface="Times New Roman" pitchFamily="18" charset="0"/>
              </a:rPr>
              <a:t>∴      </a:t>
            </a:r>
          </a:p>
          <a:p>
            <a:endParaRPr lang="en-US" sz="2400" dirty="0">
              <a:solidFill>
                <a:srgbClr val="FF0000"/>
              </a:solidFill>
              <a:latin typeface="Cambria"/>
              <a:cs typeface="Times New Roman" pitchFamily="18" charset="0"/>
            </a:endParaRPr>
          </a:p>
          <a:p>
            <a:r>
              <a:rPr lang="en-US" sz="2400" dirty="0">
                <a:solidFill>
                  <a:srgbClr val="FF0000"/>
                </a:solidFill>
                <a:latin typeface="Cambria"/>
                <a:cs typeface="Times New Roman" pitchFamily="18" charset="0"/>
              </a:rPr>
              <a:t>                       </a:t>
            </a:r>
          </a:p>
          <a:p>
            <a:r>
              <a:rPr lang="en-US" sz="2400" dirty="0">
                <a:solidFill>
                  <a:srgbClr val="FF0000"/>
                </a:solidFill>
                <a:latin typeface="Cambria"/>
                <a:cs typeface="Times New Roman" pitchFamily="18" charset="0"/>
              </a:rPr>
              <a:t>                       = 1.4 x 10</a:t>
            </a:r>
            <a:r>
              <a:rPr lang="en-US" sz="2400" baseline="30000" dirty="0">
                <a:solidFill>
                  <a:srgbClr val="FF0000"/>
                </a:solidFill>
                <a:latin typeface="Cambria"/>
                <a:cs typeface="Times New Roman" pitchFamily="18" charset="0"/>
              </a:rPr>
              <a:t>7</a:t>
            </a:r>
            <a:r>
              <a:rPr lang="en-US" sz="2400" dirty="0">
                <a:solidFill>
                  <a:srgbClr val="FF0000"/>
                </a:solidFill>
                <a:latin typeface="Cambria"/>
                <a:cs typeface="Times New Roman" pitchFamily="18" charset="0"/>
              </a:rPr>
              <a:t> m.s</a:t>
            </a:r>
            <a:r>
              <a:rPr lang="en-US" sz="2400" baseline="30000" dirty="0">
                <a:solidFill>
                  <a:srgbClr val="FF0000"/>
                </a:solidFill>
                <a:latin typeface="Cambria"/>
                <a:cs typeface="Times New Roman" pitchFamily="18" charset="0"/>
              </a:rPr>
              <a:t>-1</a:t>
            </a:r>
            <a:endParaRPr lang="en-US" sz="2400" baseline="30000" dirty="0">
              <a:solidFill>
                <a:srgbClr val="FF0000"/>
              </a:solidFill>
              <a:latin typeface="Times New Roman" pitchFamily="18" charset="0"/>
              <a:cs typeface="Times New Roman" pitchFamily="18" charset="0"/>
            </a:endParaRPr>
          </a:p>
        </p:txBody>
      </p:sp>
      <p:sp>
        <p:nvSpPr>
          <p:cNvPr id="481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1379" y="1385247"/>
            <a:ext cx="3228975" cy="657225"/>
          </a:xfrm>
          <a:prstGeom prst="rect">
            <a:avLst/>
          </a:prstGeom>
          <a:noFill/>
        </p:spPr>
      </p:pic>
      <p:sp>
        <p:nvSpPr>
          <p:cNvPr id="48131" name="Rectangle 3"/>
          <p:cNvSpPr>
            <a:spLocks noChangeArrowheads="1"/>
          </p:cNvSpPr>
          <p:nvPr/>
        </p:nvSpPr>
        <p:spPr bwMode="auto">
          <a:xfrm>
            <a:off x="0" y="1114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3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46914" y="3118512"/>
            <a:ext cx="3676650" cy="704850"/>
          </a:xfrm>
          <a:prstGeom prst="rect">
            <a:avLst/>
          </a:prstGeom>
          <a:noFill/>
        </p:spPr>
      </p:pic>
      <p:sp>
        <p:nvSpPr>
          <p:cNvPr id="48134" name="Rectangle 6"/>
          <p:cNvSpPr>
            <a:spLocks noChangeArrowheads="1"/>
          </p:cNvSpPr>
          <p:nvPr/>
        </p:nvSpPr>
        <p:spPr bwMode="auto">
          <a:xfrm>
            <a:off x="0" y="1162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29"/>
                                        </p:tgtEl>
                                        <p:attrNameLst>
                                          <p:attrName>style.visibility</p:attrName>
                                        </p:attrNameLst>
                                      </p:cBhvr>
                                      <p:to>
                                        <p:strVal val="visible"/>
                                      </p:to>
                                    </p:set>
                                    <p:anim calcmode="lin" valueType="num">
                                      <p:cBhvr additive="base">
                                        <p:cTn id="13" dur="500" fill="hold"/>
                                        <p:tgtEl>
                                          <p:spTgt spid="48129"/>
                                        </p:tgtEl>
                                        <p:attrNameLst>
                                          <p:attrName>ppt_x</p:attrName>
                                        </p:attrNameLst>
                                      </p:cBhvr>
                                      <p:tavLst>
                                        <p:tav tm="0">
                                          <p:val>
                                            <p:strVal val="#ppt_x"/>
                                          </p:val>
                                        </p:tav>
                                        <p:tav tm="100000">
                                          <p:val>
                                            <p:strVal val="#ppt_x"/>
                                          </p:val>
                                        </p:tav>
                                      </p:tavLst>
                                    </p:anim>
                                    <p:anim calcmode="lin" valueType="num">
                                      <p:cBhvr additive="base">
                                        <p:cTn id="14"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8132"/>
                                        </p:tgtEl>
                                        <p:attrNameLst>
                                          <p:attrName>style.visibility</p:attrName>
                                        </p:attrNameLst>
                                      </p:cBhvr>
                                      <p:to>
                                        <p:strVal val="visible"/>
                                      </p:to>
                                    </p:set>
                                    <p:anim calcmode="lin" valueType="num">
                                      <p:cBhvr additive="base">
                                        <p:cTn id="43" dur="500" fill="hold"/>
                                        <p:tgtEl>
                                          <p:spTgt spid="48132"/>
                                        </p:tgtEl>
                                        <p:attrNameLst>
                                          <p:attrName>ppt_x</p:attrName>
                                        </p:attrNameLst>
                                      </p:cBhvr>
                                      <p:tavLst>
                                        <p:tav tm="0">
                                          <p:val>
                                            <p:strVal val="#ppt_x"/>
                                          </p:val>
                                        </p:tav>
                                        <p:tav tm="100000">
                                          <p:val>
                                            <p:strVal val="#ppt_x"/>
                                          </p:val>
                                        </p:tav>
                                      </p:tavLst>
                                    </p:anim>
                                    <p:anim calcmode="lin" valueType="num">
                                      <p:cBhvr additive="base">
                                        <p:cTn id="44"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6" y="177421"/>
            <a:ext cx="10058400" cy="982639"/>
          </a:xfrm>
        </p:spPr>
        <p:txBody>
          <a:bodyPr>
            <a:normAutofit fontScale="90000"/>
          </a:bodyPr>
          <a:lstStyle/>
          <a:p>
            <a:r>
              <a:rPr lang="en-US" b="1" u="sng" dirty="0"/>
              <a:t>Transition</a:t>
            </a:r>
            <a:r>
              <a:rPr lang="en-US" b="1" dirty="0"/>
              <a:t>  </a:t>
            </a:r>
            <a:r>
              <a:rPr lang="en-US" b="1" u="sng" dirty="0"/>
              <a:t>Dipole</a:t>
            </a:r>
            <a:r>
              <a:rPr lang="en-US" b="1" dirty="0"/>
              <a:t>  </a:t>
            </a:r>
            <a:r>
              <a:rPr lang="en-US" b="1" u="sng" dirty="0"/>
              <a:t>Moment</a:t>
            </a:r>
            <a:r>
              <a:rPr lang="en-US" b="1" dirty="0"/>
              <a:t>  </a:t>
            </a:r>
            <a:r>
              <a:rPr lang="en-US" b="1" u="sng" dirty="0"/>
              <a:t>Integral-</a:t>
            </a:r>
            <a:br>
              <a:rPr lang="en-US" dirty="0"/>
            </a:br>
            <a:endParaRPr lang="en-US" dirty="0"/>
          </a:p>
        </p:txBody>
      </p:sp>
      <p:sp>
        <p:nvSpPr>
          <p:cNvPr id="5" name="TextBox 4"/>
          <p:cNvSpPr txBox="1"/>
          <p:nvPr/>
        </p:nvSpPr>
        <p:spPr>
          <a:xfrm>
            <a:off x="559558" y="1160060"/>
            <a:ext cx="11122926" cy="4524315"/>
          </a:xfrm>
          <a:prstGeom prst="rect">
            <a:avLst/>
          </a:prstGeom>
          <a:noFill/>
        </p:spPr>
        <p:txBody>
          <a:bodyPr wrap="square" rtlCol="0">
            <a:spAutoFit/>
          </a:bodyPr>
          <a:lstStyle/>
          <a:p>
            <a:pPr>
              <a:buFont typeface="Wingdings" pitchFamily="2" charset="2"/>
              <a:buChar char="v"/>
            </a:pPr>
            <a:r>
              <a:rPr lang="en-US" sz="2400" b="1" u="sng" dirty="0">
                <a:solidFill>
                  <a:srgbClr val="002060"/>
                </a:solidFill>
                <a:latin typeface="Times New Roman" pitchFamily="18" charset="0"/>
                <a:cs typeface="Times New Roman" pitchFamily="18" charset="0"/>
              </a:rPr>
              <a:t>Transition</a:t>
            </a:r>
            <a:r>
              <a:rPr lang="en-US" sz="2400" b="1" dirty="0">
                <a:solidFill>
                  <a:srgbClr val="002060"/>
                </a:solidFill>
                <a:latin typeface="Times New Roman" pitchFamily="18" charset="0"/>
                <a:cs typeface="Times New Roman" pitchFamily="18" charset="0"/>
              </a:rPr>
              <a:t> </a:t>
            </a:r>
            <a:r>
              <a:rPr lang="en-US" sz="2400" b="1" u="sng" dirty="0">
                <a:solidFill>
                  <a:srgbClr val="002060"/>
                </a:solidFill>
                <a:latin typeface="Times New Roman" pitchFamily="18" charset="0"/>
                <a:cs typeface="Times New Roman" pitchFamily="18" charset="0"/>
              </a:rPr>
              <a:t>probability</a:t>
            </a:r>
            <a:r>
              <a:rPr lang="en-US" sz="2400" dirty="0">
                <a:solidFill>
                  <a:srgbClr val="002060"/>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The transition probability is defined as the probability of particular spectroscopic transition to take place.</a:t>
            </a:r>
          </a:p>
          <a:p>
            <a:r>
              <a:rPr lang="en-US" sz="2400" dirty="0">
                <a:solidFill>
                  <a:srgbClr val="002060"/>
                </a:solidFill>
                <a:latin typeface="Times New Roman" pitchFamily="18" charset="0"/>
                <a:cs typeface="Times New Roman" pitchFamily="18" charset="0"/>
              </a:rPr>
              <a:t>It depends on two things-</a:t>
            </a:r>
          </a:p>
          <a:p>
            <a:pPr>
              <a:buFont typeface="Wingdings" pitchFamily="2" charset="2"/>
              <a:buChar char="Ø"/>
            </a:pPr>
            <a:r>
              <a:rPr lang="en-US" sz="2400" dirty="0">
                <a:solidFill>
                  <a:srgbClr val="002060"/>
                </a:solidFill>
              </a:rPr>
              <a:t>the nature of initial and final state </a:t>
            </a:r>
            <a:r>
              <a:rPr lang="en-US" sz="2400" dirty="0" err="1">
                <a:solidFill>
                  <a:srgbClr val="002060"/>
                </a:solidFill>
              </a:rPr>
              <a:t>wavefunctions</a:t>
            </a:r>
            <a:r>
              <a:rPr lang="en-US" sz="2400" dirty="0">
                <a:solidFill>
                  <a:srgbClr val="002060"/>
                </a:solidFill>
              </a:rPr>
              <a:t>.</a:t>
            </a:r>
          </a:p>
          <a:p>
            <a:pPr>
              <a:buFont typeface="Wingdings" pitchFamily="2" charset="2"/>
              <a:buChar char="Ø"/>
            </a:pPr>
            <a:r>
              <a:rPr lang="en-US" sz="2400" dirty="0">
                <a:solidFill>
                  <a:srgbClr val="002060"/>
                </a:solidFill>
              </a:rPr>
              <a:t> how strongly photons interact with an </a:t>
            </a:r>
            <a:r>
              <a:rPr lang="en-US" sz="2400" dirty="0" err="1">
                <a:solidFill>
                  <a:srgbClr val="002060"/>
                </a:solidFill>
              </a:rPr>
              <a:t>eigenstate</a:t>
            </a:r>
            <a:r>
              <a:rPr lang="en-US" sz="2400" dirty="0">
                <a:solidFill>
                  <a:srgbClr val="002060"/>
                </a:solidFill>
              </a:rPr>
              <a:t>.</a:t>
            </a:r>
          </a:p>
          <a:p>
            <a:endParaRPr lang="en-US" sz="2400" dirty="0">
              <a:latin typeface="Times New Roman" pitchFamily="18" charset="0"/>
              <a:cs typeface="Times New Roman" pitchFamily="18" charset="0"/>
            </a:endParaRPr>
          </a:p>
          <a:p>
            <a:pPr>
              <a:buFont typeface="Wingdings" pitchFamily="2" charset="2"/>
              <a:buChar char="v"/>
            </a:pPr>
            <a:r>
              <a:rPr lang="en-US" sz="2400" dirty="0">
                <a:solidFill>
                  <a:srgbClr val="FF0000"/>
                </a:solidFill>
              </a:rPr>
              <a:t>Selection rules are utilized to determine whether a transition is allowed or not.</a:t>
            </a:r>
          </a:p>
          <a:p>
            <a:r>
              <a:rPr lang="en-US" sz="2400" dirty="0">
                <a:solidFill>
                  <a:srgbClr val="FF0000"/>
                </a:solidFill>
                <a:latin typeface="Times New Roman" pitchFamily="18" charset="0"/>
                <a:cs typeface="Times New Roman" pitchFamily="18" charset="0"/>
              </a:rPr>
              <a:t>         </a:t>
            </a:r>
            <a:r>
              <a:rPr lang="en-US" sz="2400" dirty="0">
                <a:solidFill>
                  <a:srgbClr val="FF0000"/>
                </a:solidFill>
              </a:rPr>
              <a:t>Selection rules have been divided into the electronic selection rules, </a:t>
            </a:r>
            <a:r>
              <a:rPr lang="en-US" sz="2400" dirty="0" err="1">
                <a:solidFill>
                  <a:srgbClr val="FF0000"/>
                </a:solidFill>
              </a:rPr>
              <a:t>vibrational</a:t>
            </a:r>
            <a:r>
              <a:rPr lang="en-US" sz="2400" dirty="0">
                <a:solidFill>
                  <a:srgbClr val="FF0000"/>
                </a:solidFill>
              </a:rPr>
              <a:t> selection rules, and rotational selection rules.</a:t>
            </a:r>
          </a:p>
          <a:p>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116" y="457518"/>
            <a:ext cx="9880980" cy="784428"/>
          </a:xfrm>
        </p:spPr>
        <p:txBody>
          <a:bodyPr anchor="ctr"/>
          <a:lstStyle/>
          <a:p>
            <a:r>
              <a:rPr lang="en-US" b="1" u="sng" dirty="0">
                <a:latin typeface="Times New Roman" pitchFamily="18" charset="0"/>
                <a:cs typeface="Times New Roman" pitchFamily="18" charset="0"/>
              </a:rPr>
              <a:t>Transition</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Moment</a:t>
            </a:r>
            <a:r>
              <a:rPr lang="en-US" b="1" dirty="0">
                <a:latin typeface="Times New Roman" pitchFamily="18" charset="0"/>
                <a:cs typeface="Times New Roman" pitchFamily="18" charset="0"/>
              </a:rPr>
              <a:t>-</a:t>
            </a:r>
          </a:p>
        </p:txBody>
      </p:sp>
      <p:sp>
        <p:nvSpPr>
          <p:cNvPr id="5" name="TextBox 4"/>
          <p:cNvSpPr txBox="1"/>
          <p:nvPr/>
        </p:nvSpPr>
        <p:spPr>
          <a:xfrm>
            <a:off x="232013" y="1201005"/>
            <a:ext cx="11409528" cy="4893647"/>
          </a:xfrm>
          <a:prstGeom prst="rect">
            <a:avLst/>
          </a:prstGeom>
          <a:noFill/>
        </p:spPr>
        <p:txBody>
          <a:bodyPr wrap="square" rtlCol="0">
            <a:spAutoFit/>
          </a:bodyPr>
          <a:lstStyle/>
          <a:p>
            <a:endParaRPr lang="en-US" sz="2400"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In an atom or molecule, an electromagnetic wave  can induce an oscillating electric or magnetic moment. If the frequency of the induced electric or magnetic moment is the same as the energy difference between one </a:t>
            </a:r>
            <a:r>
              <a:rPr lang="en-US" sz="2400" dirty="0" err="1">
                <a:solidFill>
                  <a:srgbClr val="FF0000"/>
                </a:solidFill>
                <a:latin typeface="Times New Roman" pitchFamily="18" charset="0"/>
                <a:cs typeface="Times New Roman" pitchFamily="18" charset="0"/>
              </a:rPr>
              <a:t>eigenstate</a:t>
            </a:r>
            <a:r>
              <a:rPr lang="en-US" sz="2400" dirty="0">
                <a:solidFill>
                  <a:srgbClr val="FF0000"/>
                </a:solidFill>
                <a:latin typeface="Times New Roman" pitchFamily="18" charset="0"/>
                <a:cs typeface="Times New Roman" pitchFamily="18" charset="0"/>
              </a:rPr>
              <a:t> Ψ</a:t>
            </a:r>
            <a:r>
              <a:rPr lang="en-US" sz="2400" baseline="-25000" dirty="0">
                <a:solidFill>
                  <a:srgbClr val="FF0000"/>
                </a:solidFill>
                <a:latin typeface="Times New Roman" pitchFamily="18" charset="0"/>
                <a:cs typeface="Times New Roman" pitchFamily="18" charset="0"/>
              </a:rPr>
              <a:t>1 </a:t>
            </a:r>
            <a:r>
              <a:rPr lang="en-US" sz="2400" dirty="0">
                <a:solidFill>
                  <a:srgbClr val="FF0000"/>
                </a:solidFill>
                <a:latin typeface="Times New Roman" pitchFamily="18" charset="0"/>
                <a:cs typeface="Times New Roman" pitchFamily="18" charset="0"/>
              </a:rPr>
              <a:t>and another </a:t>
            </a:r>
            <a:r>
              <a:rPr lang="en-US" sz="2400" dirty="0" err="1">
                <a:solidFill>
                  <a:srgbClr val="FF0000"/>
                </a:solidFill>
                <a:latin typeface="Times New Roman" pitchFamily="18" charset="0"/>
                <a:cs typeface="Times New Roman" pitchFamily="18" charset="0"/>
              </a:rPr>
              <a:t>eigenstate</a:t>
            </a:r>
            <a:r>
              <a:rPr lang="en-US" sz="2400" dirty="0">
                <a:solidFill>
                  <a:srgbClr val="FF0000"/>
                </a:solidFill>
                <a:latin typeface="Times New Roman" pitchFamily="18" charset="0"/>
                <a:cs typeface="Times New Roman" pitchFamily="18" charset="0"/>
              </a:rPr>
              <a:t> Ψ</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the interaction between an atom or molecule and the electromagnetic field is resonant (which means these two have the same frequency).</a:t>
            </a:r>
          </a:p>
          <a:p>
            <a:r>
              <a:rPr lang="en-US" sz="2400" dirty="0">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Typically, the amplitude of this (electric or magnetic) moment is called the transition moment. In quantum mechanics, the transition </a:t>
            </a:r>
            <a:r>
              <a:rPr lang="en-US" sz="2400" dirty="0">
                <a:solidFill>
                  <a:srgbClr val="002060"/>
                </a:solidFill>
              </a:rPr>
              <a:t>probability of one molecule from one </a:t>
            </a:r>
            <a:r>
              <a:rPr lang="en-US" sz="2400" dirty="0" err="1">
                <a:solidFill>
                  <a:srgbClr val="002060"/>
                </a:solidFill>
              </a:rPr>
              <a:t>eigenstate</a:t>
            </a:r>
            <a:r>
              <a:rPr lang="en-US" sz="2400" dirty="0">
                <a:solidFill>
                  <a:srgbClr val="002060"/>
                </a:solidFill>
              </a:rPr>
              <a:t> Ψ</a:t>
            </a:r>
            <a:r>
              <a:rPr lang="en-US" sz="2400" baseline="-25000" dirty="0">
                <a:solidFill>
                  <a:srgbClr val="002060"/>
                </a:solidFill>
              </a:rPr>
              <a:t>1</a:t>
            </a:r>
            <a:r>
              <a:rPr lang="en-US" sz="2400" dirty="0">
                <a:solidFill>
                  <a:srgbClr val="002060"/>
                </a:solidFill>
              </a:rPr>
              <a:t> to another </a:t>
            </a:r>
            <a:r>
              <a:rPr lang="en-US" sz="2400" dirty="0" err="1">
                <a:solidFill>
                  <a:srgbClr val="002060"/>
                </a:solidFill>
              </a:rPr>
              <a:t>eigenstate</a:t>
            </a:r>
            <a:r>
              <a:rPr lang="en-US" sz="2400" dirty="0">
                <a:solidFill>
                  <a:srgbClr val="002060"/>
                </a:solidFill>
              </a:rPr>
              <a:t> Ψ</a:t>
            </a:r>
            <a:r>
              <a:rPr lang="en-US" sz="2400" baseline="-25000" dirty="0">
                <a:solidFill>
                  <a:srgbClr val="002060"/>
                </a:solidFill>
              </a:rPr>
              <a:t>2 </a:t>
            </a:r>
            <a:r>
              <a:rPr lang="en-US" sz="2400" dirty="0">
                <a:solidFill>
                  <a:srgbClr val="002060"/>
                </a:solidFill>
              </a:rPr>
              <a:t>is given by           , and         is called the </a:t>
            </a:r>
            <a:r>
              <a:rPr lang="en-US" sz="2400" b="1" dirty="0">
                <a:solidFill>
                  <a:srgbClr val="002060"/>
                </a:solidFill>
              </a:rPr>
              <a:t>transition dipole moment, or transition moment</a:t>
            </a:r>
            <a:r>
              <a:rPr lang="en-US" sz="2400" dirty="0">
                <a:solidFill>
                  <a:srgbClr val="002060"/>
                </a:solidFill>
              </a:rPr>
              <a:t>, from Ψ</a:t>
            </a:r>
            <a:r>
              <a:rPr lang="en-US" sz="2400" baseline="-25000" dirty="0">
                <a:solidFill>
                  <a:srgbClr val="002060"/>
                </a:solidFill>
              </a:rPr>
              <a:t>1 </a:t>
            </a:r>
            <a:r>
              <a:rPr lang="en-US" sz="2400" dirty="0">
                <a:solidFill>
                  <a:srgbClr val="002060"/>
                </a:solidFill>
              </a:rPr>
              <a:t>to</a:t>
            </a:r>
            <a:r>
              <a:rPr lang="en-US" sz="2400" baseline="-25000" dirty="0">
                <a:solidFill>
                  <a:srgbClr val="002060"/>
                </a:solidFill>
              </a:rPr>
              <a:t> </a:t>
            </a:r>
            <a:r>
              <a:rPr lang="en-US" sz="2400" dirty="0">
                <a:solidFill>
                  <a:srgbClr val="002060"/>
                </a:solidFill>
              </a:rPr>
              <a:t>Ψ</a:t>
            </a:r>
            <a:r>
              <a:rPr lang="en-US" sz="2400" baseline="-25000" dirty="0">
                <a:solidFill>
                  <a:srgbClr val="002060"/>
                </a:solidFill>
              </a:rPr>
              <a:t>2</a:t>
            </a:r>
            <a:r>
              <a:rPr lang="en-US" sz="2400" dirty="0">
                <a:solidFill>
                  <a:srgbClr val="002060"/>
                </a:solidFill>
              </a:rPr>
              <a:t>.</a:t>
            </a:r>
          </a:p>
          <a:p>
            <a:r>
              <a:rPr lang="en-US" sz="2400" dirty="0">
                <a:solidFill>
                  <a:srgbClr val="002060"/>
                </a:solidFill>
              </a:rPr>
              <a:t> </a:t>
            </a:r>
          </a:p>
          <a:p>
            <a:endParaRPr lang="en-US" sz="2400" dirty="0">
              <a:latin typeface="Times New Roman" pitchFamily="18" charset="0"/>
              <a:cs typeface="Times New Roman" pitchFamily="18" charset="0"/>
            </a:endParaRPr>
          </a:p>
        </p:txBody>
      </p:sp>
      <p:sp>
        <p:nvSpPr>
          <p:cNvPr id="614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10233" y="4401404"/>
            <a:ext cx="704850" cy="466725"/>
          </a:xfrm>
          <a:prstGeom prst="rect">
            <a:avLst/>
          </a:prstGeom>
          <a:noFill/>
        </p:spPr>
      </p:pic>
      <p:sp>
        <p:nvSpPr>
          <p:cNvPr id="6147" name="Rectangle 3"/>
          <p:cNvSpPr>
            <a:spLocks noChangeArrowheads="1"/>
          </p:cNvSpPr>
          <p:nvPr/>
        </p:nvSpPr>
        <p:spPr bwMode="auto">
          <a:xfrm>
            <a:off x="0" y="923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75009" y="4510585"/>
            <a:ext cx="428625" cy="390525"/>
          </a:xfrm>
          <a:prstGeom prst="rect">
            <a:avLst/>
          </a:prstGeom>
          <a:noFill/>
        </p:spPr>
      </p:pic>
      <p:sp>
        <p:nvSpPr>
          <p:cNvPr id="6150" name="Rectangle 6"/>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277" y="477377"/>
            <a:ext cx="11036490" cy="3046988"/>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In mathematical form it can be written as-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If we have a system with n molecules and each has charge </a:t>
            </a:r>
            <a:r>
              <a:rPr lang="en-US" sz="2400" dirty="0" err="1">
                <a:solidFill>
                  <a:srgbClr val="002060"/>
                </a:solidFill>
                <a:latin typeface="Times New Roman" pitchFamily="18" charset="0"/>
                <a:cs typeface="Times New Roman" pitchFamily="18" charset="0"/>
              </a:rPr>
              <a:t>Q</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 and the dipole moment operator is can be written as</a:t>
            </a:r>
          </a:p>
          <a:p>
            <a:endParaRPr lang="en-US" sz="2400" dirty="0">
              <a:solidFill>
                <a:srgbClr val="002060"/>
              </a:solidFill>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the     is the position vector operator.</a:t>
            </a:r>
          </a:p>
        </p:txBody>
      </p:sp>
      <p:sp>
        <p:nvSpPr>
          <p:cNvPr id="552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83892" y="907575"/>
            <a:ext cx="2009775" cy="628650"/>
          </a:xfrm>
          <a:prstGeom prst="rect">
            <a:avLst/>
          </a:prstGeom>
          <a:noFill/>
        </p:spPr>
      </p:pic>
      <p:sp>
        <p:nvSpPr>
          <p:cNvPr id="55299" name="Rectangle 3"/>
          <p:cNvSpPr>
            <a:spLocks noChangeArrowheads="1"/>
          </p:cNvSpPr>
          <p:nvPr/>
        </p:nvSpPr>
        <p:spPr bwMode="auto">
          <a:xfrm>
            <a:off x="0" y="1085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0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02256" y="2340592"/>
            <a:ext cx="1419225" cy="723900"/>
          </a:xfrm>
          <a:prstGeom prst="rect">
            <a:avLst/>
          </a:prstGeom>
          <a:noFill/>
        </p:spPr>
      </p:pic>
      <p:sp>
        <p:nvSpPr>
          <p:cNvPr id="55302" name="Rectangle 6"/>
          <p:cNvSpPr>
            <a:spLocks noChangeArrowheads="1"/>
          </p:cNvSpPr>
          <p:nvPr/>
        </p:nvSpPr>
        <p:spPr bwMode="auto">
          <a:xfrm>
            <a:off x="0" y="1181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5304"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0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55343" y="3104866"/>
            <a:ext cx="266700" cy="342900"/>
          </a:xfrm>
          <a:prstGeom prst="rect">
            <a:avLst/>
          </a:prstGeom>
          <a:noFill/>
        </p:spPr>
      </p:pic>
      <p:sp>
        <p:nvSpPr>
          <p:cNvPr id="55305" name="Rectangle 9"/>
          <p:cNvSpPr>
            <a:spLocks noChangeArrowheads="1"/>
          </p:cNvSpPr>
          <p:nvPr/>
        </p:nvSpPr>
        <p:spPr bwMode="auto">
          <a:xfrm>
            <a:off x="0" y="800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7"/>
                                        </p:tgtEl>
                                        <p:attrNameLst>
                                          <p:attrName>style.visibility</p:attrName>
                                        </p:attrNameLst>
                                      </p:cBhvr>
                                      <p:to>
                                        <p:strVal val="visible"/>
                                      </p:to>
                                    </p:set>
                                    <p:anim calcmode="lin" valueType="num">
                                      <p:cBhvr additive="base">
                                        <p:cTn id="13" dur="500" fill="hold"/>
                                        <p:tgtEl>
                                          <p:spTgt spid="55297"/>
                                        </p:tgtEl>
                                        <p:attrNameLst>
                                          <p:attrName>ppt_x</p:attrName>
                                        </p:attrNameLst>
                                      </p:cBhvr>
                                      <p:tavLst>
                                        <p:tav tm="0">
                                          <p:val>
                                            <p:strVal val="#ppt_x"/>
                                          </p:val>
                                        </p:tav>
                                        <p:tav tm="100000">
                                          <p:val>
                                            <p:strVal val="#ppt_x"/>
                                          </p:val>
                                        </p:tav>
                                      </p:tavLst>
                                    </p:anim>
                                    <p:anim calcmode="lin" valueType="num">
                                      <p:cBhvr additive="base">
                                        <p:cTn id="14"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300"/>
                                        </p:tgtEl>
                                        <p:attrNameLst>
                                          <p:attrName>style.visibility</p:attrName>
                                        </p:attrNameLst>
                                      </p:cBhvr>
                                      <p:to>
                                        <p:strVal val="visible"/>
                                      </p:to>
                                    </p:set>
                                    <p:anim calcmode="lin" valueType="num">
                                      <p:cBhvr additive="base">
                                        <p:cTn id="25" dur="500" fill="hold"/>
                                        <p:tgtEl>
                                          <p:spTgt spid="55300"/>
                                        </p:tgtEl>
                                        <p:attrNameLst>
                                          <p:attrName>ppt_x</p:attrName>
                                        </p:attrNameLst>
                                      </p:cBhvr>
                                      <p:tavLst>
                                        <p:tav tm="0">
                                          <p:val>
                                            <p:strVal val="#ppt_x"/>
                                          </p:val>
                                        </p:tav>
                                        <p:tav tm="100000">
                                          <p:val>
                                            <p:strVal val="#ppt_x"/>
                                          </p:val>
                                        </p:tav>
                                      </p:tavLst>
                                    </p:anim>
                                    <p:anim calcmode="lin" valueType="num">
                                      <p:cBhvr additive="base">
                                        <p:cTn id="26"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303"/>
                                        </p:tgtEl>
                                        <p:attrNameLst>
                                          <p:attrName>style.visibility</p:attrName>
                                        </p:attrNameLst>
                                      </p:cBhvr>
                                      <p:to>
                                        <p:strVal val="visible"/>
                                      </p:to>
                                    </p:set>
                                    <p:anim calcmode="lin" valueType="num">
                                      <p:cBhvr additive="base">
                                        <p:cTn id="31" dur="500" fill="hold"/>
                                        <p:tgtEl>
                                          <p:spTgt spid="55303"/>
                                        </p:tgtEl>
                                        <p:attrNameLst>
                                          <p:attrName>ppt_x</p:attrName>
                                        </p:attrNameLst>
                                      </p:cBhvr>
                                      <p:tavLst>
                                        <p:tav tm="0">
                                          <p:val>
                                            <p:strVal val="#ppt_x"/>
                                          </p:val>
                                        </p:tav>
                                        <p:tav tm="100000">
                                          <p:val>
                                            <p:strVal val="#ppt_x"/>
                                          </p:val>
                                        </p:tav>
                                      </p:tavLst>
                                    </p:anim>
                                    <p:anim calcmode="lin" valueType="num">
                                      <p:cBhvr additive="base">
                                        <p:cTn id="32"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8" y="0"/>
            <a:ext cx="9403306" cy="1160060"/>
          </a:xfrm>
        </p:spPr>
        <p:txBody>
          <a:bodyPr>
            <a:normAutofit/>
          </a:bodyPr>
          <a:lstStyle/>
          <a:p>
            <a:r>
              <a:rPr lang="en-US" b="1" u="sng" dirty="0">
                <a:latin typeface="Times New Roman" pitchFamily="18" charset="0"/>
                <a:cs typeface="Times New Roman" pitchFamily="18" charset="0"/>
              </a:rPr>
              <a:t>Transition</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Moment</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Integral-</a:t>
            </a:r>
            <a:br>
              <a:rPr lang="en-US" dirty="0"/>
            </a:br>
            <a:endParaRPr lang="en-US" dirty="0"/>
          </a:p>
        </p:txBody>
      </p:sp>
      <p:sp>
        <p:nvSpPr>
          <p:cNvPr id="6" name="TextBox 5"/>
          <p:cNvSpPr txBox="1"/>
          <p:nvPr/>
        </p:nvSpPr>
        <p:spPr>
          <a:xfrm>
            <a:off x="245660" y="1009934"/>
            <a:ext cx="11300346" cy="5262979"/>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Based on the Born-Oppenheimer approximation, the fast electronic motion can be separated from the much slower motion of the nuclei. As a result, the total </a:t>
            </a:r>
            <a:r>
              <a:rPr lang="en-US" sz="2400" dirty="0" err="1">
                <a:solidFill>
                  <a:srgbClr val="FF0000"/>
                </a:solidFill>
                <a:latin typeface="Times New Roman" pitchFamily="18" charset="0"/>
                <a:cs typeface="Times New Roman" pitchFamily="18" charset="0"/>
              </a:rPr>
              <a:t>wavefunction</a:t>
            </a:r>
            <a:r>
              <a:rPr lang="en-US" sz="2400" dirty="0">
                <a:solidFill>
                  <a:srgbClr val="FF0000"/>
                </a:solidFill>
                <a:latin typeface="Times New Roman" pitchFamily="18" charset="0"/>
                <a:cs typeface="Times New Roman" pitchFamily="18" charset="0"/>
              </a:rPr>
              <a:t> can be separated into electronic,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and rotational parts:</a:t>
            </a:r>
          </a:p>
          <a:p>
            <a:r>
              <a:rPr lang="en-US" sz="2400" dirty="0">
                <a:solidFill>
                  <a:srgbClr val="FF000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Ψ(</a:t>
            </a:r>
            <a:r>
              <a:rPr lang="en-US" sz="2400" dirty="0" err="1">
                <a:solidFill>
                  <a:srgbClr val="FF0000"/>
                </a:solidFill>
                <a:latin typeface="Times New Roman" pitchFamily="18" charset="0"/>
                <a:cs typeface="Times New Roman" pitchFamily="18" charset="0"/>
              </a:rPr>
              <a:t>r,R</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Ψ</a:t>
            </a:r>
            <a:r>
              <a:rPr lang="en-US" sz="2400" baseline="-25000" dirty="0" err="1">
                <a:solidFill>
                  <a:srgbClr val="FF0000"/>
                </a:solidFill>
                <a:latin typeface="Times New Roman" pitchFamily="18" charset="0"/>
                <a:cs typeface="Times New Roman" pitchFamily="18" charset="0"/>
              </a:rPr>
              <a:t>e</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r,Re</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Ψ</a:t>
            </a:r>
            <a:r>
              <a:rPr lang="en-US" sz="2400" baseline="-25000" dirty="0" err="1">
                <a:solidFill>
                  <a:srgbClr val="FF0000"/>
                </a:solidFill>
                <a:latin typeface="Times New Roman" pitchFamily="18" charset="0"/>
                <a:cs typeface="Times New Roman" pitchFamily="18" charset="0"/>
              </a:rPr>
              <a:t>v</a:t>
            </a:r>
            <a:r>
              <a:rPr lang="en-US" sz="2400" dirty="0">
                <a:solidFill>
                  <a:srgbClr val="FF0000"/>
                </a:solidFill>
                <a:latin typeface="Times New Roman" pitchFamily="18" charset="0"/>
                <a:cs typeface="Times New Roman" pitchFamily="18" charset="0"/>
              </a:rPr>
              <a:t>(R)</a:t>
            </a:r>
            <a:r>
              <a:rPr lang="en-US" sz="2400" dirty="0" err="1">
                <a:solidFill>
                  <a:srgbClr val="FF0000"/>
                </a:solidFill>
                <a:latin typeface="Times New Roman" pitchFamily="18" charset="0"/>
                <a:cs typeface="Times New Roman" pitchFamily="18" charset="0"/>
              </a:rPr>
              <a:t>Ψ</a:t>
            </a:r>
            <a:r>
              <a:rPr lang="en-US" sz="2400" baseline="-25000" dirty="0" err="1">
                <a:solidFill>
                  <a:srgbClr val="FF0000"/>
                </a:solidFill>
                <a:latin typeface="Times New Roman" pitchFamily="18" charset="0"/>
                <a:cs typeface="Times New Roman" pitchFamily="18" charset="0"/>
              </a:rPr>
              <a:t>r</a:t>
            </a:r>
            <a:r>
              <a:rPr lang="en-US" sz="2400" dirty="0">
                <a:solidFill>
                  <a:srgbClr val="FF0000"/>
                </a:solidFill>
                <a:latin typeface="Times New Roman" pitchFamily="18" charset="0"/>
                <a:cs typeface="Times New Roman" pitchFamily="18" charset="0"/>
              </a:rPr>
              <a:t>(R)</a:t>
            </a: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The Born-Oppenheimer approximation assumes that the electronic </a:t>
            </a:r>
            <a:r>
              <a:rPr lang="en-US" sz="2400" dirty="0" err="1">
                <a:solidFill>
                  <a:srgbClr val="002060"/>
                </a:solidFill>
                <a:latin typeface="Times New Roman" pitchFamily="18" charset="0"/>
                <a:cs typeface="Times New Roman" pitchFamily="18" charset="0"/>
              </a:rPr>
              <a:t>wavefunction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Ψ</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 is approximated in all electronic coordinates at the equilibrium nuclear coordinates (R</a:t>
            </a:r>
            <a:r>
              <a:rPr lang="en-US" sz="2400" baseline="-25000" dirty="0">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  </a:t>
            </a:r>
          </a:p>
          <a:p>
            <a:r>
              <a:rPr lang="en-US" sz="2400" dirty="0">
                <a:solidFill>
                  <a:srgbClr val="FF0000"/>
                </a:solidFill>
                <a:latin typeface="Times New Roman" pitchFamily="18" charset="0"/>
                <a:cs typeface="Times New Roman" pitchFamily="18" charset="0"/>
              </a:rPr>
              <a:t>                      Since mass of electrons is much smaller than nuclear mass, the rotational </a:t>
            </a:r>
            <a:r>
              <a:rPr lang="en-US" sz="2400" dirty="0" err="1">
                <a:solidFill>
                  <a:srgbClr val="FF0000"/>
                </a:solidFill>
                <a:latin typeface="Times New Roman" pitchFamily="18" charset="0"/>
                <a:cs typeface="Times New Roman" pitchFamily="18" charset="0"/>
              </a:rPr>
              <a:t>wavefunction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Ψ</a:t>
            </a:r>
            <a:r>
              <a:rPr lang="en-US" sz="2400" baseline="-25000" dirty="0" err="1">
                <a:solidFill>
                  <a:srgbClr val="FF0000"/>
                </a:solidFill>
                <a:latin typeface="Times New Roman" pitchFamily="18" charset="0"/>
                <a:cs typeface="Times New Roman" pitchFamily="18" charset="0"/>
              </a:rPr>
              <a:t>r</a:t>
            </a:r>
            <a:r>
              <a:rPr lang="en-US" sz="2400" dirty="0">
                <a:solidFill>
                  <a:srgbClr val="FF0000"/>
                </a:solidFill>
                <a:latin typeface="Times New Roman" pitchFamily="18" charset="0"/>
                <a:cs typeface="Times New Roman" pitchFamily="18" charset="0"/>
              </a:rPr>
              <a:t>, only depends on nuclear coordinates. The rotational </a:t>
            </a:r>
            <a:r>
              <a:rPr lang="en-US" sz="2400" dirty="0" err="1">
                <a:solidFill>
                  <a:srgbClr val="FF0000"/>
                </a:solidFill>
                <a:latin typeface="Times New Roman" pitchFamily="18" charset="0"/>
                <a:cs typeface="Times New Roman" pitchFamily="18" charset="0"/>
              </a:rPr>
              <a:t>wavefunction</a:t>
            </a:r>
            <a:r>
              <a:rPr lang="en-US" sz="2400" dirty="0">
                <a:solidFill>
                  <a:srgbClr val="FF0000"/>
                </a:solidFill>
                <a:latin typeface="Times New Roman" pitchFamily="18" charset="0"/>
                <a:cs typeface="Times New Roman" pitchFamily="18" charset="0"/>
              </a:rPr>
              <a:t> could provide important information for rotational selection </a:t>
            </a:r>
            <a:r>
              <a:rPr lang="en-US" sz="2400" dirty="0" err="1">
                <a:solidFill>
                  <a:srgbClr val="FF0000"/>
                </a:solidFill>
                <a:latin typeface="Times New Roman" pitchFamily="18" charset="0"/>
                <a:cs typeface="Times New Roman" pitchFamily="18" charset="0"/>
              </a:rPr>
              <a:t>rules.With</a:t>
            </a:r>
            <a:r>
              <a:rPr lang="en-US" sz="2400" dirty="0">
                <a:solidFill>
                  <a:srgbClr val="FF0000"/>
                </a:solidFill>
                <a:latin typeface="Times New Roman" pitchFamily="18" charset="0"/>
                <a:cs typeface="Times New Roman" pitchFamily="18" charset="0"/>
              </a:rPr>
              <a:t> the rotational part removed, the transition moment integral can be expressed as</a:t>
            </a:r>
          </a:p>
          <a:p>
            <a:r>
              <a:rPr lang="en-US" sz="2400" dirty="0">
                <a:latin typeface="Times New Roman" pitchFamily="18" charset="0"/>
                <a:cs typeface="Times New Roman" pitchFamily="18" charset="0"/>
              </a:rPr>
              <a:t>              </a:t>
            </a:r>
          </a:p>
          <a:p>
            <a:r>
              <a:rPr lang="en-US" sz="2400" dirty="0">
                <a:solidFill>
                  <a:srgbClr val="002060"/>
                </a:solidFill>
                <a:latin typeface="Times New Roman" pitchFamily="18" charset="0"/>
                <a:cs typeface="Times New Roman" pitchFamily="18" charset="0"/>
              </a:rPr>
              <a:t>                     M=∬</a:t>
            </a:r>
            <a:r>
              <a:rPr lang="en-US" sz="2400" dirty="0" err="1">
                <a:solidFill>
                  <a:srgbClr val="002060"/>
                </a:solidFill>
                <a:latin typeface="Times New Roman" pitchFamily="18" charset="0"/>
                <a:cs typeface="Times New Roman" pitchFamily="18" charset="0"/>
              </a:rPr>
              <a:t>Ψ′</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r,R</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Ψ′</a:t>
            </a:r>
            <a:r>
              <a:rPr lang="en-US" sz="2400" baseline="-25000" dirty="0" err="1">
                <a:solidFill>
                  <a:srgbClr val="002060"/>
                </a:solidFill>
                <a:latin typeface="Times New Roman" pitchFamily="18" charset="0"/>
                <a:cs typeface="Times New Roman" pitchFamily="18" charset="0"/>
              </a:rPr>
              <a:t>v</a:t>
            </a:r>
            <a:r>
              <a:rPr lang="en-US" sz="2400" dirty="0">
                <a:solidFill>
                  <a:srgbClr val="002060"/>
                </a:solidFill>
                <a:latin typeface="Times New Roman" pitchFamily="18" charset="0"/>
                <a:cs typeface="Times New Roman" pitchFamily="18" charset="0"/>
              </a:rPr>
              <a:t>(R)(</a:t>
            </a:r>
            <a:r>
              <a:rPr lang="en-US" sz="2400" dirty="0" err="1">
                <a:solidFill>
                  <a:srgbClr val="002060"/>
                </a:solidFill>
                <a:latin typeface="Times New Roman" pitchFamily="18" charset="0"/>
                <a:cs typeface="Times New Roman" pitchFamily="18" charset="0"/>
              </a:rPr>
              <a:t>μ</a:t>
            </a:r>
            <a:r>
              <a:rPr lang="en-US" sz="2400" baseline="-25000" dirty="0" err="1">
                <a:solidFill>
                  <a:srgbClr val="002060"/>
                </a:solidFill>
                <a:latin typeface="Times New Roman" pitchFamily="18" charset="0"/>
                <a:cs typeface="Times New Roman" pitchFamily="18" charset="0"/>
              </a:rPr>
              <a:t>e</a:t>
            </a:r>
            <a:r>
              <a:rPr lang="en-US" sz="2400" dirty="0" err="1">
                <a:solidFill>
                  <a:srgbClr val="002060"/>
                </a:solidFill>
                <a:latin typeface="Times New Roman" pitchFamily="18" charset="0"/>
                <a:cs typeface="Times New Roman" pitchFamily="18" charset="0"/>
              </a:rPr>
              <a:t>+μ</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Ψ′′</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r,R</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a:t>
            </a:r>
            <a:r>
              <a:rPr lang="en-US" sz="2400" dirty="0" err="1">
                <a:solidFill>
                  <a:srgbClr val="002060"/>
                </a:solidFill>
                <a:latin typeface="Times New Roman" pitchFamily="18" charset="0"/>
                <a:cs typeface="Times New Roman" pitchFamily="18" charset="0"/>
              </a:rPr>
              <a:t>Ψ′′</a:t>
            </a:r>
            <a:r>
              <a:rPr lang="en-US" sz="2400" baseline="-25000" dirty="0" err="1">
                <a:solidFill>
                  <a:srgbClr val="002060"/>
                </a:solidFill>
                <a:latin typeface="Times New Roman" pitchFamily="18" charset="0"/>
                <a:cs typeface="Times New Roman" pitchFamily="18" charset="0"/>
              </a:rPr>
              <a:t>v</a:t>
            </a:r>
            <a:r>
              <a:rPr lang="en-US" sz="2400" dirty="0">
                <a:solidFill>
                  <a:srgbClr val="002060"/>
                </a:solidFill>
                <a:latin typeface="Times New Roman" pitchFamily="18" charset="0"/>
                <a:cs typeface="Times New Roman" pitchFamily="18" charset="0"/>
              </a:rPr>
              <a:t>(R)</a:t>
            </a:r>
            <a:r>
              <a:rPr lang="en-US" sz="2400" dirty="0" err="1">
                <a:solidFill>
                  <a:srgbClr val="002060"/>
                </a:solidFill>
                <a:latin typeface="Times New Roman" pitchFamily="18" charset="0"/>
                <a:cs typeface="Times New Roman" pitchFamily="18" charset="0"/>
              </a:rPr>
              <a:t>drdR</a:t>
            </a:r>
            <a:endParaRPr lang="en-US" sz="2400"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263" y="682388"/>
            <a:ext cx="10304059" cy="5509200"/>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Both the nuclear and electronic parts contribute to the dipole moment operator. The above equation can be integrated by two parts, with </a:t>
            </a:r>
            <a:r>
              <a:rPr lang="en-US" sz="2400" dirty="0" err="1">
                <a:solidFill>
                  <a:srgbClr val="002060"/>
                </a:solidFill>
                <a:latin typeface="Times New Roman" pitchFamily="18" charset="0"/>
                <a:cs typeface="Times New Roman" pitchFamily="18" charset="0"/>
              </a:rPr>
              <a:t>μ</a:t>
            </a:r>
            <a:r>
              <a:rPr lang="en-US" sz="2400" baseline="-25000" dirty="0" err="1">
                <a:solidFill>
                  <a:srgbClr val="002060"/>
                </a:solidFill>
                <a:latin typeface="Times New Roman" pitchFamily="18" charset="0"/>
                <a:cs typeface="Times New Roman" pitchFamily="18" charset="0"/>
              </a:rPr>
              <a:t>n</a:t>
            </a:r>
            <a:r>
              <a:rPr lang="en-US" sz="2400" dirty="0">
                <a:solidFill>
                  <a:srgbClr val="002060"/>
                </a:solidFill>
                <a:latin typeface="Times New Roman" pitchFamily="18" charset="0"/>
                <a:cs typeface="Times New Roman" pitchFamily="18" charset="0"/>
              </a:rPr>
              <a:t> and </a:t>
            </a:r>
            <a:r>
              <a:rPr lang="en-US" sz="2400" dirty="0" err="1">
                <a:solidFill>
                  <a:srgbClr val="002060"/>
                </a:solidFill>
                <a:latin typeface="Times New Roman" pitchFamily="18" charset="0"/>
                <a:cs typeface="Times New Roman" pitchFamily="18" charset="0"/>
              </a:rPr>
              <a:t>μ</a:t>
            </a:r>
            <a:r>
              <a:rPr lang="en-US" sz="2400" baseline="-25000" dirty="0" err="1">
                <a:solidFill>
                  <a:srgbClr val="002060"/>
                </a:solidFill>
                <a:latin typeface="Times New Roman" pitchFamily="18" charset="0"/>
                <a:cs typeface="Times New Roman" pitchFamily="18" charset="0"/>
              </a:rPr>
              <a:t>e</a:t>
            </a:r>
            <a:r>
              <a:rPr lang="en-US" sz="2400" dirty="0">
                <a:solidFill>
                  <a:srgbClr val="002060"/>
                </a:solidFill>
                <a:latin typeface="Times New Roman" pitchFamily="18" charset="0"/>
                <a:cs typeface="Times New Roman" pitchFamily="18" charset="0"/>
              </a:rPr>
              <a:t> respectively. </a:t>
            </a:r>
          </a:p>
          <a:p>
            <a:r>
              <a:rPr lang="en-US" sz="2400" dirty="0">
                <a:solidFill>
                  <a:srgbClr val="002060"/>
                </a:solidFill>
              </a:rPr>
              <a:t>A product of two integral is obtained:</a:t>
            </a:r>
          </a:p>
          <a:p>
            <a:endParaRPr lang="en-US" sz="2400" dirty="0"/>
          </a:p>
          <a:p>
            <a:r>
              <a:rPr lang="en-US" sz="2000" dirty="0">
                <a:solidFill>
                  <a:srgbClr val="FF0000"/>
                </a:solidFill>
              </a:rPr>
              <a:t> M=∫</a:t>
            </a:r>
            <a:r>
              <a:rPr lang="en-US" sz="2000" dirty="0" err="1">
                <a:solidFill>
                  <a:srgbClr val="FF0000"/>
                </a:solidFill>
              </a:rPr>
              <a:t>Ψ′</a:t>
            </a:r>
            <a:r>
              <a:rPr lang="en-US" sz="2000" baseline="-25000" dirty="0" err="1">
                <a:solidFill>
                  <a:srgbClr val="FF0000"/>
                </a:solidFill>
              </a:rPr>
              <a:t>e</a:t>
            </a:r>
            <a:r>
              <a:rPr lang="en-US" sz="2000" dirty="0">
                <a:solidFill>
                  <a:srgbClr val="FF0000"/>
                </a:solidFill>
              </a:rPr>
              <a:t>(</a:t>
            </a:r>
            <a:r>
              <a:rPr lang="en-US" sz="2000" dirty="0" err="1">
                <a:solidFill>
                  <a:srgbClr val="FF0000"/>
                </a:solidFill>
              </a:rPr>
              <a:t>r,R</a:t>
            </a:r>
            <a:r>
              <a:rPr lang="en-US" sz="2000" baseline="-25000" dirty="0" err="1">
                <a:solidFill>
                  <a:srgbClr val="FF0000"/>
                </a:solidFill>
              </a:rPr>
              <a:t>e</a:t>
            </a:r>
            <a:r>
              <a:rPr lang="en-US" sz="2000" dirty="0">
                <a:solidFill>
                  <a:srgbClr val="FF0000"/>
                </a:solidFill>
              </a:rPr>
              <a:t>)⋅</a:t>
            </a:r>
            <a:r>
              <a:rPr lang="en-US" sz="2000" dirty="0" err="1">
                <a:solidFill>
                  <a:srgbClr val="FF0000"/>
                </a:solidFill>
              </a:rPr>
              <a:t>μ</a:t>
            </a:r>
            <a:r>
              <a:rPr lang="en-US" sz="2000" baseline="-25000" dirty="0" err="1">
                <a:solidFill>
                  <a:srgbClr val="FF0000"/>
                </a:solidFill>
              </a:rPr>
              <a:t>e</a:t>
            </a:r>
            <a:r>
              <a:rPr lang="en-US" sz="2000" dirty="0">
                <a:solidFill>
                  <a:srgbClr val="FF0000"/>
                </a:solidFill>
              </a:rPr>
              <a:t>⋅</a:t>
            </a:r>
            <a:r>
              <a:rPr lang="el-GR" sz="2000" dirty="0">
                <a:solidFill>
                  <a:srgbClr val="FF0000"/>
                </a:solidFill>
              </a:rPr>
              <a:t>Ψ</a:t>
            </a:r>
            <a:r>
              <a:rPr lang="en-US" sz="2000" dirty="0">
                <a:solidFill>
                  <a:srgbClr val="FF0000"/>
                </a:solidFill>
              </a:rPr>
              <a:t>′′</a:t>
            </a:r>
            <a:r>
              <a:rPr lang="en-US" sz="2000" baseline="-25000" dirty="0">
                <a:solidFill>
                  <a:srgbClr val="FF0000"/>
                </a:solidFill>
              </a:rPr>
              <a:t>e</a:t>
            </a:r>
            <a:r>
              <a:rPr lang="en-US" sz="2000" dirty="0">
                <a:solidFill>
                  <a:srgbClr val="FF0000"/>
                </a:solidFill>
              </a:rPr>
              <a:t>(</a:t>
            </a:r>
            <a:r>
              <a:rPr lang="en-US" sz="2000" dirty="0" err="1">
                <a:solidFill>
                  <a:srgbClr val="FF0000"/>
                </a:solidFill>
              </a:rPr>
              <a:t>r,R</a:t>
            </a:r>
            <a:r>
              <a:rPr lang="en-US" sz="2000" baseline="-25000" dirty="0" err="1">
                <a:solidFill>
                  <a:srgbClr val="FF0000"/>
                </a:solidFill>
              </a:rPr>
              <a:t>e</a:t>
            </a:r>
            <a:r>
              <a:rPr lang="en-US" sz="2000" dirty="0">
                <a:solidFill>
                  <a:srgbClr val="FF0000"/>
                </a:solidFill>
              </a:rPr>
              <a:t>)</a:t>
            </a:r>
            <a:r>
              <a:rPr lang="en-US" sz="2000" dirty="0" err="1">
                <a:solidFill>
                  <a:srgbClr val="FF0000"/>
                </a:solidFill>
              </a:rPr>
              <a:t>dr</a:t>
            </a:r>
            <a:r>
              <a:rPr lang="en-US" sz="2000" dirty="0">
                <a:solidFill>
                  <a:srgbClr val="FF0000"/>
                </a:solidFill>
              </a:rPr>
              <a:t>∫</a:t>
            </a:r>
            <a:r>
              <a:rPr lang="el-GR" sz="2000" dirty="0">
                <a:solidFill>
                  <a:srgbClr val="FF0000"/>
                </a:solidFill>
              </a:rPr>
              <a:t>Ψ</a:t>
            </a:r>
            <a:r>
              <a:rPr lang="en-US" sz="2000" dirty="0">
                <a:solidFill>
                  <a:srgbClr val="FF0000"/>
                </a:solidFill>
              </a:rPr>
              <a:t>′</a:t>
            </a:r>
            <a:r>
              <a:rPr lang="en-US" sz="2000" baseline="-25000" dirty="0">
                <a:solidFill>
                  <a:srgbClr val="FF0000"/>
                </a:solidFill>
              </a:rPr>
              <a:t>v</a:t>
            </a:r>
            <a:r>
              <a:rPr lang="en-US" sz="2000" dirty="0">
                <a:solidFill>
                  <a:srgbClr val="FF0000"/>
                </a:solidFill>
              </a:rPr>
              <a:t>(R)⋅</a:t>
            </a:r>
            <a:r>
              <a:rPr lang="en-US" sz="2000" dirty="0" err="1">
                <a:solidFill>
                  <a:srgbClr val="FF0000"/>
                </a:solidFill>
              </a:rPr>
              <a:t>Ψ′′</a:t>
            </a:r>
            <a:r>
              <a:rPr lang="en-US" sz="2000" baseline="-25000" dirty="0" err="1">
                <a:solidFill>
                  <a:srgbClr val="FF0000"/>
                </a:solidFill>
              </a:rPr>
              <a:t>v</a:t>
            </a:r>
            <a:r>
              <a:rPr lang="en-US" sz="2000" dirty="0">
                <a:solidFill>
                  <a:srgbClr val="FF0000"/>
                </a:solidFill>
              </a:rPr>
              <a:t>(R)</a:t>
            </a:r>
            <a:r>
              <a:rPr lang="en-US" sz="2000" dirty="0" err="1">
                <a:solidFill>
                  <a:srgbClr val="FF0000"/>
                </a:solidFill>
              </a:rPr>
              <a:t>dR</a:t>
            </a:r>
            <a:r>
              <a:rPr lang="en-US" sz="2000" dirty="0">
                <a:solidFill>
                  <a:srgbClr val="FF0000"/>
                </a:solidFill>
              </a:rPr>
              <a:t>+∫</a:t>
            </a:r>
            <a:r>
              <a:rPr lang="en-US" sz="2000" dirty="0" err="1">
                <a:solidFill>
                  <a:srgbClr val="FF0000"/>
                </a:solidFill>
              </a:rPr>
              <a:t>Ψ′</a:t>
            </a:r>
            <a:r>
              <a:rPr lang="en-US" sz="2000" baseline="-25000" dirty="0" err="1">
                <a:solidFill>
                  <a:srgbClr val="FF0000"/>
                </a:solidFill>
              </a:rPr>
              <a:t>v</a:t>
            </a:r>
            <a:r>
              <a:rPr lang="en-US" sz="2000" dirty="0">
                <a:solidFill>
                  <a:srgbClr val="FF0000"/>
                </a:solidFill>
              </a:rPr>
              <a:t>(R)⋅</a:t>
            </a:r>
            <a:r>
              <a:rPr lang="en-US" sz="2000" dirty="0" err="1">
                <a:solidFill>
                  <a:srgbClr val="FF0000"/>
                </a:solidFill>
              </a:rPr>
              <a:t>μ</a:t>
            </a:r>
            <a:r>
              <a:rPr lang="en-US" sz="2000" baseline="-25000" dirty="0" err="1">
                <a:solidFill>
                  <a:srgbClr val="FF0000"/>
                </a:solidFill>
              </a:rPr>
              <a:t>n</a:t>
            </a:r>
            <a:r>
              <a:rPr lang="en-US" sz="2000" dirty="0">
                <a:solidFill>
                  <a:srgbClr val="FF0000"/>
                </a:solidFill>
              </a:rPr>
              <a:t>⋅</a:t>
            </a:r>
            <a:r>
              <a:rPr lang="el-GR" sz="2000" dirty="0">
                <a:solidFill>
                  <a:srgbClr val="FF0000"/>
                </a:solidFill>
              </a:rPr>
              <a:t>Ψ</a:t>
            </a:r>
            <a:r>
              <a:rPr lang="en-US" sz="2000" dirty="0">
                <a:solidFill>
                  <a:srgbClr val="FF0000"/>
                </a:solidFill>
              </a:rPr>
              <a:t>′′</a:t>
            </a:r>
            <a:r>
              <a:rPr lang="en-US" sz="2000" baseline="-25000" dirty="0">
                <a:solidFill>
                  <a:srgbClr val="FF0000"/>
                </a:solidFill>
              </a:rPr>
              <a:t>v</a:t>
            </a:r>
            <a:r>
              <a:rPr lang="en-US" sz="2000" dirty="0">
                <a:solidFill>
                  <a:srgbClr val="FF0000"/>
                </a:solidFill>
              </a:rPr>
              <a:t>(R)</a:t>
            </a:r>
            <a:r>
              <a:rPr lang="en-US" sz="2000" dirty="0" err="1">
                <a:solidFill>
                  <a:srgbClr val="FF0000"/>
                </a:solidFill>
              </a:rPr>
              <a:t>dR</a:t>
            </a:r>
            <a:r>
              <a:rPr lang="en-US" sz="2000" dirty="0">
                <a:solidFill>
                  <a:srgbClr val="FF0000"/>
                </a:solidFill>
              </a:rPr>
              <a:t>∫</a:t>
            </a:r>
            <a:r>
              <a:rPr lang="el-GR" sz="2000" dirty="0">
                <a:solidFill>
                  <a:srgbClr val="FF0000"/>
                </a:solidFill>
              </a:rPr>
              <a:t>Ψ</a:t>
            </a:r>
            <a:r>
              <a:rPr lang="en-US" sz="2000" dirty="0">
                <a:solidFill>
                  <a:srgbClr val="FF0000"/>
                </a:solidFill>
              </a:rPr>
              <a:t>′</a:t>
            </a:r>
            <a:r>
              <a:rPr lang="en-US" sz="2000" baseline="-25000" dirty="0">
                <a:solidFill>
                  <a:srgbClr val="FF0000"/>
                </a:solidFill>
              </a:rPr>
              <a:t>e</a:t>
            </a:r>
            <a:r>
              <a:rPr lang="en-US" sz="2000" dirty="0">
                <a:solidFill>
                  <a:srgbClr val="FF0000"/>
                </a:solidFill>
              </a:rPr>
              <a:t>(</a:t>
            </a:r>
            <a:r>
              <a:rPr lang="en-US" sz="2000" dirty="0" err="1">
                <a:solidFill>
                  <a:srgbClr val="FF0000"/>
                </a:solidFill>
              </a:rPr>
              <a:t>r,R</a:t>
            </a:r>
            <a:r>
              <a:rPr lang="en-US" sz="2000" baseline="-25000" dirty="0" err="1">
                <a:solidFill>
                  <a:srgbClr val="FF0000"/>
                </a:solidFill>
              </a:rPr>
              <a:t>e</a:t>
            </a:r>
            <a:r>
              <a:rPr lang="en-US" sz="2000" dirty="0">
                <a:solidFill>
                  <a:srgbClr val="FF0000"/>
                </a:solidFill>
              </a:rPr>
              <a:t>)Ψ ′′</a:t>
            </a:r>
            <a:r>
              <a:rPr lang="en-US" sz="2000" baseline="-25000" dirty="0">
                <a:solidFill>
                  <a:srgbClr val="FF0000"/>
                </a:solidFill>
              </a:rPr>
              <a:t>e</a:t>
            </a:r>
            <a:r>
              <a:rPr lang="en-US" sz="2000" dirty="0">
                <a:solidFill>
                  <a:srgbClr val="FF0000"/>
                </a:solidFill>
              </a:rPr>
              <a:t>(</a:t>
            </a:r>
            <a:r>
              <a:rPr lang="en-US" sz="2000" dirty="0" err="1">
                <a:solidFill>
                  <a:srgbClr val="FF0000"/>
                </a:solidFill>
              </a:rPr>
              <a:t>r,R</a:t>
            </a:r>
            <a:r>
              <a:rPr lang="en-US" sz="2000" baseline="-25000" dirty="0" err="1">
                <a:solidFill>
                  <a:srgbClr val="FF0000"/>
                </a:solidFill>
              </a:rPr>
              <a:t>e</a:t>
            </a:r>
            <a:r>
              <a:rPr lang="en-US" sz="2000" dirty="0">
                <a:solidFill>
                  <a:srgbClr val="FF0000"/>
                </a:solidFill>
              </a:rPr>
              <a:t>)</a:t>
            </a:r>
            <a:r>
              <a:rPr lang="en-US" sz="2000" dirty="0" err="1">
                <a:solidFill>
                  <a:srgbClr val="FF0000"/>
                </a:solidFill>
              </a:rPr>
              <a:t>dr</a:t>
            </a:r>
            <a:r>
              <a:rPr lang="en-US" sz="2000" dirty="0"/>
              <a:t> </a:t>
            </a:r>
          </a:p>
          <a:p>
            <a:endParaRPr lang="en-US" sz="2000" dirty="0"/>
          </a:p>
          <a:p>
            <a:r>
              <a:rPr lang="en-US" sz="2400" dirty="0">
                <a:solidFill>
                  <a:srgbClr val="002060"/>
                </a:solidFill>
              </a:rPr>
              <a:t>Because different electronic </a:t>
            </a:r>
            <a:r>
              <a:rPr lang="en-US" sz="2400" dirty="0" err="1">
                <a:solidFill>
                  <a:srgbClr val="002060"/>
                </a:solidFill>
              </a:rPr>
              <a:t>wavefunctions</a:t>
            </a:r>
            <a:r>
              <a:rPr lang="en-US" sz="2400" dirty="0">
                <a:solidFill>
                  <a:srgbClr val="002060"/>
                </a:solidFill>
              </a:rPr>
              <a:t> must be orthogonal to each other, hence ∫</a:t>
            </a:r>
            <a:r>
              <a:rPr lang="en-US" sz="2400" dirty="0" err="1">
                <a:solidFill>
                  <a:srgbClr val="002060"/>
                </a:solidFill>
              </a:rPr>
              <a:t>Ψ′</a:t>
            </a:r>
            <a:r>
              <a:rPr lang="en-US" sz="2400" baseline="-25000" dirty="0" err="1">
                <a:solidFill>
                  <a:srgbClr val="002060"/>
                </a:solidFill>
              </a:rPr>
              <a:t>e</a:t>
            </a:r>
            <a:r>
              <a:rPr lang="en-US" sz="2400" dirty="0">
                <a:solidFill>
                  <a:srgbClr val="002060"/>
                </a:solidFill>
              </a:rPr>
              <a:t>(</a:t>
            </a:r>
            <a:r>
              <a:rPr lang="en-US" sz="2400" dirty="0" err="1">
                <a:solidFill>
                  <a:srgbClr val="002060"/>
                </a:solidFill>
              </a:rPr>
              <a:t>r,R</a:t>
            </a:r>
            <a:r>
              <a:rPr lang="en-US" sz="2400" baseline="-25000" dirty="0" err="1">
                <a:solidFill>
                  <a:srgbClr val="002060"/>
                </a:solidFill>
              </a:rPr>
              <a:t>e</a:t>
            </a:r>
            <a:r>
              <a:rPr lang="en-US" sz="2400" dirty="0">
                <a:solidFill>
                  <a:srgbClr val="002060"/>
                </a:solidFill>
              </a:rPr>
              <a:t>)</a:t>
            </a:r>
            <a:r>
              <a:rPr lang="en-US" sz="2400" dirty="0" err="1">
                <a:solidFill>
                  <a:srgbClr val="002060"/>
                </a:solidFill>
              </a:rPr>
              <a:t>Ψ′′</a:t>
            </a:r>
            <a:r>
              <a:rPr lang="en-US" sz="2400" baseline="-25000" dirty="0" err="1">
                <a:solidFill>
                  <a:srgbClr val="002060"/>
                </a:solidFill>
              </a:rPr>
              <a:t>e</a:t>
            </a:r>
            <a:r>
              <a:rPr lang="en-US" sz="2400" dirty="0">
                <a:solidFill>
                  <a:srgbClr val="002060"/>
                </a:solidFill>
              </a:rPr>
              <a:t>(</a:t>
            </a:r>
            <a:r>
              <a:rPr lang="en-US" sz="2400" dirty="0" err="1">
                <a:solidFill>
                  <a:srgbClr val="002060"/>
                </a:solidFill>
              </a:rPr>
              <a:t>r,R</a:t>
            </a:r>
            <a:r>
              <a:rPr lang="en-US" sz="2400" baseline="-25000" dirty="0" err="1">
                <a:solidFill>
                  <a:srgbClr val="002060"/>
                </a:solidFill>
              </a:rPr>
              <a:t>e</a:t>
            </a:r>
            <a:r>
              <a:rPr lang="en-US" sz="2400" dirty="0">
                <a:solidFill>
                  <a:srgbClr val="002060"/>
                </a:solidFill>
              </a:rPr>
              <a:t>)</a:t>
            </a:r>
            <a:r>
              <a:rPr lang="en-US" sz="2400" dirty="0" err="1">
                <a:solidFill>
                  <a:srgbClr val="002060"/>
                </a:solidFill>
              </a:rPr>
              <a:t>dr</a:t>
            </a:r>
            <a:r>
              <a:rPr lang="en-US" sz="2400" dirty="0">
                <a:solidFill>
                  <a:srgbClr val="002060"/>
                </a:solidFill>
              </a:rPr>
              <a:t> is zero, the second part of the integral should be zero.</a:t>
            </a:r>
          </a:p>
          <a:p>
            <a:r>
              <a:rPr lang="en-US" sz="2400" dirty="0">
                <a:solidFill>
                  <a:srgbClr val="FF0000"/>
                </a:solidFill>
              </a:rPr>
              <a:t>The transition moment integral can be simplified as</a:t>
            </a:r>
          </a:p>
          <a:p>
            <a:r>
              <a:rPr lang="en-US" sz="2400" dirty="0">
                <a:solidFill>
                  <a:srgbClr val="FF0000"/>
                </a:solidFill>
              </a:rPr>
              <a:t>               M=∫</a:t>
            </a:r>
            <a:r>
              <a:rPr lang="el-GR" sz="2400" dirty="0">
                <a:solidFill>
                  <a:srgbClr val="FF0000"/>
                </a:solidFill>
              </a:rPr>
              <a:t>Ψ</a:t>
            </a:r>
            <a:r>
              <a:rPr lang="en-US" sz="2400" dirty="0">
                <a:solidFill>
                  <a:srgbClr val="FF0000"/>
                </a:solidFill>
              </a:rPr>
              <a:t>′</a:t>
            </a:r>
            <a:r>
              <a:rPr lang="en-US" sz="2400" baseline="-25000" dirty="0">
                <a:solidFill>
                  <a:srgbClr val="FF0000"/>
                </a:solidFill>
              </a:rPr>
              <a:t>e</a:t>
            </a:r>
            <a:r>
              <a:rPr lang="en-US" sz="2400" dirty="0">
                <a:solidFill>
                  <a:srgbClr val="FF0000"/>
                </a:solidFill>
              </a:rPr>
              <a:t>(</a:t>
            </a:r>
            <a:r>
              <a:rPr lang="en-US" sz="2400" dirty="0" err="1">
                <a:solidFill>
                  <a:srgbClr val="FF0000"/>
                </a:solidFill>
              </a:rPr>
              <a:t>r,R</a:t>
            </a:r>
            <a:r>
              <a:rPr lang="en-US" sz="2400" baseline="-25000" dirty="0" err="1">
                <a:solidFill>
                  <a:srgbClr val="FF0000"/>
                </a:solidFill>
              </a:rPr>
              <a:t>e</a:t>
            </a:r>
            <a:r>
              <a:rPr lang="en-US" sz="2400" dirty="0">
                <a:solidFill>
                  <a:srgbClr val="FF0000"/>
                </a:solidFill>
              </a:rPr>
              <a:t>)⋅</a:t>
            </a:r>
            <a:r>
              <a:rPr lang="en-US" sz="2400" dirty="0" err="1">
                <a:solidFill>
                  <a:srgbClr val="FF0000"/>
                </a:solidFill>
              </a:rPr>
              <a:t>μ</a:t>
            </a:r>
            <a:r>
              <a:rPr lang="en-US" sz="2400" baseline="-25000" dirty="0" err="1">
                <a:solidFill>
                  <a:srgbClr val="FF0000"/>
                </a:solidFill>
              </a:rPr>
              <a:t>e</a:t>
            </a:r>
            <a:r>
              <a:rPr lang="en-US" sz="2400" dirty="0">
                <a:solidFill>
                  <a:srgbClr val="FF0000"/>
                </a:solidFill>
              </a:rPr>
              <a:t>⋅</a:t>
            </a:r>
            <a:r>
              <a:rPr lang="el-GR" sz="2400" dirty="0">
                <a:solidFill>
                  <a:srgbClr val="FF0000"/>
                </a:solidFill>
              </a:rPr>
              <a:t>Ψ</a:t>
            </a:r>
            <a:r>
              <a:rPr lang="en-US" sz="2400" dirty="0">
                <a:solidFill>
                  <a:srgbClr val="FF0000"/>
                </a:solidFill>
              </a:rPr>
              <a:t>′′</a:t>
            </a:r>
            <a:r>
              <a:rPr lang="en-US" sz="2400" baseline="-25000" dirty="0">
                <a:solidFill>
                  <a:srgbClr val="FF0000"/>
                </a:solidFill>
              </a:rPr>
              <a:t>e</a:t>
            </a:r>
            <a:r>
              <a:rPr lang="en-US" sz="2400" dirty="0">
                <a:solidFill>
                  <a:srgbClr val="FF0000"/>
                </a:solidFill>
              </a:rPr>
              <a:t>(</a:t>
            </a:r>
            <a:r>
              <a:rPr lang="en-US" sz="2400" dirty="0" err="1">
                <a:solidFill>
                  <a:srgbClr val="FF0000"/>
                </a:solidFill>
              </a:rPr>
              <a:t>r,R</a:t>
            </a:r>
            <a:r>
              <a:rPr lang="en-US" sz="2400" baseline="-25000" dirty="0" err="1">
                <a:solidFill>
                  <a:srgbClr val="FF0000"/>
                </a:solidFill>
              </a:rPr>
              <a:t>e</a:t>
            </a:r>
            <a:r>
              <a:rPr lang="en-US" sz="2400" dirty="0">
                <a:solidFill>
                  <a:srgbClr val="FF0000"/>
                </a:solidFill>
              </a:rPr>
              <a:t>)</a:t>
            </a:r>
            <a:r>
              <a:rPr lang="en-US" sz="2400" dirty="0" err="1">
                <a:solidFill>
                  <a:srgbClr val="FF0000"/>
                </a:solidFill>
              </a:rPr>
              <a:t>dr</a:t>
            </a:r>
            <a:r>
              <a:rPr lang="en-US" sz="2400" dirty="0">
                <a:solidFill>
                  <a:srgbClr val="FF0000"/>
                </a:solidFill>
              </a:rPr>
              <a:t>∫</a:t>
            </a:r>
            <a:r>
              <a:rPr lang="el-GR" sz="2400" dirty="0">
                <a:solidFill>
                  <a:srgbClr val="FF0000"/>
                </a:solidFill>
              </a:rPr>
              <a:t>Ψ</a:t>
            </a:r>
            <a:r>
              <a:rPr lang="en-US" sz="2400" dirty="0">
                <a:solidFill>
                  <a:srgbClr val="FF0000"/>
                </a:solidFill>
              </a:rPr>
              <a:t>′</a:t>
            </a:r>
            <a:r>
              <a:rPr lang="en-US" sz="2400" baseline="-25000" dirty="0">
                <a:solidFill>
                  <a:srgbClr val="FF0000"/>
                </a:solidFill>
              </a:rPr>
              <a:t>v</a:t>
            </a:r>
            <a:r>
              <a:rPr lang="en-US" sz="2400" dirty="0">
                <a:solidFill>
                  <a:srgbClr val="FF0000"/>
                </a:solidFill>
              </a:rPr>
              <a:t>(R)⋅</a:t>
            </a:r>
            <a:r>
              <a:rPr lang="en-US" sz="2400" dirty="0" err="1">
                <a:solidFill>
                  <a:srgbClr val="FF0000"/>
                </a:solidFill>
              </a:rPr>
              <a:t>Ψ′′</a:t>
            </a:r>
            <a:r>
              <a:rPr lang="en-US" sz="2400" baseline="-25000" dirty="0" err="1">
                <a:solidFill>
                  <a:srgbClr val="FF0000"/>
                </a:solidFill>
              </a:rPr>
              <a:t>v</a:t>
            </a:r>
            <a:r>
              <a:rPr lang="en-US" sz="2400" dirty="0">
                <a:solidFill>
                  <a:srgbClr val="FF0000"/>
                </a:solidFill>
              </a:rPr>
              <a:t>(R)</a:t>
            </a:r>
            <a:r>
              <a:rPr lang="en-US" sz="2400" dirty="0" err="1">
                <a:solidFill>
                  <a:srgbClr val="FF0000"/>
                </a:solidFill>
              </a:rPr>
              <a:t>dR</a:t>
            </a:r>
            <a:r>
              <a:rPr lang="en-US" sz="2400" dirty="0">
                <a:solidFill>
                  <a:srgbClr val="FF0000"/>
                </a:solidFill>
              </a:rPr>
              <a:t> </a:t>
            </a:r>
          </a:p>
          <a:p>
            <a:endParaRPr lang="en-US" sz="2400" dirty="0"/>
          </a:p>
          <a:p>
            <a:r>
              <a:rPr lang="en-US" sz="2400" dirty="0">
                <a:solidFill>
                  <a:srgbClr val="002060"/>
                </a:solidFill>
              </a:rPr>
              <a:t>The above equation is of great importance because the first integral defines the electronic selection rules, while the second integral is the basis of </a:t>
            </a:r>
            <a:r>
              <a:rPr lang="en-US" sz="2400" dirty="0" err="1">
                <a:solidFill>
                  <a:srgbClr val="002060"/>
                </a:solidFill>
              </a:rPr>
              <a:t>vibrational</a:t>
            </a:r>
            <a:r>
              <a:rPr lang="en-US" sz="2400" dirty="0">
                <a:solidFill>
                  <a:srgbClr val="002060"/>
                </a:solidFill>
              </a:rPr>
              <a:t> selection rules.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708" y="520505"/>
            <a:ext cx="10888394" cy="5447645"/>
          </a:xfrm>
          <a:prstGeom prst="rect">
            <a:avLst/>
          </a:prstGeom>
          <a:noFill/>
        </p:spPr>
        <p:txBody>
          <a:bodyPr wrap="square" rtlCol="0">
            <a:spAutoFit/>
          </a:bodyPr>
          <a:lstStyle/>
          <a:p>
            <a:r>
              <a:rPr lang="en-US" sz="3600" b="1" u="sng" dirty="0">
                <a:solidFill>
                  <a:schemeClr val="accent5">
                    <a:lumMod val="75000"/>
                  </a:schemeClr>
                </a:solidFill>
              </a:rPr>
              <a:t>Rotational Selection rules</a:t>
            </a:r>
          </a:p>
          <a:p>
            <a:endParaRPr lang="en-US" sz="2400" b="1" dirty="0">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1. </a:t>
            </a:r>
            <a:r>
              <a:rPr lang="en-US" sz="2400" b="1" u="sng" dirty="0">
                <a:solidFill>
                  <a:srgbClr val="002060"/>
                </a:solidFill>
                <a:latin typeface="Times New Roman" pitchFamily="18" charset="0"/>
                <a:cs typeface="Times New Roman" pitchFamily="18" charset="0"/>
              </a:rPr>
              <a:t>Transitions with ΔJ=±1 are allowed;</a:t>
            </a:r>
          </a:p>
          <a:p>
            <a:r>
              <a:rPr lang="en-US" sz="2400" dirty="0">
                <a:solidFill>
                  <a:srgbClr val="FF0000"/>
                </a:solidFill>
                <a:latin typeface="Times New Roman" pitchFamily="18" charset="0"/>
                <a:cs typeface="Times New Roman" pitchFamily="18" charset="0"/>
              </a:rPr>
              <a:t>Photons do not have any mass, but they have angular momentum. The conservation of angular momentum is the fundamental criteria for spectroscopic transitions. As a result, the total angular momentum has to be conserved after a molecule absorbs or emits a photon. The rotational selection rule relies on the fact that photon has one unit of quantized angular momentum. During the photon emission and absorption process, the angular moment J cannot change by more than one unit.</a:t>
            </a:r>
          </a:p>
          <a:p>
            <a:r>
              <a:rPr lang="en-US" sz="2400" dirty="0">
                <a:solidFill>
                  <a:srgbClr val="002060"/>
                </a:solidFill>
                <a:latin typeface="Times New Roman" pitchFamily="18" charset="0"/>
                <a:cs typeface="Times New Roman" pitchFamily="18" charset="0"/>
              </a:rPr>
              <a:t>Let's consider a single photon transition process for a diatomic molecule. The rotational selection rule requires that transitions with ΔJ=±1 are allowed. Transitions with ΔJ=1 are defined as R branch transitions, while those with ΔJ=-1 are defined as P branch transitions. </a:t>
            </a:r>
          </a:p>
          <a:p>
            <a:endParaRPr lang="en-US" sz="2400"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137" y="232012"/>
            <a:ext cx="11559654" cy="6555641"/>
          </a:xfrm>
          <a:prstGeom prst="rect">
            <a:avLst/>
          </a:prstGeom>
        </p:spPr>
        <p:txBody>
          <a:bodyPr wrap="square">
            <a:spAutoFit/>
          </a:bodyPr>
          <a:lstStyle/>
          <a:p>
            <a:pPr>
              <a:buFont typeface="Wingdings" pitchFamily="2" charset="2"/>
              <a:buChar char="Ø"/>
            </a:pPr>
            <a:r>
              <a:rPr lang="en-US" dirty="0">
                <a:solidFill>
                  <a:srgbClr val="002060"/>
                </a:solidFill>
              </a:rPr>
              <a:t> </a:t>
            </a:r>
            <a:r>
              <a:rPr lang="en-US" sz="2400" dirty="0">
                <a:solidFill>
                  <a:srgbClr val="002060"/>
                </a:solidFill>
                <a:latin typeface="Times New Roman" pitchFamily="18" charset="0"/>
                <a:cs typeface="Times New Roman" pitchFamily="18" charset="0"/>
              </a:rPr>
              <a:t>But  in this </a:t>
            </a:r>
            <a:r>
              <a:rPr lang="en-US" sz="2400" dirty="0" err="1">
                <a:solidFill>
                  <a:srgbClr val="002060"/>
                </a:solidFill>
                <a:latin typeface="Times New Roman" pitchFamily="18" charset="0"/>
                <a:cs typeface="Times New Roman" pitchFamily="18" charset="0"/>
              </a:rPr>
              <a:t>process,the</a:t>
            </a:r>
            <a:r>
              <a:rPr lang="en-US" sz="2400" dirty="0">
                <a:solidFill>
                  <a:srgbClr val="002060"/>
                </a:solidFill>
                <a:latin typeface="Times New Roman" pitchFamily="18" charset="0"/>
                <a:cs typeface="Times New Roman" pitchFamily="18" charset="0"/>
              </a:rPr>
              <a:t> electron will suffer a recoil  with the photon, and due to Compton    effect it will suffer a change in the momentum.</a:t>
            </a:r>
          </a:p>
          <a:p>
            <a:endParaRPr lang="en-US" sz="2400" dirty="0">
              <a:latin typeface="Times New Roman" pitchFamily="18" charset="0"/>
              <a:cs typeface="Times New Roman" pitchFamily="18" charset="0"/>
            </a:endParaRPr>
          </a:p>
          <a:p>
            <a:pPr>
              <a:buFont typeface="Wingdings" pitchFamily="2" charset="2"/>
              <a:buChar char="Ø"/>
            </a:pPr>
            <a:r>
              <a:rPr lang="en-US" sz="2400" dirty="0">
                <a:solidFill>
                  <a:srgbClr val="FF0000"/>
                </a:solidFill>
                <a:latin typeface="Times New Roman" pitchFamily="18" charset="0"/>
                <a:cs typeface="Times New Roman" pitchFamily="18" charset="0"/>
              </a:rPr>
              <a:t>Since there is no mean to determine the change in </a:t>
            </a:r>
            <a:r>
              <a:rPr lang="en-US" sz="2400" dirty="0" err="1">
                <a:solidFill>
                  <a:srgbClr val="FF0000"/>
                </a:solidFill>
                <a:latin typeface="Times New Roman" pitchFamily="18" charset="0"/>
                <a:cs typeface="Times New Roman" pitchFamily="18" charset="0"/>
              </a:rPr>
              <a:t>momentum,it</a:t>
            </a:r>
            <a:r>
              <a:rPr lang="en-US" sz="2400" dirty="0">
                <a:solidFill>
                  <a:srgbClr val="FF0000"/>
                </a:solidFill>
                <a:latin typeface="Times New Roman" pitchFamily="18" charset="0"/>
                <a:cs typeface="Times New Roman" pitchFamily="18" charset="0"/>
              </a:rPr>
              <a:t> is not possible to know the    exact original momentum of the electron.</a:t>
            </a:r>
          </a:p>
          <a:p>
            <a:endParaRPr lang="en-US" sz="2400" dirty="0">
              <a:latin typeface="Times New Roman" pitchFamily="18" charset="0"/>
              <a:cs typeface="Times New Roman" pitchFamily="18" charset="0"/>
            </a:endParaRPr>
          </a:p>
          <a:p>
            <a:pPr>
              <a:buFont typeface="Wingdings" pitchFamily="2" charset="2"/>
              <a:buChar char="Ø"/>
            </a:pPr>
            <a:r>
              <a:rPr lang="en-US" sz="2400" dirty="0">
                <a:solidFill>
                  <a:srgbClr val="002060"/>
                </a:solidFill>
                <a:latin typeface="Times New Roman" pitchFamily="18" charset="0"/>
                <a:cs typeface="Times New Roman" pitchFamily="18" charset="0"/>
              </a:rPr>
              <a:t>Thus the accuracy of measurement of position(x) is limited by wavelength(λ) of the photon used, and the minimum uncertainty(</a:t>
            </a:r>
            <a:r>
              <a:rPr lang="en-US" sz="2400" dirty="0" err="1">
                <a:solidFill>
                  <a:srgbClr val="002060"/>
                </a:solidFill>
                <a:latin typeface="Times New Roman" pitchFamily="18" charset="0"/>
                <a:cs typeface="Times New Roman" pitchFamily="18" charset="0"/>
              </a:rPr>
              <a:t>Δx</a:t>
            </a:r>
            <a:r>
              <a:rPr lang="en-US" sz="2400" dirty="0">
                <a:solidFill>
                  <a:srgbClr val="002060"/>
                </a:solidFill>
                <a:latin typeface="Times New Roman" pitchFamily="18" charset="0"/>
                <a:cs typeface="Times New Roman" pitchFamily="18" charset="0"/>
              </a:rPr>
              <a:t>) is equal to </a:t>
            </a:r>
            <a:r>
              <a:rPr lang="el-GR" sz="2400" dirty="0">
                <a:solidFill>
                  <a:srgbClr val="002060"/>
                </a:solidFill>
                <a:latin typeface="Times New Roman" pitchFamily="18" charset="0"/>
                <a:cs typeface="Times New Roman" pitchFamily="18" charset="0"/>
              </a:rPr>
              <a:t>λ</a:t>
            </a:r>
            <a:r>
              <a:rPr lang="en-US" sz="2400" dirty="0">
                <a:solidFill>
                  <a:srgbClr val="002060"/>
                </a:solidFill>
                <a:latin typeface="Times New Roman" pitchFamily="18" charset="0"/>
                <a:cs typeface="Times New Roman" pitchFamily="18" charset="0"/>
              </a:rPr>
              <a:t>.The smaller the λ, the more accurately will be the position </a:t>
            </a:r>
            <a:r>
              <a:rPr lang="en-US" sz="2400" dirty="0" err="1">
                <a:solidFill>
                  <a:srgbClr val="002060"/>
                </a:solidFill>
                <a:latin typeface="Times New Roman" pitchFamily="18" charset="0"/>
                <a:cs typeface="Times New Roman" pitchFamily="18" charset="0"/>
              </a:rPr>
              <a:t>known,but</a:t>
            </a:r>
            <a:r>
              <a:rPr lang="en-US" sz="2400" dirty="0">
                <a:solidFill>
                  <a:srgbClr val="002060"/>
                </a:solidFill>
                <a:latin typeface="Times New Roman" pitchFamily="18" charset="0"/>
                <a:cs typeface="Times New Roman" pitchFamily="18" charset="0"/>
              </a:rPr>
              <a:t>  by the equation(1),           ,  greater will be momentum of the photon. </a:t>
            </a:r>
          </a:p>
          <a:p>
            <a:endParaRPr lang="en-US" sz="2400" dirty="0">
              <a:latin typeface="Times New Roman" pitchFamily="18" charset="0"/>
              <a:cs typeface="Times New Roman" pitchFamily="18" charset="0"/>
            </a:endParaRPr>
          </a:p>
          <a:p>
            <a:pPr>
              <a:buFont typeface="Wingdings" pitchFamily="2" charset="2"/>
              <a:buChar char="Ø"/>
            </a:pPr>
            <a:r>
              <a:rPr lang="en-US" sz="2400" dirty="0">
                <a:solidFill>
                  <a:srgbClr val="FF0000"/>
                </a:solidFill>
                <a:latin typeface="Times New Roman" pitchFamily="18" charset="0"/>
                <a:cs typeface="Times New Roman" pitchFamily="18" charset="0"/>
              </a:rPr>
              <a:t>This will result in greater recoil of the electron and greater uncertainty in the determination</a:t>
            </a:r>
          </a:p>
          <a:p>
            <a:r>
              <a:rPr lang="en-US" sz="2400" dirty="0">
                <a:solidFill>
                  <a:srgbClr val="FF0000"/>
                </a:solidFill>
                <a:latin typeface="Times New Roman" pitchFamily="18" charset="0"/>
                <a:cs typeface="Times New Roman" pitchFamily="18" charset="0"/>
              </a:rPr>
              <a:t> of momentum(</a:t>
            </a:r>
            <a:r>
              <a:rPr lang="el-GR" sz="2400" dirty="0">
                <a:solidFill>
                  <a:srgbClr val="FF0000"/>
                </a:solidFill>
                <a:latin typeface="Times New Roman" pitchFamily="18" charset="0"/>
                <a:cs typeface="Times New Roman" pitchFamily="18" charset="0"/>
              </a:rPr>
              <a:t>Δ</a:t>
            </a:r>
            <a:r>
              <a:rPr lang="en-US" sz="2400" dirty="0">
                <a:solidFill>
                  <a:srgbClr val="FF0000"/>
                </a:solidFill>
                <a:latin typeface="Times New Roman" pitchFamily="18" charset="0"/>
                <a:cs typeface="Times New Roman" pitchFamily="18" charset="0"/>
              </a:rPr>
              <a:t>p).</a:t>
            </a:r>
          </a:p>
          <a:p>
            <a:endParaRPr lang="en-US" sz="2400" dirty="0">
              <a:solidFill>
                <a:srgbClr val="002060"/>
              </a:solidFill>
              <a:latin typeface="Times New Roman" pitchFamily="18" charset="0"/>
              <a:cs typeface="Times New Roman" pitchFamily="18" charset="0"/>
            </a:endParaRPr>
          </a:p>
          <a:p>
            <a:pPr>
              <a:buFont typeface="Wingdings" pitchFamily="2" charset="2"/>
              <a:buChar char="Ø"/>
            </a:pPr>
            <a:r>
              <a:rPr lang="en-US" sz="2400" dirty="0">
                <a:solidFill>
                  <a:srgbClr val="002060"/>
                </a:solidFill>
                <a:latin typeface="Times New Roman" pitchFamily="18" charset="0"/>
                <a:cs typeface="Times New Roman" pitchFamily="18" charset="0"/>
              </a:rPr>
              <a:t> The principle of uncertainty is expressed mathematically as,</a:t>
            </a:r>
          </a:p>
          <a:p>
            <a:r>
              <a:rPr lang="en-US" sz="2400" dirty="0">
                <a:latin typeface="Times New Roman" pitchFamily="18" charset="0"/>
                <a:cs typeface="Times New Roman" pitchFamily="18" charset="0"/>
              </a:rPr>
              <a:t>                                                                                       </a:t>
            </a:r>
          </a:p>
          <a:p>
            <a:r>
              <a:rPr lang="en-US" dirty="0"/>
              <a:t>                                                                                                                                                                                      </a:t>
            </a:r>
            <a:r>
              <a:rPr lang="en-US" dirty="0">
                <a:solidFill>
                  <a:srgbClr val="002060"/>
                </a:solidFill>
              </a:rPr>
              <a:t>………………………..(2)</a:t>
            </a:r>
            <a:br>
              <a:rPr lang="en-US" dirty="0">
                <a:solidFill>
                  <a:srgbClr val="002060"/>
                </a:solidFill>
              </a:rPr>
            </a:br>
            <a:endParaRPr lang="en-US" dirty="0">
              <a:solidFill>
                <a:srgbClr val="002060"/>
              </a:solidFill>
            </a:endParaRPr>
          </a:p>
        </p:txBody>
      </p:sp>
      <p:sp>
        <p:nvSpPr>
          <p:cNvPr id="3277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87403" y="3063923"/>
            <a:ext cx="742950" cy="752475"/>
          </a:xfrm>
          <a:prstGeom prst="rect">
            <a:avLst/>
          </a:prstGeom>
          <a:noFill/>
        </p:spPr>
      </p:pic>
      <p:sp>
        <p:nvSpPr>
          <p:cNvPr id="32771" name="Rectangle 3"/>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4217159" y="5841240"/>
            <a:ext cx="2688609" cy="600502"/>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2"/>
                </a:solidFill>
              </a:rPr>
              <a:t>Δ</a:t>
            </a:r>
            <a:r>
              <a:rPr lang="en-US" dirty="0">
                <a:solidFill>
                  <a:schemeClr val="tx2"/>
                </a:solidFill>
              </a:rPr>
              <a:t>x.</a:t>
            </a:r>
            <a:r>
              <a:rPr lang="el-GR" dirty="0">
                <a:solidFill>
                  <a:schemeClr val="tx2"/>
                </a:solidFill>
              </a:rPr>
              <a:t>Δ</a:t>
            </a:r>
            <a:r>
              <a:rPr lang="en-US" dirty="0" err="1">
                <a:solidFill>
                  <a:schemeClr val="tx2"/>
                </a:solidFill>
              </a:rPr>
              <a:t>p</a:t>
            </a:r>
            <a:r>
              <a:rPr lang="en-US" baseline="-25000" dirty="0" err="1">
                <a:solidFill>
                  <a:schemeClr val="tx2"/>
                </a:solidFill>
              </a:rPr>
              <a:t>x</a:t>
            </a:r>
            <a:r>
              <a:rPr lang="en-US" dirty="0">
                <a:solidFill>
                  <a:schemeClr val="tx2"/>
                </a:solidFill>
              </a:rPr>
              <a:t> ≈ 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69"/>
                                        </p:tgtEl>
                                        <p:attrNameLst>
                                          <p:attrName>style.visibility</p:attrName>
                                        </p:attrNameLst>
                                      </p:cBhvr>
                                      <p:to>
                                        <p:strVal val="visible"/>
                                      </p:to>
                                    </p:set>
                                    <p:anim calcmode="lin" valueType="num">
                                      <p:cBhvr additive="base">
                                        <p:cTn id="25" dur="500" fill="hold"/>
                                        <p:tgtEl>
                                          <p:spTgt spid="32769"/>
                                        </p:tgtEl>
                                        <p:attrNameLst>
                                          <p:attrName>ppt_x</p:attrName>
                                        </p:attrNameLst>
                                      </p:cBhvr>
                                      <p:tavLst>
                                        <p:tav tm="0">
                                          <p:val>
                                            <p:strVal val="#ppt_x"/>
                                          </p:val>
                                        </p:tav>
                                        <p:tav tm="100000">
                                          <p:val>
                                            <p:strVal val="#ppt_x"/>
                                          </p:val>
                                        </p:tav>
                                      </p:tavLst>
                                    </p:anim>
                                    <p:anim calcmode="lin" valueType="num">
                                      <p:cBhvr additive="base">
                                        <p:cTn id="26"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1" y="600501"/>
            <a:ext cx="11946340" cy="3416320"/>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2</a:t>
            </a:r>
            <a:r>
              <a:rPr lang="en-US" sz="2400" b="1" dirty="0">
                <a:solidFill>
                  <a:srgbClr val="002060"/>
                </a:solidFill>
                <a:latin typeface="Times New Roman" pitchFamily="18" charset="0"/>
                <a:cs typeface="Times New Roman" pitchFamily="18" charset="0"/>
              </a:rPr>
              <a:t>. ΔJ=0 transitions are allowed when two different electronic or </a:t>
            </a:r>
            <a:r>
              <a:rPr lang="en-US" sz="2400" b="1" dirty="0" err="1">
                <a:solidFill>
                  <a:srgbClr val="002060"/>
                </a:solidFill>
                <a:latin typeface="Times New Roman" pitchFamily="18" charset="0"/>
                <a:cs typeface="Times New Roman" pitchFamily="18" charset="0"/>
              </a:rPr>
              <a:t>vibrational</a:t>
            </a:r>
            <a:r>
              <a:rPr lang="en-US" sz="2400" b="1" dirty="0">
                <a:solidFill>
                  <a:srgbClr val="002060"/>
                </a:solidFill>
                <a:latin typeface="Times New Roman" pitchFamily="18" charset="0"/>
                <a:cs typeface="Times New Roman" pitchFamily="18" charset="0"/>
              </a:rPr>
              <a:t> states are involved: (X'', J''= m) → (X', J'= m).</a:t>
            </a:r>
          </a:p>
          <a:p>
            <a:pPr>
              <a:buFont typeface="Wingdings" pitchFamily="2" charset="2"/>
              <a:buChar char="Ø"/>
            </a:pPr>
            <a:r>
              <a:rPr lang="en-US" sz="2400" dirty="0">
                <a:solidFill>
                  <a:srgbClr val="FF0000"/>
                </a:solidFill>
                <a:latin typeface="Times New Roman" pitchFamily="18" charset="0"/>
                <a:cs typeface="Times New Roman" pitchFamily="18" charset="0"/>
              </a:rPr>
              <a:t>The Q branch transitions will only take place when there is a net orbital angular momentum in one of the electronic states. Therefore, Q branch does not exist for  </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Σ↔</a:t>
            </a:r>
            <a:r>
              <a:rPr lang="en-US" sz="2400" baseline="30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Σ  electronic transitions because Σ electronic state does not possess any net orbital angular momentum.</a:t>
            </a:r>
          </a:p>
          <a:p>
            <a:pPr>
              <a:buFont typeface="Wingdings" pitchFamily="2" charset="2"/>
              <a:buChar char="Ø"/>
            </a:pPr>
            <a:r>
              <a:rPr lang="en-US" sz="2400" dirty="0">
                <a:solidFill>
                  <a:srgbClr val="FF0000"/>
                </a:solidFill>
                <a:latin typeface="Times New Roman" pitchFamily="18" charset="0"/>
                <a:cs typeface="Times New Roman" pitchFamily="18" charset="0"/>
              </a:rPr>
              <a:t> On the other hand, the Q branch will exist if one of the electronic states has angular momentum. In this situation, the angular momentum of the photon will cancel out with the angular momentum of the electronic state, so the transition will take place without any change in the rotational state.</a:t>
            </a:r>
            <a:endParaRPr lang="en-US"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532263"/>
            <a:ext cx="11655188" cy="4062651"/>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The schematic of P, Q, and R branch transitions are shown below: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49" name="Picture 1" descr="D:\P_Q_R_branch.png"/>
          <p:cNvPicPr>
            <a:picLocks noChangeAspect="1" noChangeArrowheads="1"/>
          </p:cNvPicPr>
          <p:nvPr/>
        </p:nvPicPr>
        <p:blipFill>
          <a:blip r:embed="rId2"/>
          <a:srcRect/>
          <a:stretch>
            <a:fillRect/>
          </a:stretch>
        </p:blipFill>
        <p:spPr bwMode="auto">
          <a:xfrm>
            <a:off x="409434" y="983520"/>
            <a:ext cx="10112990" cy="55537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70" y="545911"/>
            <a:ext cx="10413242" cy="4154984"/>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With regard to closed-shell non-linear polyatomic molecules, the selection rules are more complicated than diatomic case. The rotational quantum number J remains a good quantum number as the total angular momentum if we don't consider the nuclear spin. Under the effect of single photon transition, the change of J is still limited to a maximum of ± 1 based on the conservation of angular momentum. </a:t>
            </a:r>
          </a:p>
          <a:p>
            <a:endParaRPr lang="en-US" sz="2400" dirty="0">
              <a:solidFill>
                <a:srgbClr val="FF000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However, the possibility of Q branch is greatly enhanced irrelevant to the symmetry of the lower and upper electronic states. The rotational quantum number K is introduced along the inertial axis. For polyatomic molecules with symmetric top geometry, the transition moment is polarized along inertial axis. The selection rule becomes ΔK=0.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u="sng" dirty="0"/>
              <a:t>Electronic Selection Rules</a:t>
            </a:r>
            <a:br>
              <a:rPr lang="en-US" dirty="0"/>
            </a:br>
            <a:endParaRPr lang="en-US" dirty="0"/>
          </a:p>
        </p:txBody>
      </p:sp>
      <p:sp>
        <p:nvSpPr>
          <p:cNvPr id="9" name="TextBox 8"/>
          <p:cNvSpPr txBox="1"/>
          <p:nvPr/>
        </p:nvSpPr>
        <p:spPr>
          <a:xfrm>
            <a:off x="423081" y="1187356"/>
            <a:ext cx="10604310" cy="4893647"/>
          </a:xfrm>
          <a:prstGeom prst="rect">
            <a:avLst/>
          </a:prstGeom>
          <a:noFill/>
        </p:spPr>
        <p:txBody>
          <a:bodyPr wrap="square" rtlCol="0">
            <a:spAutoFit/>
          </a:bodyPr>
          <a:lstStyle/>
          <a:p>
            <a:pPr lvl="0" fontAlgn="base">
              <a:spcBef>
                <a:spcPct val="0"/>
              </a:spcBef>
              <a:spcAft>
                <a:spcPct val="0"/>
              </a:spcAft>
            </a:pPr>
            <a:r>
              <a:rPr lang="en-US" sz="2400" b="1" u="sng" dirty="0">
                <a:solidFill>
                  <a:srgbClr val="137AC3"/>
                </a:solidFill>
                <a:latin typeface="Times New Roman" pitchFamily="18" charset="0"/>
                <a:ea typeface="Times New Roman" pitchFamily="18" charset="0"/>
                <a:cs typeface="Times New Roman" pitchFamily="18" charset="0"/>
              </a:rPr>
              <a:t>In atoms</a:t>
            </a:r>
            <a:endParaRPr lang="en-US" sz="2400" b="1" u="sng" dirty="0">
              <a:latin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FF0000"/>
                </a:solidFill>
                <a:latin typeface="Times New Roman" pitchFamily="18" charset="0"/>
                <a:ea typeface="Times New Roman" pitchFamily="18" charset="0"/>
                <a:cs typeface="Times New Roman" pitchFamily="18" charset="0"/>
              </a:rPr>
              <a:t>Atoms are described by the primary quantum number n, angular momentum quantum number L, spin quantum number S, and total angular momentum quantum number J. Based on </a:t>
            </a:r>
            <a:r>
              <a:rPr lang="en-US" sz="2400" dirty="0">
                <a:solidFill>
                  <a:srgbClr val="FF0000"/>
                </a:solidFill>
                <a:latin typeface="Times New Roman" pitchFamily="18" charset="0"/>
                <a:ea typeface="Times New Roman" pitchFamily="18" charset="0"/>
                <a:cs typeface="Times New Roman" pitchFamily="18" charset="0"/>
                <a:hlinkClick r:id="rId2" tooltip="Physical Chemistry/Spectroscopy/Electronic Spectroscopy/The atomic spectrum/Atomic Term Symbols"/>
              </a:rPr>
              <a:t>Russell-Saunders</a:t>
            </a:r>
            <a:r>
              <a:rPr lang="en-US" sz="2400" dirty="0">
                <a:solidFill>
                  <a:srgbClr val="FF0000"/>
                </a:solidFill>
                <a:latin typeface="Times New Roman" pitchFamily="18" charset="0"/>
                <a:ea typeface="Times New Roman" pitchFamily="18" charset="0"/>
                <a:cs typeface="Times New Roman" pitchFamily="18" charset="0"/>
              </a:rPr>
              <a:t> approximation of electron coupling, the atomic term symbol can be represented as </a:t>
            </a:r>
            <a:r>
              <a:rPr lang="en-US" sz="2400" baseline="30000" dirty="0">
                <a:solidFill>
                  <a:srgbClr val="FF0000"/>
                </a:solidFill>
                <a:latin typeface="Times New Roman" pitchFamily="18" charset="0"/>
                <a:ea typeface="Times New Roman" pitchFamily="18" charset="0"/>
                <a:cs typeface="Times New Roman" pitchFamily="18" charset="0"/>
              </a:rPr>
              <a:t>2S+1</a:t>
            </a:r>
            <a:r>
              <a:rPr lang="en-US" sz="2400" dirty="0">
                <a:solidFill>
                  <a:srgbClr val="FF0000"/>
                </a:solidFill>
                <a:latin typeface="Times New Roman" pitchFamily="18" charset="0"/>
                <a:ea typeface="Times New Roman" pitchFamily="18" charset="0"/>
                <a:cs typeface="Times New Roman" pitchFamily="18" charset="0"/>
              </a:rPr>
              <a:t>L</a:t>
            </a:r>
            <a:r>
              <a:rPr lang="en-US" sz="2400" baseline="-30000" dirty="0">
                <a:solidFill>
                  <a:srgbClr val="FF0000"/>
                </a:solidFill>
                <a:latin typeface="Times New Roman" pitchFamily="18" charset="0"/>
                <a:ea typeface="Times New Roman" pitchFamily="18" charset="0"/>
                <a:cs typeface="Times New Roman" pitchFamily="18" charset="0"/>
              </a:rPr>
              <a:t>J</a:t>
            </a:r>
            <a:r>
              <a:rPr lang="en-US" sz="2400" dirty="0">
                <a:solidFill>
                  <a:srgbClr val="FF0000"/>
                </a:solidFill>
                <a:latin typeface="Times New Roman" pitchFamily="18" charset="0"/>
                <a:ea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dirty="0">
                <a:solidFill>
                  <a:srgbClr val="002060"/>
                </a:solidFill>
                <a:latin typeface="Times New Roman" pitchFamily="18" charset="0"/>
                <a:ea typeface="Times New Roman" pitchFamily="18" charset="0"/>
                <a:cs typeface="Times New Roman" pitchFamily="18" charset="0"/>
              </a:rPr>
              <a:t>The total spin cannot change, ΔS = 0;</a:t>
            </a:r>
            <a:endParaRPr lang="en-US" sz="2400" dirty="0">
              <a:solidFill>
                <a:srgbClr val="00206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Tx/>
              <a:buAutoNum type="arabicPeriod"/>
            </a:pPr>
            <a:r>
              <a:rPr lang="en-US" sz="2400" dirty="0">
                <a:solidFill>
                  <a:srgbClr val="FF0000"/>
                </a:solidFill>
                <a:latin typeface="Times New Roman" pitchFamily="18" charset="0"/>
                <a:ea typeface="Times New Roman" pitchFamily="18" charset="0"/>
                <a:cs typeface="Times New Roman" pitchFamily="18" charset="0"/>
              </a:rPr>
              <a:t>The change in total orbital angular momentum can be ΔL= 0, ±1, but L= 0 ↔ L= 0 transition is not allowed;</a:t>
            </a:r>
            <a:endParaRPr lang="en-US" sz="2400" dirty="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Tx/>
              <a:buAutoNum type="arabicPeriod"/>
            </a:pPr>
            <a:r>
              <a:rPr lang="en-US" sz="2400" dirty="0">
                <a:solidFill>
                  <a:srgbClr val="002060"/>
                </a:solidFill>
                <a:latin typeface="Times New Roman" pitchFamily="18" charset="0"/>
                <a:ea typeface="Times New Roman" pitchFamily="18" charset="0"/>
                <a:cs typeface="Times New Roman" pitchFamily="18" charset="0"/>
              </a:rPr>
              <a:t>The change in the total angular momentum can be ΔJ = 0, ±1, but J=0 ↔J=0 transition is not allowed;</a:t>
            </a:r>
            <a:endParaRPr lang="en-US" sz="2400" dirty="0">
              <a:solidFill>
                <a:srgbClr val="00206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Tx/>
              <a:buAutoNum type="arabicPeriod"/>
            </a:pPr>
            <a:r>
              <a:rPr lang="en-US" sz="2400" dirty="0">
                <a:solidFill>
                  <a:srgbClr val="FF0000"/>
                </a:solidFill>
                <a:latin typeface="Times New Roman" pitchFamily="18" charset="0"/>
                <a:ea typeface="Times New Roman" pitchFamily="18" charset="0"/>
                <a:cs typeface="Times New Roman" pitchFamily="18" charset="0"/>
              </a:rPr>
              <a:t>The initial and final </a:t>
            </a:r>
            <a:r>
              <a:rPr lang="en-US" sz="2400" dirty="0" err="1">
                <a:solidFill>
                  <a:srgbClr val="FF0000"/>
                </a:solidFill>
                <a:latin typeface="Times New Roman" pitchFamily="18" charset="0"/>
                <a:ea typeface="Times New Roman" pitchFamily="18" charset="0"/>
                <a:cs typeface="Times New Roman" pitchFamily="18" charset="0"/>
              </a:rPr>
              <a:t>wavefunctions</a:t>
            </a:r>
            <a:r>
              <a:rPr lang="en-US" sz="2400" dirty="0">
                <a:solidFill>
                  <a:srgbClr val="FF0000"/>
                </a:solidFill>
                <a:latin typeface="Times New Roman" pitchFamily="18" charset="0"/>
                <a:ea typeface="Times New Roman" pitchFamily="18" charset="0"/>
                <a:cs typeface="Times New Roman" pitchFamily="18" charset="0"/>
              </a:rPr>
              <a:t> must change in parity. Parity is related to the orbital angular momentum summation over all elections </a:t>
            </a:r>
            <a:r>
              <a:rPr lang="en-US" sz="2400" dirty="0" err="1">
                <a:solidFill>
                  <a:srgbClr val="FF0000"/>
                </a:solidFill>
                <a:latin typeface="Times New Roman" pitchFamily="18" charset="0"/>
                <a:ea typeface="Times New Roman" pitchFamily="18" charset="0"/>
                <a:cs typeface="Times New Roman" pitchFamily="18" charset="0"/>
              </a:rPr>
              <a:t>Σl</a:t>
            </a:r>
            <a:r>
              <a:rPr lang="en-US" sz="2400" baseline="-30000" dirty="0" err="1">
                <a:solidFill>
                  <a:srgbClr val="FF0000"/>
                </a:solidFill>
                <a:latin typeface="Times New Roman" pitchFamily="18" charset="0"/>
                <a:ea typeface="Times New Roman" pitchFamily="18" charset="0"/>
                <a:cs typeface="Times New Roman" pitchFamily="18" charset="0"/>
              </a:rPr>
              <a:t>i</a:t>
            </a:r>
            <a:r>
              <a:rPr lang="en-US" sz="2400" dirty="0">
                <a:solidFill>
                  <a:srgbClr val="FF0000"/>
                </a:solidFill>
                <a:latin typeface="Times New Roman" pitchFamily="18" charset="0"/>
                <a:ea typeface="Times New Roman" pitchFamily="18" charset="0"/>
                <a:cs typeface="Times New Roman" pitchFamily="18" charset="0"/>
              </a:rPr>
              <a:t>, which can be even or odd; only even ↔ odd transitions are allowed.</a:t>
            </a:r>
            <a:endParaRPr lang="en-US" sz="24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itchFamily="18" charset="0"/>
                <a:cs typeface="Times New Roman" pitchFamily="18" charset="0"/>
              </a:rPr>
              <a:t>In molecules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TextBox 2"/>
          <p:cNvSpPr txBox="1"/>
          <p:nvPr/>
        </p:nvSpPr>
        <p:spPr>
          <a:xfrm>
            <a:off x="941696" y="1460310"/>
            <a:ext cx="9812740" cy="646331"/>
          </a:xfrm>
          <a:prstGeom prst="rect">
            <a:avLst/>
          </a:prstGeom>
          <a:noFill/>
        </p:spPr>
        <p:txBody>
          <a:bodyPr wrap="square" rtlCol="0">
            <a:spAutoFit/>
          </a:bodyPr>
          <a:lstStyle/>
          <a:p>
            <a:r>
              <a:rPr lang="en-US" dirty="0"/>
              <a:t>      </a:t>
            </a:r>
          </a:p>
          <a:p>
            <a:endParaRPr lang="en-US" dirty="0"/>
          </a:p>
        </p:txBody>
      </p:sp>
      <p:sp>
        <p:nvSpPr>
          <p:cNvPr id="8" name="TextBox 7"/>
          <p:cNvSpPr txBox="1"/>
          <p:nvPr/>
        </p:nvSpPr>
        <p:spPr>
          <a:xfrm>
            <a:off x="750626" y="1433015"/>
            <a:ext cx="10426889" cy="3785652"/>
          </a:xfrm>
          <a:prstGeom prst="rect">
            <a:avLst/>
          </a:prstGeom>
          <a:noFill/>
        </p:spPr>
        <p:txBody>
          <a:bodyPr wrap="square" rtlCol="0">
            <a:spAutoFit/>
          </a:bodyPr>
          <a:lstStyle/>
          <a:p>
            <a:pPr lvl="0" fontAlgn="base">
              <a:spcBef>
                <a:spcPct val="0"/>
              </a:spcBef>
              <a:spcAft>
                <a:spcPct val="0"/>
              </a:spcAft>
            </a:pPr>
            <a:r>
              <a:rPr lang="en-US" sz="2400" dirty="0">
                <a:solidFill>
                  <a:srgbClr val="002060"/>
                </a:solidFill>
                <a:latin typeface="Times New Roman" pitchFamily="18" charset="0"/>
                <a:ea typeface="Times New Roman" pitchFamily="18" charset="0"/>
                <a:cs typeface="Times New Roman" pitchFamily="18" charset="0"/>
              </a:rPr>
              <a:t>The electronic-state configurations for molecules can be described by the primary quantum number n, the angular momentum quantum number Λ, the spin quantum number S, which remains a good quantum number, the quantum number Σ (S, S-1, ..., -S), and the projection of the total angular momentum quantum number onto the molecular symmetry axis Ω, which can be derived as Ω=Λ+Σ. The </a:t>
            </a:r>
            <a:r>
              <a:rPr lang="en-US" sz="2400" dirty="0">
                <a:solidFill>
                  <a:srgbClr val="002060"/>
                </a:solidFill>
                <a:latin typeface="Times New Roman" pitchFamily="18" charset="0"/>
                <a:ea typeface="Times New Roman" pitchFamily="18" charset="0"/>
                <a:cs typeface="Times New Roman" pitchFamily="18" charset="0"/>
                <a:hlinkClick r:id="rId2" tooltip="Physical Chemistry/Spectroscopy/Electronic Spectroscopy/Molecular Term Symbols"/>
              </a:rPr>
              <a:t>term symbol</a:t>
            </a:r>
            <a:r>
              <a:rPr lang="en-US" sz="2400" dirty="0">
                <a:solidFill>
                  <a:srgbClr val="002060"/>
                </a:solidFill>
                <a:latin typeface="Times New Roman" pitchFamily="18" charset="0"/>
                <a:ea typeface="Times New Roman" pitchFamily="18" charset="0"/>
                <a:cs typeface="Times New Roman" pitchFamily="18" charset="0"/>
              </a:rPr>
              <a:t> for the electronic states can be represented as</a:t>
            </a:r>
            <a:endParaRPr lang="en-US" sz="2400" dirty="0">
              <a:solidFill>
                <a:srgbClr val="002060"/>
              </a:solidFill>
              <a:latin typeface="Times New Roman" pitchFamily="18" charset="0"/>
              <a:cs typeface="Times New Roman" pitchFamily="18" charset="0"/>
            </a:endParaRPr>
          </a:p>
          <a:p>
            <a:pPr lvl="0" algn="ctr" eaLnBrk="0" fontAlgn="base" hangingPunct="0">
              <a:spcBef>
                <a:spcPct val="0"/>
              </a:spcBef>
              <a:spcAft>
                <a:spcPct val="0"/>
              </a:spcAft>
            </a:pPr>
            <a:r>
              <a:rPr lang="en-US" sz="2400" baseline="30000" dirty="0">
                <a:solidFill>
                  <a:srgbClr val="FF0000"/>
                </a:solidFill>
                <a:latin typeface="Times New Roman" pitchFamily="18" charset="0"/>
                <a:ea typeface="Times New Roman" pitchFamily="18" charset="0"/>
                <a:cs typeface="Times New Roman" pitchFamily="18" charset="0"/>
              </a:rPr>
              <a:t>2S+1</a:t>
            </a:r>
            <a:r>
              <a:rPr lang="en-US" sz="2400" dirty="0">
                <a:solidFill>
                  <a:srgbClr val="FF0000"/>
                </a:solidFill>
                <a:latin typeface="Times New Roman" pitchFamily="18" charset="0"/>
                <a:ea typeface="Times New Roman" pitchFamily="18" charset="0"/>
                <a:cs typeface="Times New Roman" pitchFamily="18" charset="0"/>
              </a:rPr>
              <a:t>Λ</a:t>
            </a:r>
            <a:r>
              <a:rPr lang="en-US" sz="2400" baseline="30000" dirty="0">
                <a:solidFill>
                  <a:srgbClr val="FF0000"/>
                </a:solidFill>
                <a:latin typeface="Times New Roman" pitchFamily="18" charset="0"/>
                <a:ea typeface="Times New Roman" pitchFamily="18" charset="0"/>
                <a:cs typeface="Times New Roman" pitchFamily="18" charset="0"/>
              </a:rPr>
              <a:t>(+/−)</a:t>
            </a:r>
            <a:r>
              <a:rPr lang="en-US" sz="2400" baseline="-25000" dirty="0">
                <a:solidFill>
                  <a:srgbClr val="FF0000"/>
                </a:solidFill>
                <a:latin typeface="Times New Roman" pitchFamily="18" charset="0"/>
                <a:ea typeface="Times New Roman" pitchFamily="18" charset="0"/>
                <a:cs typeface="Times New Roman" pitchFamily="18" charset="0"/>
              </a:rPr>
              <a:t>Ω,(g/u)</a:t>
            </a:r>
          </a:p>
          <a:p>
            <a:pPr lvl="0" eaLnBrk="0" fontAlgn="base" hangingPunct="0">
              <a:spcBef>
                <a:spcPct val="0"/>
              </a:spcBef>
              <a:spcAft>
                <a:spcPct val="0"/>
              </a:spcAft>
            </a:pPr>
            <a:r>
              <a:rPr lang="en-US" sz="2400" dirty="0">
                <a:solidFill>
                  <a:srgbClr val="FF0000"/>
                </a:solidFill>
                <a:latin typeface="Times New Roman" pitchFamily="18" charset="0"/>
                <a:ea typeface="Times New Roman" pitchFamily="18" charset="0"/>
                <a:cs typeface="Times New Roman" pitchFamily="18" charset="0"/>
              </a:rPr>
              <a:t>Group theory makes great contributions to the prediction of the electronic selection rules for many molecules. </a:t>
            </a:r>
            <a:endParaRPr lang="en-US" sz="2400" dirty="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2049" name="Rectangle 1"/>
          <p:cNvSpPr>
            <a:spLocks noChangeArrowheads="1"/>
          </p:cNvSpPr>
          <p:nvPr/>
        </p:nvSpPr>
        <p:spPr bwMode="auto">
          <a:xfrm>
            <a:off x="0" y="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Times New Roman" pitchFamily="18" charset="0"/>
                <a:cs typeface="Mangal"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1194" y="395786"/>
            <a:ext cx="11573302" cy="4708981"/>
          </a:xfrm>
          <a:prstGeom prst="rect">
            <a:avLst/>
          </a:prstGeom>
        </p:spPr>
        <p:txBody>
          <a:bodyPr wrap="square">
            <a:spAutoFit/>
          </a:bodyPr>
          <a:lstStyle/>
          <a:p>
            <a:pPr lvl="0" fontAlgn="base">
              <a:spcBef>
                <a:spcPct val="0"/>
              </a:spcBef>
              <a:spcAft>
                <a:spcPct val="0"/>
              </a:spcAft>
            </a:pPr>
            <a:r>
              <a:rPr lang="en-US" sz="2400" dirty="0">
                <a:solidFill>
                  <a:srgbClr val="002060"/>
                </a:solidFill>
                <a:latin typeface="Times New Roman" pitchFamily="18" charset="0"/>
                <a:ea typeface="Times New Roman" pitchFamily="18" charset="0"/>
                <a:cs typeface="Times New Roman" pitchFamily="18" charset="0"/>
              </a:rPr>
              <a:t>1. The total spin cannot change, ΔS=0; the rule ΔΣ=0 holds for </a:t>
            </a:r>
            <a:r>
              <a:rPr lang="en-US" sz="2400" dirty="0" err="1">
                <a:solidFill>
                  <a:srgbClr val="002060"/>
                </a:solidFill>
                <a:latin typeface="Times New Roman" pitchFamily="18" charset="0"/>
                <a:ea typeface="Times New Roman" pitchFamily="18" charset="0"/>
                <a:cs typeface="Times New Roman" pitchFamily="18" charset="0"/>
              </a:rPr>
              <a:t>multiplets</a:t>
            </a:r>
            <a:r>
              <a:rPr lang="en-US" sz="2400" dirty="0">
                <a:solidFill>
                  <a:srgbClr val="002060"/>
                </a:solidFill>
                <a:latin typeface="Times New Roman" pitchFamily="18" charset="0"/>
                <a:ea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002060"/>
                </a:solidFill>
                <a:latin typeface="Times New Roman" pitchFamily="18" charset="0"/>
                <a:ea typeface="Times New Roman" pitchFamily="18" charset="0"/>
                <a:cs typeface="Times New Roman" pitchFamily="18" charset="0"/>
              </a:rPr>
              <a:t>     If the spin-orbit coupling is not large, the electronic spin </a:t>
            </a:r>
            <a:r>
              <a:rPr lang="en-US" sz="2400" dirty="0" err="1">
                <a:solidFill>
                  <a:srgbClr val="002060"/>
                </a:solidFill>
                <a:latin typeface="Times New Roman" pitchFamily="18" charset="0"/>
                <a:ea typeface="Times New Roman" pitchFamily="18" charset="0"/>
                <a:cs typeface="Times New Roman" pitchFamily="18" charset="0"/>
              </a:rPr>
              <a:t>wavefunction</a:t>
            </a:r>
            <a:r>
              <a:rPr lang="en-US" sz="2400" dirty="0">
                <a:solidFill>
                  <a:srgbClr val="002060"/>
                </a:solidFill>
                <a:latin typeface="Times New Roman" pitchFamily="18" charset="0"/>
                <a:ea typeface="Times New Roman" pitchFamily="18" charset="0"/>
                <a:cs typeface="Times New Roman" pitchFamily="18" charset="0"/>
              </a:rPr>
              <a:t> can be separated from the electronic </a:t>
            </a:r>
            <a:r>
              <a:rPr lang="en-US" sz="2400" dirty="0" err="1">
                <a:solidFill>
                  <a:srgbClr val="002060"/>
                </a:solidFill>
                <a:latin typeface="Times New Roman" pitchFamily="18" charset="0"/>
                <a:ea typeface="Times New Roman" pitchFamily="18" charset="0"/>
                <a:cs typeface="Times New Roman" pitchFamily="18" charset="0"/>
              </a:rPr>
              <a:t>wavefunctions</a:t>
            </a:r>
            <a:r>
              <a:rPr lang="en-US" sz="2400" dirty="0">
                <a:solidFill>
                  <a:srgbClr val="002060"/>
                </a:solidFill>
                <a:latin typeface="Times New Roman" pitchFamily="18" charset="0"/>
                <a:ea typeface="Times New Roman" pitchFamily="18" charset="0"/>
                <a:cs typeface="Times New Roman" pitchFamily="18" charset="0"/>
              </a:rPr>
              <a:t>. Since the electron spin is a magnetic effect, electronic dipole transitions will not alter the electron spin. As a result, the spin multiplicity should not change during the electronic dipole transition.</a:t>
            </a:r>
            <a:endParaRPr lang="en-US" sz="2400" dirty="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en-US" sz="2400" dirty="0">
                <a:solidFill>
                  <a:srgbClr val="FF0000"/>
                </a:solidFill>
                <a:latin typeface="Times New Roman" pitchFamily="18" charset="0"/>
                <a:ea typeface="Times New Roman" pitchFamily="18" charset="0"/>
                <a:cs typeface="Times New Roman" pitchFamily="18" charset="0"/>
              </a:rPr>
              <a:t>2. The total orbital angular momentum change should be ΔΛ=0, ±1;</a:t>
            </a:r>
          </a:p>
          <a:p>
            <a:pPr lvl="0" eaLnBrk="0" fontAlgn="base" hangingPunct="0">
              <a:spcBef>
                <a:spcPct val="0"/>
              </a:spcBef>
              <a:spcAft>
                <a:spcPct val="0"/>
              </a:spcAft>
            </a:pPr>
            <a:r>
              <a:rPr lang="en-US" sz="2400" dirty="0">
                <a:solidFill>
                  <a:srgbClr val="FF0000"/>
                </a:solidFill>
                <a:latin typeface="Times New Roman" pitchFamily="18" charset="0"/>
                <a:ea typeface="Times New Roman" pitchFamily="18" charset="0"/>
                <a:cs typeface="Times New Roman" pitchFamily="18" charset="0"/>
              </a:rPr>
              <a:t>For </a:t>
            </a:r>
            <a:r>
              <a:rPr lang="en-US" sz="2400" dirty="0" err="1">
                <a:solidFill>
                  <a:srgbClr val="FF0000"/>
                </a:solidFill>
                <a:latin typeface="Times New Roman" pitchFamily="18" charset="0"/>
                <a:ea typeface="Times New Roman" pitchFamily="18" charset="0"/>
                <a:cs typeface="Times New Roman" pitchFamily="18" charset="0"/>
              </a:rPr>
              <a:t>heteronuclear</a:t>
            </a:r>
            <a:r>
              <a:rPr lang="en-US" sz="2400" dirty="0">
                <a:solidFill>
                  <a:srgbClr val="FF0000"/>
                </a:solidFill>
                <a:latin typeface="Times New Roman" pitchFamily="18" charset="0"/>
                <a:ea typeface="Times New Roman" pitchFamily="18" charset="0"/>
                <a:cs typeface="Times New Roman" pitchFamily="18" charset="0"/>
              </a:rPr>
              <a:t> diatomic molecules with   </a:t>
            </a:r>
            <a:r>
              <a:rPr lang="en-US" sz="2400" dirty="0" err="1">
                <a:solidFill>
                  <a:srgbClr val="FF0000"/>
                </a:solidFill>
                <a:latin typeface="Times New Roman" pitchFamily="18" charset="0"/>
                <a:ea typeface="Times New Roman" pitchFamily="18" charset="0"/>
                <a:cs typeface="Times New Roman" pitchFamily="18" charset="0"/>
              </a:rPr>
              <a:t>C</a:t>
            </a:r>
            <a:r>
              <a:rPr lang="en-US" sz="2400" baseline="-25000" dirty="0" err="1">
                <a:solidFill>
                  <a:srgbClr val="FF0000"/>
                </a:solidFill>
                <a:latin typeface="Times New Roman" pitchFamily="18" charset="0"/>
                <a:ea typeface="Times New Roman" pitchFamily="18" charset="0"/>
                <a:cs typeface="Times New Roman" pitchFamily="18" charset="0"/>
              </a:rPr>
              <a:t>∞v</a:t>
            </a:r>
            <a:r>
              <a:rPr lang="en-US" sz="2400" dirty="0">
                <a:solidFill>
                  <a:srgbClr val="FF0000"/>
                </a:solidFill>
                <a:latin typeface="Times New Roman" pitchFamily="18" charset="0"/>
                <a:ea typeface="Times New Roman" pitchFamily="18" charset="0"/>
                <a:cs typeface="Times New Roman" pitchFamily="18" charset="0"/>
              </a:rPr>
              <a:t> symmetry, a Σ</a:t>
            </a:r>
            <a:r>
              <a:rPr lang="en-US" sz="2400" baseline="30000" dirty="0">
                <a:solidFill>
                  <a:srgbClr val="FF0000"/>
                </a:solidFill>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↔Π transition is allowed according to ΔΛ selection rule. </a:t>
            </a:r>
          </a:p>
          <a:p>
            <a:pPr lvl="0" eaLnBrk="0" fontAlgn="base" hangingPunct="0">
              <a:spcBef>
                <a:spcPct val="0"/>
              </a:spcBef>
              <a:spcAft>
                <a:spcPct val="0"/>
              </a:spcAft>
            </a:pPr>
            <a:r>
              <a:rPr lang="en-US" sz="2400" dirty="0">
                <a:solidFill>
                  <a:srgbClr val="002060"/>
                </a:solidFill>
                <a:latin typeface="Times New Roman" pitchFamily="18" charset="0"/>
                <a:cs typeface="Times New Roman" pitchFamily="18" charset="0"/>
              </a:rPr>
              <a:t>3. Parity conditions are related to the symmetry of the molecular </a:t>
            </a:r>
            <a:r>
              <a:rPr lang="en-US" sz="2400" dirty="0" err="1">
                <a:solidFill>
                  <a:srgbClr val="002060"/>
                </a:solidFill>
                <a:latin typeface="Times New Roman" pitchFamily="18" charset="0"/>
                <a:cs typeface="Times New Roman" pitchFamily="18" charset="0"/>
              </a:rPr>
              <a:t>wavefunction</a:t>
            </a:r>
            <a:r>
              <a:rPr lang="en-US" sz="2400" dirty="0">
                <a:solidFill>
                  <a:srgbClr val="002060"/>
                </a:solidFill>
                <a:latin typeface="Times New Roman" pitchFamily="18" charset="0"/>
                <a:cs typeface="Times New Roman" pitchFamily="18" charset="0"/>
              </a:rPr>
              <a:t> reflecting against its symmetry axis. For </a:t>
            </a:r>
            <a:r>
              <a:rPr lang="en-US" sz="2400" dirty="0" err="1">
                <a:solidFill>
                  <a:srgbClr val="002060"/>
                </a:solidFill>
                <a:latin typeface="Times New Roman" pitchFamily="18" charset="0"/>
                <a:cs typeface="Times New Roman" pitchFamily="18" charset="0"/>
              </a:rPr>
              <a:t>homonuclear</a:t>
            </a:r>
            <a:r>
              <a:rPr lang="en-US" sz="2400" dirty="0">
                <a:solidFill>
                  <a:srgbClr val="002060"/>
                </a:solidFill>
                <a:latin typeface="Times New Roman" pitchFamily="18" charset="0"/>
                <a:cs typeface="Times New Roman" pitchFamily="18" charset="0"/>
              </a:rPr>
              <a:t> molecules, the g ↔ u transition is allowed.</a:t>
            </a:r>
          </a:p>
          <a:p>
            <a:pPr eaLnBrk="0" fontAlgn="base" hangingPunct="0">
              <a:spcBef>
                <a:spcPct val="0"/>
              </a:spcBef>
              <a:spcAft>
                <a:spcPct val="0"/>
              </a:spcAft>
              <a:buFont typeface="Arial" pitchFamily="34" charset="0"/>
              <a:buChar char="•"/>
            </a:pPr>
            <a:r>
              <a:rPr lang="en-US" sz="2400" dirty="0">
                <a:solidFill>
                  <a:srgbClr val="FF0000"/>
                </a:solidFill>
                <a:latin typeface="Times New Roman" pitchFamily="18" charset="0"/>
                <a:cs typeface="Times New Roman" pitchFamily="18" charset="0"/>
              </a:rPr>
              <a:t>  For </a:t>
            </a:r>
            <a:r>
              <a:rPr lang="en-US" sz="2400" dirty="0" err="1">
                <a:solidFill>
                  <a:srgbClr val="FF0000"/>
                </a:solidFill>
                <a:latin typeface="Times New Roman" pitchFamily="18" charset="0"/>
                <a:cs typeface="Times New Roman" pitchFamily="18" charset="0"/>
              </a:rPr>
              <a:t>heteronuclear</a:t>
            </a:r>
            <a:r>
              <a:rPr lang="en-US" sz="2400" dirty="0">
                <a:solidFill>
                  <a:srgbClr val="FF0000"/>
                </a:solidFill>
                <a:latin typeface="Times New Roman" pitchFamily="18" charset="0"/>
                <a:cs typeface="Times New Roman" pitchFamily="18" charset="0"/>
              </a:rPr>
              <a:t> molecules, + ↔ + and - ↔ - transitions apply; </a:t>
            </a:r>
          </a:p>
          <a:p>
            <a:pPr lvl="0" eaLnBrk="0" fontAlgn="base" hangingPunct="0">
              <a:spcBef>
                <a:spcPct val="0"/>
              </a:spcBef>
              <a:spcAft>
                <a:spcPct val="0"/>
              </a:spcAft>
            </a:pPr>
            <a:endParaRPr lang="en-US" sz="2800" dirty="0">
              <a:latin typeface="Times New Roman" pitchFamily="18" charset="0"/>
              <a:cs typeface="Times New Roman" pitchFamily="18" charset="0"/>
            </a:endParaRPr>
          </a:p>
        </p:txBody>
      </p:sp>
      <p:sp>
        <p:nvSpPr>
          <p:cNvPr id="9" name="Rectangle 8"/>
          <p:cNvSpPr/>
          <p:nvPr/>
        </p:nvSpPr>
        <p:spPr>
          <a:xfrm>
            <a:off x="477673" y="4505488"/>
            <a:ext cx="10890912" cy="1569660"/>
          </a:xfrm>
          <a:prstGeom prst="rect">
            <a:avLst/>
          </a:prstGeom>
        </p:spPr>
        <p:txBody>
          <a:bodyPr wrap="square">
            <a:spAutoFit/>
          </a:bodyPr>
          <a:lstStyle/>
          <a:p>
            <a:pPr>
              <a:buFont typeface="Arial" pitchFamily="34" charset="0"/>
              <a:buChar char="•"/>
            </a:pPr>
            <a:r>
              <a:rPr lang="en-US" sz="2400" dirty="0">
                <a:solidFill>
                  <a:srgbClr val="002060"/>
                </a:solidFill>
                <a:latin typeface="Times New Roman" pitchFamily="18" charset="0"/>
                <a:cs typeface="Times New Roman" pitchFamily="18" charset="0"/>
              </a:rPr>
              <a:t>Similarly, for a molecule with an inversion center, a subscript g or u is used to reveal   the molecular symmetry with respect to the inversion operation, </a:t>
            </a:r>
            <a:r>
              <a:rPr lang="en-US" sz="2400" dirty="0" err="1">
                <a:solidFill>
                  <a:srgbClr val="002060"/>
                </a:solidFill>
                <a:latin typeface="Times New Roman" pitchFamily="18" charset="0"/>
                <a:cs typeface="Times New Roman" pitchFamily="18" charset="0"/>
              </a:rPr>
              <a:t>i</a:t>
            </a:r>
            <a:r>
              <a:rPr lang="en-US" sz="2400" dirty="0">
                <a:solidFill>
                  <a:srgbClr val="002060"/>
                </a:solidFill>
                <a:latin typeface="Times New Roman" pitchFamily="18" charset="0"/>
                <a:cs typeface="Times New Roman" pitchFamily="18" charset="0"/>
              </a:rPr>
              <a:t>. The x, y, and z components of the transition dipole moment operator have u inversion symmetry in molecule with inversion </a:t>
            </a:r>
            <a:r>
              <a:rPr lang="en-US" sz="2400" dirty="0" err="1">
                <a:solidFill>
                  <a:srgbClr val="002060"/>
                </a:solidFill>
                <a:latin typeface="Times New Roman" pitchFamily="18" charset="0"/>
                <a:cs typeface="Times New Roman" pitchFamily="18" charset="0"/>
              </a:rPr>
              <a:t>center.Therefore</a:t>
            </a:r>
            <a:r>
              <a:rPr lang="en-US" sz="2400" dirty="0">
                <a:solidFill>
                  <a:srgbClr val="002060"/>
                </a:solidFill>
                <a:latin typeface="Times New Roman" pitchFamily="18" charset="0"/>
                <a:cs typeface="Times New Roman" pitchFamily="18" charset="0"/>
              </a:rPr>
              <a:t>, only g ↔ u transition is allowed.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702542"/>
          </a:xfrm>
        </p:spPr>
        <p:txBody>
          <a:bodyPr/>
          <a:lstStyle/>
          <a:p>
            <a:r>
              <a:rPr lang="en-US" b="1" u="sng" dirty="0" err="1">
                <a:solidFill>
                  <a:srgbClr val="137AC3"/>
                </a:solidFill>
                <a:latin typeface="Tahoma" pitchFamily="34" charset="0"/>
                <a:cs typeface="Tahoma" pitchFamily="34" charset="0"/>
              </a:rPr>
              <a:t>Vibrational</a:t>
            </a:r>
            <a:r>
              <a:rPr lang="en-US" b="1" u="sng" dirty="0">
                <a:solidFill>
                  <a:srgbClr val="137AC3"/>
                </a:solidFill>
                <a:latin typeface="Tahoma" pitchFamily="34" charset="0"/>
                <a:cs typeface="Tahoma" pitchFamily="34" charset="0"/>
              </a:rPr>
              <a:t> Selection rules</a:t>
            </a:r>
            <a:endParaRPr lang="en-US" b="1" u="sng" dirty="0"/>
          </a:p>
        </p:txBody>
      </p:sp>
      <p:sp>
        <p:nvSpPr>
          <p:cNvPr id="4" name="TextBox 3"/>
          <p:cNvSpPr txBox="1"/>
          <p:nvPr/>
        </p:nvSpPr>
        <p:spPr>
          <a:xfrm>
            <a:off x="354843" y="1692322"/>
            <a:ext cx="11095630" cy="4801314"/>
          </a:xfrm>
          <a:prstGeom prst="rect">
            <a:avLst/>
          </a:prstGeom>
          <a:noFill/>
        </p:spPr>
        <p:txBody>
          <a:bodyPr wrap="square" rtlCol="0">
            <a:spAutoFit/>
          </a:bodyPr>
          <a:lstStyle/>
          <a:p>
            <a:pPr lvl="0" eaLnBrk="0" fontAlgn="base" hangingPunct="0">
              <a:spcBef>
                <a:spcPct val="0"/>
              </a:spcBef>
              <a:spcAft>
                <a:spcPct val="0"/>
              </a:spcAft>
              <a:buFontTx/>
              <a:buAutoNum type="arabicPeriod"/>
            </a:pPr>
            <a:r>
              <a:rPr lang="en-US" sz="2400" dirty="0">
                <a:solidFill>
                  <a:srgbClr val="002060"/>
                </a:solidFill>
                <a:latin typeface="Times New Roman" pitchFamily="18" charset="0"/>
                <a:cs typeface="Times New Roman" pitchFamily="18" charset="0"/>
              </a:rPr>
              <a:t>Transitions with </a:t>
            </a:r>
            <a:r>
              <a:rPr lang="en-US" sz="2400" dirty="0" err="1">
                <a:solidFill>
                  <a:srgbClr val="002060"/>
                </a:solidFill>
                <a:latin typeface="Times New Roman" pitchFamily="18" charset="0"/>
                <a:cs typeface="Times New Roman" pitchFamily="18" charset="0"/>
              </a:rPr>
              <a:t>Δv</a:t>
            </a:r>
            <a:r>
              <a:rPr lang="en-US" sz="2400" dirty="0">
                <a:solidFill>
                  <a:srgbClr val="002060"/>
                </a:solidFill>
                <a:latin typeface="Times New Roman" pitchFamily="18" charset="0"/>
                <a:cs typeface="Times New Roman" pitchFamily="18" charset="0"/>
              </a:rPr>
              <a:t> = ±1, ±2, ... are all allowed for </a:t>
            </a:r>
            <a:r>
              <a:rPr lang="en-US" sz="2400" dirty="0" err="1">
                <a:solidFill>
                  <a:srgbClr val="002060"/>
                </a:solidFill>
                <a:latin typeface="Times New Roman" pitchFamily="18" charset="0"/>
                <a:cs typeface="Times New Roman" pitchFamily="18" charset="0"/>
              </a:rPr>
              <a:t>anharmonic</a:t>
            </a:r>
            <a:r>
              <a:rPr lang="en-US" sz="2400" dirty="0">
                <a:solidFill>
                  <a:srgbClr val="002060"/>
                </a:solidFill>
                <a:latin typeface="Times New Roman" pitchFamily="18" charset="0"/>
                <a:cs typeface="Times New Roman" pitchFamily="18" charset="0"/>
              </a:rPr>
              <a:t> potential, but the intensity of the peaks become weaker as </a:t>
            </a:r>
            <a:r>
              <a:rPr lang="en-US" sz="2400" dirty="0" err="1">
                <a:solidFill>
                  <a:srgbClr val="002060"/>
                </a:solidFill>
                <a:latin typeface="Times New Roman" pitchFamily="18" charset="0"/>
                <a:cs typeface="Times New Roman" pitchFamily="18" charset="0"/>
              </a:rPr>
              <a:t>Δv</a:t>
            </a:r>
            <a:r>
              <a:rPr lang="en-US" sz="2400" dirty="0">
                <a:solidFill>
                  <a:srgbClr val="002060"/>
                </a:solidFill>
                <a:latin typeface="Times New Roman" pitchFamily="18" charset="0"/>
                <a:cs typeface="Times New Roman" pitchFamily="18" charset="0"/>
              </a:rPr>
              <a:t> increases.</a:t>
            </a:r>
          </a:p>
          <a:p>
            <a:pPr lvl="0" eaLnBrk="0" fontAlgn="base" hangingPunct="0">
              <a:spcBef>
                <a:spcPct val="0"/>
              </a:spcBef>
              <a:spcAft>
                <a:spcPct val="0"/>
              </a:spcAft>
              <a:buFontTx/>
              <a:buAutoNum type="arabicPeriod" startAt="2"/>
            </a:pPr>
            <a:r>
              <a:rPr lang="en-US" sz="2400" dirty="0">
                <a:solidFill>
                  <a:srgbClr val="FF0000"/>
                </a:solidFill>
                <a:latin typeface="Times New Roman" pitchFamily="18" charset="0"/>
                <a:cs typeface="Times New Roman" pitchFamily="18" charset="0"/>
              </a:rPr>
              <a:t> v = 0 to v = 1 transition is normally called the fundamental vibration, while those with larger </a:t>
            </a:r>
            <a:r>
              <a:rPr lang="en-US" sz="2400" dirty="0" err="1">
                <a:solidFill>
                  <a:srgbClr val="FF0000"/>
                </a:solidFill>
                <a:latin typeface="Times New Roman" pitchFamily="18" charset="0"/>
                <a:cs typeface="Times New Roman" pitchFamily="18" charset="0"/>
              </a:rPr>
              <a:t>Δv</a:t>
            </a:r>
            <a:r>
              <a:rPr lang="en-US" sz="2400" dirty="0">
                <a:solidFill>
                  <a:srgbClr val="FF0000"/>
                </a:solidFill>
                <a:latin typeface="Times New Roman" pitchFamily="18" charset="0"/>
                <a:cs typeface="Times New Roman" pitchFamily="18" charset="0"/>
              </a:rPr>
              <a:t> are called </a:t>
            </a:r>
            <a:r>
              <a:rPr lang="en-US" sz="2400" dirty="0">
                <a:solidFill>
                  <a:srgbClr val="FF0000"/>
                </a:solidFill>
                <a:latin typeface="Times New Roman" pitchFamily="18" charset="0"/>
                <a:cs typeface="Times New Roman" pitchFamily="18" charset="0"/>
                <a:hlinkClick r:id="rId2" tooltip="Wikitexts/UCD Chem 205: Larsen/ChemWiki Module Topics/Combination Bands, Overtones and Fermi Resonances"/>
              </a:rPr>
              <a:t>overtones</a:t>
            </a:r>
            <a:r>
              <a:rPr lang="en-US" sz="2400" dirty="0">
                <a:solidFill>
                  <a:srgbClr val="FF0000"/>
                </a:solidFill>
                <a:latin typeface="Times New Roman" pitchFamily="18" charset="0"/>
                <a:cs typeface="Times New Roman" pitchFamily="18" charset="0"/>
              </a:rPr>
              <a:t>.</a:t>
            </a:r>
          </a:p>
          <a:p>
            <a:pPr lvl="0" eaLnBrk="0" fontAlgn="base" hangingPunct="0">
              <a:spcBef>
                <a:spcPct val="0"/>
              </a:spcBef>
              <a:spcAft>
                <a:spcPct val="0"/>
              </a:spcAft>
              <a:buFontTx/>
              <a:buAutoNum type="arabicPeriod" startAt="3"/>
            </a:pPr>
            <a:r>
              <a:rPr lang="en-US" sz="2400" dirty="0" err="1">
                <a:solidFill>
                  <a:srgbClr val="002060"/>
                </a:solidFill>
                <a:latin typeface="Times New Roman" pitchFamily="18" charset="0"/>
                <a:cs typeface="Times New Roman" pitchFamily="18" charset="0"/>
              </a:rPr>
              <a:t>Δv</a:t>
            </a:r>
            <a:r>
              <a:rPr lang="en-US" sz="2400" dirty="0">
                <a:solidFill>
                  <a:srgbClr val="002060"/>
                </a:solidFill>
                <a:latin typeface="Times New Roman" pitchFamily="18" charset="0"/>
                <a:cs typeface="Times New Roman" pitchFamily="18" charset="0"/>
              </a:rPr>
              <a:t> = 0 transition is allowed between the lower and upper electronic states with energy E</a:t>
            </a:r>
            <a:r>
              <a:rPr lang="en-US" sz="2400" baseline="-30000" dirty="0">
                <a:solidFill>
                  <a:srgbClr val="002060"/>
                </a:solidFill>
                <a:latin typeface="Times New Roman" pitchFamily="18" charset="0"/>
                <a:cs typeface="Times New Roman" pitchFamily="18" charset="0"/>
              </a:rPr>
              <a:t>1</a:t>
            </a:r>
            <a:r>
              <a:rPr lang="en-US" sz="2400" dirty="0">
                <a:solidFill>
                  <a:srgbClr val="002060"/>
                </a:solidFill>
                <a:latin typeface="Times New Roman" pitchFamily="18" charset="0"/>
                <a:cs typeface="Times New Roman" pitchFamily="18" charset="0"/>
              </a:rPr>
              <a:t> and E</a:t>
            </a:r>
            <a:r>
              <a:rPr lang="en-US" sz="2400" baseline="-30000" dirty="0">
                <a:solidFill>
                  <a:srgbClr val="002060"/>
                </a:solidFill>
                <a:latin typeface="Times New Roman" pitchFamily="18" charset="0"/>
                <a:cs typeface="Times New Roman" pitchFamily="18" charset="0"/>
              </a:rPr>
              <a:t>2</a:t>
            </a:r>
            <a:r>
              <a:rPr lang="en-US" sz="2400" dirty="0">
                <a:solidFill>
                  <a:srgbClr val="002060"/>
                </a:solidFill>
                <a:latin typeface="Times New Roman" pitchFamily="18" charset="0"/>
                <a:cs typeface="Times New Roman" pitchFamily="18" charset="0"/>
              </a:rPr>
              <a:t> are involved, i.e. (E</a:t>
            </a:r>
            <a:r>
              <a:rPr lang="en-US" sz="2400" baseline="-30000" dirty="0">
                <a:solidFill>
                  <a:srgbClr val="002060"/>
                </a:solidFill>
                <a:latin typeface="Times New Roman" pitchFamily="18" charset="0"/>
                <a:cs typeface="Times New Roman" pitchFamily="18" charset="0"/>
              </a:rPr>
              <a:t>1</a:t>
            </a:r>
            <a:r>
              <a:rPr lang="en-US" sz="2400" dirty="0">
                <a:solidFill>
                  <a:srgbClr val="002060"/>
                </a:solidFill>
                <a:latin typeface="Times New Roman" pitchFamily="18" charset="0"/>
                <a:cs typeface="Times New Roman" pitchFamily="18" charset="0"/>
              </a:rPr>
              <a:t>, v'‘ = n) → (E</a:t>
            </a:r>
            <a:r>
              <a:rPr lang="en-US" sz="2400" baseline="-30000" dirty="0">
                <a:solidFill>
                  <a:srgbClr val="002060"/>
                </a:solidFill>
                <a:latin typeface="Times New Roman" pitchFamily="18" charset="0"/>
                <a:cs typeface="Times New Roman" pitchFamily="18" charset="0"/>
              </a:rPr>
              <a:t>2</a:t>
            </a:r>
            <a:r>
              <a:rPr lang="en-US" sz="2400" dirty="0">
                <a:solidFill>
                  <a:srgbClr val="002060"/>
                </a:solidFill>
                <a:latin typeface="Times New Roman" pitchFamily="18" charset="0"/>
                <a:cs typeface="Times New Roman" pitchFamily="18" charset="0"/>
              </a:rPr>
              <a:t>, v‘ = n), where the double prime and prime indicate the lower and upper quantum state.</a:t>
            </a:r>
          </a:p>
          <a:p>
            <a:pPr lvl="0" algn="just"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The geometry of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wavefunctions</a:t>
            </a:r>
            <a:r>
              <a:rPr lang="en-US" sz="2400" dirty="0">
                <a:solidFill>
                  <a:srgbClr val="FF0000"/>
                </a:solidFill>
                <a:latin typeface="Times New Roman" pitchFamily="18" charset="0"/>
                <a:cs typeface="Times New Roman" pitchFamily="18" charset="0"/>
              </a:rPr>
              <a:t> plays an important role in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selection rules. For diatomic molecules, the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wavefunction</a:t>
            </a:r>
            <a:r>
              <a:rPr lang="en-US" sz="2400" dirty="0">
                <a:solidFill>
                  <a:srgbClr val="FF0000"/>
                </a:solidFill>
                <a:latin typeface="Times New Roman" pitchFamily="18" charset="0"/>
                <a:cs typeface="Times New Roman" pitchFamily="18" charset="0"/>
              </a:rPr>
              <a:t> is symmetric with respect to all the electronic states. Therefore, the Franck-Condon integral is always totally symmetric for diatomic molecules. The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selection rule does not exist for diatomic molecules</a:t>
            </a:r>
          </a:p>
          <a:p>
            <a:pPr lvl="0" eaLnBrk="0" fontAlgn="base" hangingPunct="0">
              <a:spcBef>
                <a:spcPct val="0"/>
              </a:spcBef>
              <a:spcAft>
                <a:spcPct val="0"/>
              </a:spcAft>
            </a:pPr>
            <a:endParaRPr lang="en-US" dirty="0">
              <a:solidFill>
                <a:srgbClr val="000000"/>
              </a:solidFill>
              <a:latin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559558" y="163773"/>
            <a:ext cx="10454185" cy="3662541"/>
          </a:xfrm>
          <a:prstGeom prst="rect">
            <a:avLst/>
          </a:prstGeom>
          <a:noFill/>
        </p:spPr>
        <p:txBody>
          <a:bodyPr wrap="square" rtlCol="0">
            <a:spAutoFit/>
          </a:bodyPr>
          <a:lstStyle/>
          <a:p>
            <a:pPr lvl="0" fontAlgn="base">
              <a:spcBef>
                <a:spcPct val="0"/>
              </a:spcBef>
              <a:spcAft>
                <a:spcPct val="0"/>
              </a:spcAft>
            </a:pPr>
            <a:r>
              <a:rPr lang="en-US" sz="2400" dirty="0">
                <a:solidFill>
                  <a:srgbClr val="002060"/>
                </a:solidFill>
                <a:latin typeface="Times New Roman" pitchFamily="18" charset="0"/>
                <a:cs typeface="Times New Roman" pitchFamily="18" charset="0"/>
              </a:rPr>
              <a:t>For polyatomic molecules, the nonlinear molecules possess 3N-6 normal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modes, while linear molecules possess 3N-5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modes. Based on the harmonic oscillator model, the product of 3N-6 normal mode </a:t>
            </a:r>
            <a:r>
              <a:rPr lang="en-US" sz="2400" dirty="0" err="1">
                <a:solidFill>
                  <a:srgbClr val="002060"/>
                </a:solidFill>
                <a:latin typeface="Times New Roman" pitchFamily="18" charset="0"/>
                <a:cs typeface="Times New Roman" pitchFamily="18" charset="0"/>
              </a:rPr>
              <a:t>wavefunctions</a:t>
            </a:r>
            <a:r>
              <a:rPr lang="en-US" sz="2400" dirty="0">
                <a:solidFill>
                  <a:srgbClr val="002060"/>
                </a:solidFill>
                <a:latin typeface="Times New Roman" pitchFamily="18" charset="0"/>
                <a:cs typeface="Times New Roman" pitchFamily="18" charset="0"/>
              </a:rPr>
              <a:t> contribute to the total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wavefunction</a:t>
            </a:r>
            <a:r>
              <a:rPr lang="en-US" sz="2400" dirty="0">
                <a:solidFill>
                  <a:srgbClr val="002060"/>
                </a:solidFill>
                <a:latin typeface="Times New Roman" pitchFamily="18" charset="0"/>
                <a:cs typeface="Times New Roman" pitchFamily="18" charset="0"/>
              </a:rPr>
              <a:t>, i.e.</a:t>
            </a:r>
          </a:p>
          <a:p>
            <a:pPr lvl="0"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ψ</a:t>
            </a:r>
            <a:r>
              <a:rPr lang="en-US" sz="2400" baseline="-25000" dirty="0" err="1">
                <a:solidFill>
                  <a:srgbClr val="FF0000"/>
                </a:solidFill>
                <a:latin typeface="Times New Roman" pitchFamily="18" charset="0"/>
                <a:cs typeface="Times New Roman" pitchFamily="18" charset="0"/>
              </a:rPr>
              <a:t>vib</a:t>
            </a:r>
            <a:r>
              <a:rPr lang="en-US" sz="2400" dirty="0">
                <a:solidFill>
                  <a:srgbClr val="FF0000"/>
                </a:solidFill>
                <a:latin typeface="Times New Roman" pitchFamily="18" charset="0"/>
                <a:cs typeface="Times New Roman" pitchFamily="18" charset="0"/>
              </a:rPr>
              <a:t>=∏</a:t>
            </a:r>
            <a:r>
              <a:rPr lang="en-US" sz="2400" baseline="-25000" dirty="0">
                <a:solidFill>
                  <a:srgbClr val="FF0000"/>
                </a:solidFill>
                <a:latin typeface="Times New Roman" pitchFamily="18" charset="0"/>
                <a:cs typeface="Times New Roman" pitchFamily="18" charset="0"/>
              </a:rPr>
              <a:t>3N−6</a:t>
            </a:r>
            <a:r>
              <a:rPr lang="en-US" sz="2400" dirty="0">
                <a:solidFill>
                  <a:srgbClr val="FF0000"/>
                </a:solidFill>
                <a:latin typeface="Times New Roman" pitchFamily="18" charset="0"/>
                <a:cs typeface="Times New Roman" pitchFamily="18" charset="0"/>
              </a:rPr>
              <a:t>ψ</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ψ</a:t>
            </a:r>
            <a:r>
              <a:rPr lang="en-US" sz="2400" baseline="-25000" dirty="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ψ</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...ψ</a:t>
            </a:r>
            <a:r>
              <a:rPr lang="en-US" sz="2400" baseline="-25000" dirty="0">
                <a:solidFill>
                  <a:srgbClr val="FF0000"/>
                </a:solidFill>
                <a:latin typeface="Times New Roman" pitchFamily="18" charset="0"/>
                <a:cs typeface="Times New Roman" pitchFamily="18" charset="0"/>
              </a:rPr>
              <a:t>3N−6</a:t>
            </a:r>
          </a:p>
          <a:p>
            <a:r>
              <a:rPr lang="en-US" sz="2400" baseline="-25000" dirty="0">
                <a:solidFill>
                  <a:srgbClr val="FF0000"/>
                </a:solidFill>
                <a:latin typeface="Times New Roman" pitchFamily="18" charset="0"/>
                <a:cs typeface="Times New Roman" pitchFamily="18" charset="0"/>
              </a:rPr>
              <a:t>    </a:t>
            </a:r>
            <a:r>
              <a:rPr lang="en-US" sz="2400" dirty="0">
                <a:solidFill>
                  <a:srgbClr val="FF0000"/>
                </a:solidFill>
              </a:rPr>
              <a:t>We will use CO</a:t>
            </a:r>
            <a:r>
              <a:rPr lang="en-US" sz="2400" baseline="-25000" dirty="0">
                <a:solidFill>
                  <a:srgbClr val="FF0000"/>
                </a:solidFill>
              </a:rPr>
              <a:t>2</a:t>
            </a:r>
            <a:r>
              <a:rPr lang="en-US" sz="2400" dirty="0">
                <a:solidFill>
                  <a:srgbClr val="FF0000"/>
                </a:solidFill>
              </a:rPr>
              <a:t> as an example to specify the </a:t>
            </a:r>
            <a:r>
              <a:rPr lang="en-US" sz="2400" dirty="0" err="1">
                <a:solidFill>
                  <a:srgbClr val="FF0000"/>
                </a:solidFill>
              </a:rPr>
              <a:t>vibrational</a:t>
            </a:r>
            <a:r>
              <a:rPr lang="en-US" sz="2400" dirty="0">
                <a:solidFill>
                  <a:srgbClr val="FF0000"/>
                </a:solidFill>
              </a:rPr>
              <a:t> selection rule. CO</a:t>
            </a:r>
            <a:r>
              <a:rPr lang="en-US" sz="2400" baseline="-25000" dirty="0">
                <a:solidFill>
                  <a:srgbClr val="FF0000"/>
                </a:solidFill>
              </a:rPr>
              <a:t>2</a:t>
            </a:r>
            <a:r>
              <a:rPr lang="en-US" sz="2400" dirty="0">
                <a:solidFill>
                  <a:srgbClr val="FF0000"/>
                </a:solidFill>
              </a:rPr>
              <a:t> has four </a:t>
            </a:r>
            <a:r>
              <a:rPr lang="en-US" sz="2400" dirty="0" err="1">
                <a:solidFill>
                  <a:srgbClr val="FF0000"/>
                </a:solidFill>
              </a:rPr>
              <a:t>vibrational</a:t>
            </a:r>
            <a:r>
              <a:rPr lang="en-US" sz="2400" dirty="0">
                <a:solidFill>
                  <a:srgbClr val="FF0000"/>
                </a:solidFill>
              </a:rPr>
              <a:t> modes as a linear molecule. The </a:t>
            </a:r>
            <a:r>
              <a:rPr lang="en-US" sz="2400" dirty="0" err="1">
                <a:solidFill>
                  <a:srgbClr val="FF0000"/>
                </a:solidFill>
                <a:hlinkClick r:id="rId2" tooltip="Wikitexts/UCD Chem 205: Larsen/ChemWiki Module Topics/Normal Modes"/>
              </a:rPr>
              <a:t>vibrational</a:t>
            </a:r>
            <a:r>
              <a:rPr lang="en-US" sz="2400" dirty="0">
                <a:solidFill>
                  <a:srgbClr val="FF0000"/>
                </a:solidFill>
                <a:hlinkClick r:id="rId2" tooltip="Wikitexts/UCD Chem 205: Larsen/ChemWiki Module Topics/Normal Modes"/>
              </a:rPr>
              <a:t> normal modes</a:t>
            </a:r>
            <a:r>
              <a:rPr lang="en-US" sz="2400" dirty="0">
                <a:solidFill>
                  <a:srgbClr val="FF0000"/>
                </a:solidFill>
              </a:rPr>
              <a:t> are illustrated in the figure below:</a:t>
            </a:r>
          </a:p>
          <a:p>
            <a:br>
              <a:rPr lang="en-US" sz="2400" dirty="0"/>
            </a:br>
            <a:endParaRPr lang="en-US" sz="2400" baseline="-25000" dirty="0">
              <a:latin typeface="Times New Roman" pitchFamily="18" charset="0"/>
              <a:cs typeface="Times New Roman" pitchFamily="18" charset="0"/>
            </a:endParaRPr>
          </a:p>
        </p:txBody>
      </p:sp>
      <p:pic>
        <p:nvPicPr>
          <p:cNvPr id="63490" name="Picture 2" descr="D:\images\vib.png"/>
          <p:cNvPicPr>
            <a:picLocks noChangeAspect="1" noChangeArrowheads="1"/>
          </p:cNvPicPr>
          <p:nvPr/>
        </p:nvPicPr>
        <p:blipFill>
          <a:blip r:embed="rId3"/>
          <a:srcRect/>
          <a:stretch>
            <a:fillRect/>
          </a:stretch>
        </p:blipFill>
        <p:spPr bwMode="auto">
          <a:xfrm>
            <a:off x="2019869" y="3145984"/>
            <a:ext cx="7942997" cy="37120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490"/>
                                        </p:tgtEl>
                                        <p:attrNameLst>
                                          <p:attrName>style.visibility</p:attrName>
                                        </p:attrNameLst>
                                      </p:cBhvr>
                                      <p:to>
                                        <p:strVal val="visible"/>
                                      </p:to>
                                    </p:set>
                                    <p:anim calcmode="lin" valueType="num">
                                      <p:cBhvr additive="base">
                                        <p:cTn id="25" dur="500" fill="hold"/>
                                        <p:tgtEl>
                                          <p:spTgt spid="63490"/>
                                        </p:tgtEl>
                                        <p:attrNameLst>
                                          <p:attrName>ppt_x</p:attrName>
                                        </p:attrNameLst>
                                      </p:cBhvr>
                                      <p:tavLst>
                                        <p:tav tm="0">
                                          <p:val>
                                            <p:strVal val="#ppt_x"/>
                                          </p:val>
                                        </p:tav>
                                        <p:tav tm="100000">
                                          <p:val>
                                            <p:strVal val="#ppt_x"/>
                                          </p:val>
                                        </p:tav>
                                      </p:tavLst>
                                    </p:anim>
                                    <p:anim calcmode="lin" valueType="num">
                                      <p:cBhvr additive="base">
                                        <p:cTn id="26"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Vibronic</a:t>
            </a:r>
            <a:r>
              <a:rPr lang="en-US" b="1" u="sng" dirty="0"/>
              <a:t> Coupling</a:t>
            </a:r>
            <a:br>
              <a:rPr lang="en-US" dirty="0"/>
            </a:br>
            <a:endParaRPr lang="en-US" dirty="0"/>
          </a:p>
        </p:txBody>
      </p:sp>
      <p:sp>
        <p:nvSpPr>
          <p:cNvPr id="3" name="TextBox 2"/>
          <p:cNvSpPr txBox="1"/>
          <p:nvPr/>
        </p:nvSpPr>
        <p:spPr>
          <a:xfrm>
            <a:off x="914400" y="1596788"/>
            <a:ext cx="10099343" cy="4708981"/>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Why can some electronic-forbidden transitions be observed as weak bands in spectrum? It can be explained by the interaction between the electronic and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transitions. The word "</a:t>
            </a:r>
            <a:r>
              <a:rPr lang="en-US" sz="2400" dirty="0" err="1">
                <a:solidFill>
                  <a:srgbClr val="002060"/>
                </a:solidFill>
                <a:latin typeface="Times New Roman" pitchFamily="18" charset="0"/>
                <a:cs typeface="Times New Roman" pitchFamily="18" charset="0"/>
              </a:rPr>
              <a:t>vibronic</a:t>
            </a:r>
            <a:r>
              <a:rPr lang="en-US" sz="2400" dirty="0">
                <a:solidFill>
                  <a:srgbClr val="002060"/>
                </a:solidFill>
                <a:latin typeface="Times New Roman" pitchFamily="18" charset="0"/>
                <a:cs typeface="Times New Roman" pitchFamily="18" charset="0"/>
              </a:rPr>
              <a:t>" is the combination of the words "</a:t>
            </a:r>
            <a:r>
              <a:rPr lang="en-US" sz="2400" dirty="0" err="1">
                <a:solidFill>
                  <a:srgbClr val="002060"/>
                </a:solidFill>
                <a:latin typeface="Times New Roman" pitchFamily="18" charset="0"/>
                <a:cs typeface="Times New Roman" pitchFamily="18" charset="0"/>
              </a:rPr>
              <a:t>vibrational</a:t>
            </a:r>
            <a:r>
              <a:rPr lang="en-US" sz="2400" dirty="0">
                <a:solidFill>
                  <a:srgbClr val="002060"/>
                </a:solidFill>
                <a:latin typeface="Times New Roman" pitchFamily="18" charset="0"/>
                <a:cs typeface="Times New Roman" pitchFamily="18" charset="0"/>
              </a:rPr>
              <a:t>" and "electronic.“</a:t>
            </a:r>
          </a:p>
          <a:p>
            <a:r>
              <a:rPr lang="en-US" sz="2400" dirty="0">
                <a:solidFill>
                  <a:srgbClr val="FF0000"/>
                </a:solidFill>
                <a:latin typeface="Times New Roman" pitchFamily="18" charset="0"/>
                <a:cs typeface="Times New Roman" pitchFamily="18" charset="0"/>
              </a:rPr>
              <a:t>           Because the energy required for one electronic state to another electronic state (electronic transition, usually in the UV-Vis region) is larger than one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state to another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state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transition, usually in the IR region), sometimes energy (a photon) can excite a molecule to an excited electronic and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state. The bottom figure shows the pure electronic transition (no </a:t>
            </a:r>
            <a:r>
              <a:rPr lang="en-US" sz="2400" dirty="0" err="1">
                <a:solidFill>
                  <a:srgbClr val="FF0000"/>
                </a:solidFill>
                <a:latin typeface="Times New Roman" pitchFamily="18" charset="0"/>
                <a:cs typeface="Times New Roman" pitchFamily="18" charset="0"/>
              </a:rPr>
              <a:t>vibronic</a:t>
            </a:r>
            <a:r>
              <a:rPr lang="en-US" sz="2400" dirty="0">
                <a:solidFill>
                  <a:srgbClr val="FF0000"/>
                </a:solidFill>
                <a:latin typeface="Times New Roman" pitchFamily="18" charset="0"/>
                <a:cs typeface="Times New Roman" pitchFamily="18" charset="0"/>
              </a:rPr>
              <a:t> coupling) and the electronic transition couples with the </a:t>
            </a:r>
            <a:r>
              <a:rPr lang="en-US" sz="2400" dirty="0" err="1">
                <a:solidFill>
                  <a:srgbClr val="FF0000"/>
                </a:solidFill>
                <a:latin typeface="Times New Roman" pitchFamily="18" charset="0"/>
                <a:cs typeface="Times New Roman" pitchFamily="18" charset="0"/>
              </a:rPr>
              <a:t>vibrational</a:t>
            </a:r>
            <a:r>
              <a:rPr lang="en-US" sz="2400" dirty="0">
                <a:solidFill>
                  <a:srgbClr val="FF0000"/>
                </a:solidFill>
                <a:latin typeface="Times New Roman" pitchFamily="18" charset="0"/>
                <a:cs typeface="Times New Roman" pitchFamily="18" charset="0"/>
              </a:rPr>
              <a:t> transition (</a:t>
            </a:r>
            <a:r>
              <a:rPr lang="en-US" sz="2400" dirty="0" err="1">
                <a:solidFill>
                  <a:srgbClr val="FF0000"/>
                </a:solidFill>
                <a:latin typeface="Times New Roman" pitchFamily="18" charset="0"/>
                <a:cs typeface="Times New Roman" pitchFamily="18" charset="0"/>
              </a:rPr>
              <a:t>vibronic</a:t>
            </a:r>
            <a:r>
              <a:rPr lang="en-US" sz="2400" dirty="0">
                <a:solidFill>
                  <a:srgbClr val="FF0000"/>
                </a:solidFill>
                <a:latin typeface="Times New Roman" pitchFamily="18" charset="0"/>
                <a:cs typeface="Times New Roman" pitchFamily="18" charset="0"/>
              </a:rPr>
              <a:t> coupling).</a:t>
            </a:r>
          </a:p>
          <a:p>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images\vibronic_coupling.png"/>
          <p:cNvPicPr>
            <a:picLocks noChangeAspect="1" noChangeArrowheads="1"/>
          </p:cNvPicPr>
          <p:nvPr/>
        </p:nvPicPr>
        <p:blipFill>
          <a:blip r:embed="rId2"/>
          <a:srcRect/>
          <a:stretch>
            <a:fillRect/>
          </a:stretch>
        </p:blipFill>
        <p:spPr bwMode="auto">
          <a:xfrm>
            <a:off x="709684" y="464025"/>
            <a:ext cx="10645253" cy="577300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436728"/>
            <a:ext cx="10181230" cy="2123658"/>
          </a:xfrm>
          <a:prstGeom prst="rect">
            <a:avLst/>
          </a:prstGeom>
        </p:spPr>
        <p:txBody>
          <a:bodyPr wrap="square">
            <a:spAutoFit/>
          </a:bodyPr>
          <a:lstStyle/>
          <a:p>
            <a:r>
              <a:rPr lang="en-US" sz="2400" dirty="0">
                <a:solidFill>
                  <a:srgbClr val="002060"/>
                </a:solidFill>
                <a:latin typeface="Times New Roman" pitchFamily="18" charset="0"/>
                <a:cs typeface="Times New Roman" pitchFamily="18" charset="0"/>
              </a:rPr>
              <a:t>Equation. 2  may be derived in various way. Heisenberg derived it theoretically. Consider however an electron moving along the y axis, let it pass through a slit of width d  to fall on a fluorescent screen where its position is recorded by production of a spot.</a:t>
            </a:r>
          </a:p>
          <a:p>
            <a:br>
              <a:rPr lang="en-US" dirty="0"/>
            </a:br>
            <a:endParaRPr lang="en-US" dirty="0"/>
          </a:p>
        </p:txBody>
      </p:sp>
      <p:pic>
        <p:nvPicPr>
          <p:cNvPr id="3074" name="Picture 2" descr="C:\Users\Surya Enterprises\Downloads\Telegram Desktop\photo_2020-07-14_08-05-13.jpg"/>
          <p:cNvPicPr>
            <a:picLocks noChangeAspect="1" noChangeArrowheads="1"/>
          </p:cNvPicPr>
          <p:nvPr/>
        </p:nvPicPr>
        <p:blipFill>
          <a:blip r:embed="rId2"/>
          <a:srcRect/>
          <a:stretch>
            <a:fillRect/>
          </a:stretch>
        </p:blipFill>
        <p:spPr bwMode="auto">
          <a:xfrm>
            <a:off x="2238233" y="2047164"/>
            <a:ext cx="7014948" cy="3771331"/>
          </a:xfrm>
          <a:prstGeom prst="rect">
            <a:avLst/>
          </a:prstGeom>
          <a:noFill/>
        </p:spPr>
      </p:pic>
      <p:sp>
        <p:nvSpPr>
          <p:cNvPr id="4" name="TextBox 3"/>
          <p:cNvSpPr txBox="1"/>
          <p:nvPr/>
        </p:nvSpPr>
        <p:spPr>
          <a:xfrm>
            <a:off x="2620371" y="6086901"/>
            <a:ext cx="835243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Fig.1. Diffraction of electron waves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395785"/>
            <a:ext cx="10549719" cy="3970318"/>
          </a:xfrm>
          <a:prstGeom prst="rect">
            <a:avLst/>
          </a:prstGeom>
        </p:spPr>
        <p:txBody>
          <a:bodyPr wrap="square">
            <a:spAutoFit/>
          </a:bodyPr>
          <a:lstStyle/>
          <a:p>
            <a:pPr>
              <a:buFont typeface="Wingdings" pitchFamily="2" charset="2"/>
              <a:buChar char="Ø"/>
            </a:pPr>
            <a:r>
              <a:rPr lang="en-US" sz="2400" dirty="0">
                <a:solidFill>
                  <a:srgbClr val="002060"/>
                </a:solidFill>
              </a:rPr>
              <a:t> There will be points of minimum and maximum intensity due to destructive</a:t>
            </a:r>
          </a:p>
          <a:p>
            <a:r>
              <a:rPr lang="en-US" sz="2400" dirty="0">
                <a:solidFill>
                  <a:srgbClr val="002060"/>
                </a:solidFill>
              </a:rPr>
              <a:t>      and constructive interferences.</a:t>
            </a:r>
          </a:p>
          <a:p>
            <a:pPr>
              <a:buFont typeface="Wingdings" pitchFamily="2" charset="2"/>
              <a:buChar char="Ø"/>
            </a:pPr>
            <a:r>
              <a:rPr lang="en-US" sz="2400" dirty="0">
                <a:solidFill>
                  <a:srgbClr val="FF0000"/>
                </a:solidFill>
              </a:rPr>
              <a:t> When two waves originate from two points such that their path lengths to the</a:t>
            </a:r>
          </a:p>
          <a:p>
            <a:r>
              <a:rPr lang="en-US" sz="2400" dirty="0">
                <a:solidFill>
                  <a:srgbClr val="FF0000"/>
                </a:solidFill>
              </a:rPr>
              <a:t>      screen differ by </a:t>
            </a:r>
            <a:r>
              <a:rPr lang="el-GR" sz="2400" dirty="0">
                <a:solidFill>
                  <a:srgbClr val="FF0000"/>
                </a:solidFill>
              </a:rPr>
              <a:t>λ</a:t>
            </a:r>
            <a:r>
              <a:rPr lang="en-US" sz="2400" dirty="0">
                <a:solidFill>
                  <a:srgbClr val="FF0000"/>
                </a:solidFill>
              </a:rPr>
              <a:t>/2, they will be out of the phase and the intensity of the</a:t>
            </a:r>
          </a:p>
          <a:p>
            <a:r>
              <a:rPr lang="en-US" sz="2400" dirty="0">
                <a:solidFill>
                  <a:srgbClr val="FF0000"/>
                </a:solidFill>
              </a:rPr>
              <a:t>      wave will be minimum ( point P and Q on the screen),</a:t>
            </a:r>
          </a:p>
          <a:p>
            <a:pPr>
              <a:buFont typeface="Wingdings" pitchFamily="2" charset="2"/>
              <a:buChar char="Ø"/>
            </a:pPr>
            <a:r>
              <a:rPr lang="en-US" sz="2400" dirty="0">
                <a:solidFill>
                  <a:srgbClr val="002060"/>
                </a:solidFill>
              </a:rPr>
              <a:t> and when the path length differ by λ(in phase) the intensity will be </a:t>
            </a:r>
          </a:p>
          <a:p>
            <a:r>
              <a:rPr lang="en-US" sz="2400" dirty="0">
                <a:solidFill>
                  <a:srgbClr val="002060"/>
                </a:solidFill>
              </a:rPr>
              <a:t>     maximum (point E on the screen).</a:t>
            </a:r>
          </a:p>
          <a:p>
            <a:pPr>
              <a:buFont typeface="Wingdings" pitchFamily="2" charset="2"/>
              <a:buChar char="Ø"/>
            </a:pPr>
            <a:r>
              <a:rPr lang="en-US" sz="2400" dirty="0">
                <a:solidFill>
                  <a:srgbClr val="FF0000"/>
                </a:solidFill>
              </a:rPr>
              <a:t>  Let two such waves originating from the point A and D in the slit  travelling    along AP and DP interfere  destructively to produce the intensity minimum at P</a:t>
            </a:r>
            <a:r>
              <a:rPr lang="en-US" sz="2400" dirty="0"/>
              <a:t>.</a:t>
            </a:r>
          </a:p>
          <a:p>
            <a:br>
              <a:rPr lang="en-US" dirty="0"/>
            </a:br>
            <a:endParaRPr lang="en-US" dirty="0"/>
          </a:p>
        </p:txBody>
      </p:sp>
      <p:sp>
        <p:nvSpPr>
          <p:cNvPr id="3" name="Rectangle 2"/>
          <p:cNvSpPr/>
          <p:nvPr/>
        </p:nvSpPr>
        <p:spPr>
          <a:xfrm>
            <a:off x="450374" y="3778113"/>
            <a:ext cx="11054687" cy="2492990"/>
          </a:xfrm>
          <a:prstGeom prst="rect">
            <a:avLst/>
          </a:prstGeom>
        </p:spPr>
        <p:txBody>
          <a:bodyPr wrap="square">
            <a:spAutoFit/>
          </a:bodyPr>
          <a:lstStyle/>
          <a:p>
            <a:pPr>
              <a:buFont typeface="Wingdings" pitchFamily="2" charset="2"/>
              <a:buChar char="Ø"/>
            </a:pPr>
            <a:r>
              <a:rPr lang="en-US" sz="2400" dirty="0">
                <a:solidFill>
                  <a:srgbClr val="002060"/>
                </a:solidFill>
                <a:latin typeface="Times New Roman" pitchFamily="18" charset="0"/>
                <a:cs typeface="Times New Roman" pitchFamily="18" charset="0"/>
              </a:rPr>
              <a:t> Cutting from DP a distance CP is equal to AP gives DP - AP =DC =</a:t>
            </a:r>
            <a:r>
              <a:rPr lang="el-GR" sz="2400" dirty="0">
                <a:solidFill>
                  <a:srgbClr val="002060"/>
                </a:solidFill>
                <a:latin typeface="Times New Roman" pitchFamily="18" charset="0"/>
                <a:cs typeface="Times New Roman" pitchFamily="18" charset="0"/>
              </a:rPr>
              <a:t>λ</a:t>
            </a:r>
            <a:r>
              <a:rPr lang="en-US" sz="2400" dirty="0">
                <a:solidFill>
                  <a:srgbClr val="002060"/>
                </a:solidFill>
                <a:latin typeface="Times New Roman" pitchFamily="18" charset="0"/>
                <a:cs typeface="Times New Roman" pitchFamily="18" charset="0"/>
              </a:rPr>
              <a:t>/2.But the    </a:t>
            </a:r>
          </a:p>
          <a:p>
            <a:r>
              <a:rPr lang="en-US" sz="2400" dirty="0">
                <a:solidFill>
                  <a:srgbClr val="002060"/>
                </a:solidFill>
                <a:latin typeface="Times New Roman" pitchFamily="18" charset="0"/>
                <a:cs typeface="Times New Roman" pitchFamily="18" charset="0"/>
              </a:rPr>
              <a:t>     distances AP and DP are so large compared to the size (d) of the slit that the </a:t>
            </a:r>
          </a:p>
          <a:p>
            <a:r>
              <a:rPr lang="en-US" sz="2400" dirty="0">
                <a:solidFill>
                  <a:srgbClr val="002060"/>
                </a:solidFill>
                <a:latin typeface="Times New Roman" pitchFamily="18" charset="0"/>
                <a:cs typeface="Times New Roman" pitchFamily="18" charset="0"/>
              </a:rPr>
              <a:t>     ∟APC≈ 0 or ∟PAC = ∟ACP ≈ 90</a:t>
            </a:r>
            <a:r>
              <a:rPr lang="en-US" sz="2400" baseline="30000" dirty="0">
                <a:solidFill>
                  <a:srgbClr val="002060"/>
                </a:solidFill>
                <a:latin typeface="Times New Roman" pitchFamily="18" charset="0"/>
                <a:cs typeface="Times New Roman" pitchFamily="18" charset="0"/>
              </a:rPr>
              <a:t>0.</a:t>
            </a:r>
          </a:p>
          <a:p>
            <a:r>
              <a:rPr lang="en-US" sz="2400" dirty="0">
                <a:solidFill>
                  <a:srgbClr val="002060"/>
                </a:solidFill>
                <a:latin typeface="Times New Roman" pitchFamily="18" charset="0"/>
                <a:cs typeface="Times New Roman" pitchFamily="18" charset="0"/>
              </a:rPr>
              <a:t>          Then ∟PDE  = ∟DAC  ≈ 90</a:t>
            </a:r>
            <a:r>
              <a:rPr lang="en-US" sz="2400" baseline="30000" dirty="0">
                <a:solidFill>
                  <a:srgbClr val="002060"/>
                </a:solidFill>
                <a:latin typeface="Times New Roman" pitchFamily="18" charset="0"/>
                <a:cs typeface="Times New Roman" pitchFamily="18" charset="0"/>
              </a:rPr>
              <a:t>0</a:t>
            </a:r>
            <a:r>
              <a:rPr lang="en-US" sz="2400" dirty="0">
                <a:solidFill>
                  <a:srgbClr val="002060"/>
                </a:solidFill>
                <a:latin typeface="Times New Roman" pitchFamily="18" charset="0"/>
                <a:cs typeface="Times New Roman" pitchFamily="18" charset="0"/>
              </a:rPr>
              <a:t> - ∟ADC = </a:t>
            </a:r>
            <a:r>
              <a:rPr lang="az-Cyrl-AZ" sz="2400" dirty="0">
                <a:solidFill>
                  <a:srgbClr val="002060"/>
                </a:solidFill>
                <a:latin typeface="Times New Roman" pitchFamily="18" charset="0"/>
                <a:cs typeface="Times New Roman" pitchFamily="18" charset="0"/>
              </a:rPr>
              <a:t>Ө</a:t>
            </a:r>
            <a:endParaRPr lang="en-US" sz="2400" dirty="0">
              <a:solidFill>
                <a:srgbClr val="002060"/>
              </a:solidFill>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br>
              <a:rPr lang="en-US" dirty="0"/>
            </a:br>
            <a:endParaRPr lang="en-US" dirty="0"/>
          </a:p>
        </p:txBody>
      </p:sp>
      <p:sp>
        <p:nvSpPr>
          <p:cNvPr id="512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1254" y="5459105"/>
            <a:ext cx="4695825" cy="8096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640" y="580999"/>
            <a:ext cx="11091081" cy="5262979"/>
          </a:xfrm>
          <a:prstGeom prst="rect">
            <a:avLst/>
          </a:prstGeom>
        </p:spPr>
        <p:txBody>
          <a:bodyPr wrap="square">
            <a:spAutoFit/>
          </a:bodyPr>
          <a:lstStyle/>
          <a:p>
            <a:r>
              <a:rPr lang="en-US" sz="2400" dirty="0">
                <a:solidFill>
                  <a:srgbClr val="002060"/>
                </a:solidFill>
                <a:latin typeface="Times New Roman" pitchFamily="18" charset="0"/>
                <a:cs typeface="Times New Roman" pitchFamily="18" charset="0"/>
              </a:rPr>
              <a:t>The uncertainty in the x-co-ordinate of the position of a single electron is given by equation 3</a:t>
            </a:r>
          </a:p>
          <a:p>
            <a:r>
              <a:rPr lang="en-US" sz="2400" dirty="0">
                <a:solidFill>
                  <a:srgbClr val="002060"/>
                </a:solidFill>
                <a:latin typeface="Times New Roman" pitchFamily="18" charset="0"/>
                <a:cs typeface="Times New Roman" pitchFamily="18" charset="0"/>
              </a:rPr>
              <a:t>                                                                                                           ………………..(3)</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p>
        </p:txBody>
      </p:sp>
      <p:sp>
        <p:nvSpPr>
          <p:cNvPr id="40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56346" y="1125940"/>
            <a:ext cx="2019300" cy="752475"/>
          </a:xfrm>
          <a:prstGeom prst="rect">
            <a:avLst/>
          </a:prstGeom>
          <a:noFill/>
        </p:spPr>
      </p:pic>
      <p:sp>
        <p:nvSpPr>
          <p:cNvPr id="4099" name="Rectangle 3"/>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5" name="Rectangle 9"/>
          <p:cNvSpPr>
            <a:spLocks noChangeArrowheads="1"/>
          </p:cNvSpPr>
          <p:nvPr/>
        </p:nvSpPr>
        <p:spPr bwMode="auto">
          <a:xfrm>
            <a:off x="0" y="5810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Surya Enterprises\Downloads\Telegram Desktop\photo_2020-07-14_11-24-50.jpg"/>
          <p:cNvPicPr>
            <a:picLocks noChangeAspect="1" noChangeArrowheads="1"/>
          </p:cNvPicPr>
          <p:nvPr/>
        </p:nvPicPr>
        <p:blipFill>
          <a:blip r:embed="rId3"/>
          <a:srcRect/>
          <a:stretch>
            <a:fillRect/>
          </a:stretch>
        </p:blipFill>
        <p:spPr bwMode="auto">
          <a:xfrm>
            <a:off x="2217385" y="1883392"/>
            <a:ext cx="4595013" cy="3357918"/>
          </a:xfrm>
          <a:prstGeom prst="rect">
            <a:avLst/>
          </a:prstGeom>
          <a:noFill/>
        </p:spPr>
      </p:pic>
      <p:sp>
        <p:nvSpPr>
          <p:cNvPr id="14" name="TextBox 13"/>
          <p:cNvSpPr txBox="1"/>
          <p:nvPr/>
        </p:nvSpPr>
        <p:spPr>
          <a:xfrm>
            <a:off x="7315200" y="2715904"/>
            <a:ext cx="4080682"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Fig.3. x and y components of </a:t>
            </a:r>
          </a:p>
          <a:p>
            <a:r>
              <a:rPr lang="en-US" sz="2400" dirty="0">
                <a:solidFill>
                  <a:srgbClr val="FF0000"/>
                </a:solidFill>
                <a:latin typeface="Times New Roman" pitchFamily="18" charset="0"/>
                <a:cs typeface="Times New Roman" pitchFamily="18" charset="0"/>
              </a:rPr>
              <a:t>           momentum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368489"/>
            <a:ext cx="10959152" cy="4154984"/>
          </a:xfrm>
          <a:prstGeom prst="rect">
            <a:avLst/>
          </a:prstGeom>
        </p:spPr>
        <p:txBody>
          <a:bodyPr wrap="square">
            <a:spAutoFit/>
          </a:bodyPr>
          <a:lstStyle/>
          <a:p>
            <a:r>
              <a:rPr lang="en-US" sz="2400" dirty="0">
                <a:solidFill>
                  <a:srgbClr val="002060"/>
                </a:solidFill>
                <a:latin typeface="Times New Roman" pitchFamily="18" charset="0"/>
                <a:cs typeface="Times New Roman" pitchFamily="18" charset="0"/>
              </a:rPr>
              <a:t>Near the slit, where the electron is moving along the y-</a:t>
            </a:r>
            <a:r>
              <a:rPr lang="en-US" sz="2400" dirty="0" err="1">
                <a:solidFill>
                  <a:srgbClr val="002060"/>
                </a:solidFill>
                <a:latin typeface="Times New Roman" pitchFamily="18" charset="0"/>
                <a:cs typeface="Times New Roman" pitchFamily="18" charset="0"/>
              </a:rPr>
              <a:t>axis,the</a:t>
            </a:r>
            <a:r>
              <a:rPr lang="en-US" sz="2400" dirty="0">
                <a:solidFill>
                  <a:srgbClr val="002060"/>
                </a:solidFill>
                <a:latin typeface="Times New Roman" pitchFamily="18" charset="0"/>
                <a:cs typeface="Times New Roman" pitchFamily="18" charset="0"/>
              </a:rPr>
              <a:t> x-component of </a:t>
            </a:r>
            <a:r>
              <a:rPr lang="en-US" sz="2400" dirty="0" err="1">
                <a:solidFill>
                  <a:srgbClr val="002060"/>
                </a:solidFill>
                <a:latin typeface="Times New Roman" pitchFamily="18" charset="0"/>
                <a:cs typeface="Times New Roman" pitchFamily="18" charset="0"/>
              </a:rPr>
              <a:t>p,i.e</a:t>
            </a:r>
            <a:r>
              <a:rPr lang="en-US" sz="2400" dirty="0">
                <a:solidFill>
                  <a:srgbClr val="002060"/>
                </a:solidFill>
                <a:latin typeface="Times New Roman" pitchFamily="18" charset="0"/>
                <a:cs typeface="Times New Roman" pitchFamily="18" charset="0"/>
              </a:rPr>
              <a:t>.,</a:t>
            </a:r>
          </a:p>
          <a:p>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a:t>
            </a:r>
            <a:r>
              <a:rPr lang="en-US" sz="2400" baseline="-25000" dirty="0" err="1">
                <a:solidFill>
                  <a:srgbClr val="002060"/>
                </a:solidFill>
                <a:latin typeface="Times New Roman" pitchFamily="18" charset="0"/>
                <a:cs typeface="Times New Roman" pitchFamily="18" charset="0"/>
              </a:rPr>
              <a:t>x</a:t>
            </a:r>
            <a:r>
              <a:rPr lang="en-US" sz="2400" dirty="0">
                <a:solidFill>
                  <a:srgbClr val="002060"/>
                </a:solidFill>
                <a:latin typeface="Times New Roman" pitchFamily="18" charset="0"/>
                <a:cs typeface="Times New Roman" pitchFamily="18" charset="0"/>
              </a:rPr>
              <a:t> is zero .On </a:t>
            </a:r>
            <a:r>
              <a:rPr lang="en-US" sz="2400" dirty="0" err="1">
                <a:solidFill>
                  <a:srgbClr val="002060"/>
                </a:solidFill>
                <a:latin typeface="Times New Roman" pitchFamily="18" charset="0"/>
                <a:cs typeface="Times New Roman" pitchFamily="18" charset="0"/>
              </a:rPr>
              <a:t>diffraction,angular</a:t>
            </a:r>
            <a:r>
              <a:rPr lang="en-US" sz="2400" dirty="0">
                <a:solidFill>
                  <a:srgbClr val="002060"/>
                </a:solidFill>
                <a:latin typeface="Times New Roman" pitchFamily="18" charset="0"/>
                <a:cs typeface="Times New Roman" pitchFamily="18" charset="0"/>
              </a:rPr>
              <a:t> range is 2</a:t>
            </a:r>
            <a:r>
              <a:rPr lang="az-Cyrl-AZ" sz="2400" dirty="0">
                <a:solidFill>
                  <a:srgbClr val="002060"/>
                </a:solidFill>
                <a:latin typeface="Times New Roman" pitchFamily="18" charset="0"/>
                <a:cs typeface="Times New Roman" pitchFamily="18" charset="0"/>
              </a:rPr>
              <a:t>Ө</a:t>
            </a:r>
            <a:r>
              <a:rPr lang="en-US" sz="2400" dirty="0">
                <a:solidFill>
                  <a:srgbClr val="002060"/>
                </a:solidFill>
                <a:latin typeface="Times New Roman" pitchFamily="18" charset="0"/>
                <a:cs typeface="Times New Roman" pitchFamily="18" charset="0"/>
              </a:rPr>
              <a:t>; but</a:t>
            </a:r>
          </a:p>
          <a:p>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a:t>
            </a:r>
            <a:r>
              <a:rPr lang="en-US" sz="2400" baseline="-25000" dirty="0" err="1">
                <a:solidFill>
                  <a:srgbClr val="002060"/>
                </a:solidFill>
                <a:latin typeface="Times New Roman" pitchFamily="18" charset="0"/>
                <a:cs typeface="Times New Roman" pitchFamily="18" charset="0"/>
              </a:rPr>
              <a:t>x</a:t>
            </a:r>
            <a:r>
              <a:rPr lang="en-US" sz="2400" dirty="0">
                <a:solidFill>
                  <a:srgbClr val="002060"/>
                </a:solidFill>
                <a:latin typeface="Times New Roman" pitchFamily="18" charset="0"/>
                <a:cs typeface="Times New Roman" pitchFamily="18" charset="0"/>
              </a:rPr>
              <a:t> = p sin</a:t>
            </a:r>
            <a:r>
              <a:rPr lang="az-Cyrl-AZ" sz="2400" dirty="0">
                <a:solidFill>
                  <a:srgbClr val="002060"/>
                </a:solidFill>
                <a:latin typeface="Times New Roman" pitchFamily="18" charset="0"/>
                <a:cs typeface="Times New Roman" pitchFamily="18" charset="0"/>
              </a:rPr>
              <a:t>Ө</a:t>
            </a:r>
            <a:r>
              <a:rPr lang="en-US" sz="2400" dirty="0">
                <a:solidFill>
                  <a:srgbClr val="002060"/>
                </a:solidFill>
                <a:latin typeface="Times New Roman" pitchFamily="18" charset="0"/>
                <a:cs typeface="Times New Roman" pitchFamily="18" charset="0"/>
              </a:rPr>
              <a:t>                                                                  ……………..(4)</a:t>
            </a:r>
          </a:p>
          <a:p>
            <a:r>
              <a:rPr lang="en-US" sz="2400" dirty="0">
                <a:solidFill>
                  <a:srgbClr val="FF0000"/>
                </a:solidFill>
                <a:latin typeface="Times New Roman" pitchFamily="18" charset="0"/>
                <a:cs typeface="Times New Roman" pitchFamily="18" charset="0"/>
              </a:rPr>
              <a:t>At the point P or Q the value of </a:t>
            </a:r>
            <a:r>
              <a:rPr lang="en-US" sz="2400" dirty="0" err="1">
                <a:solidFill>
                  <a:srgbClr val="FF0000"/>
                </a:solidFill>
                <a:latin typeface="Times New Roman" pitchFamily="18" charset="0"/>
                <a:cs typeface="Times New Roman" pitchFamily="18" charset="0"/>
              </a:rPr>
              <a:t>px</a:t>
            </a:r>
            <a:r>
              <a:rPr lang="en-US" sz="2400" dirty="0">
                <a:solidFill>
                  <a:srgbClr val="FF0000"/>
                </a:solidFill>
                <a:latin typeface="Times New Roman" pitchFamily="18" charset="0"/>
                <a:cs typeface="Times New Roman" pitchFamily="18" charset="0"/>
              </a:rPr>
              <a:t> is governed by the angle of diffraction </a:t>
            </a:r>
            <a:r>
              <a:rPr lang="az-Cyrl-AZ" sz="2400" dirty="0">
                <a:solidFill>
                  <a:srgbClr val="FF0000"/>
                </a:solidFill>
                <a:latin typeface="Times New Roman" pitchFamily="18" charset="0"/>
                <a:cs typeface="Times New Roman" pitchFamily="18" charset="0"/>
              </a:rPr>
              <a:t>Ө</a:t>
            </a:r>
            <a:r>
              <a:rPr lang="en-US" sz="2400" dirty="0">
                <a:solidFill>
                  <a:srgbClr val="FF0000"/>
                </a:solidFill>
                <a:latin typeface="Times New Roman" pitchFamily="18" charset="0"/>
                <a:cs typeface="Times New Roman" pitchFamily="18" charset="0"/>
              </a:rPr>
              <a:t>,hence the </a:t>
            </a:r>
          </a:p>
          <a:p>
            <a:r>
              <a:rPr lang="en-US" sz="2400" dirty="0">
                <a:solidFill>
                  <a:srgbClr val="FF0000"/>
                </a:solidFill>
                <a:latin typeface="Times New Roman" pitchFamily="18" charset="0"/>
                <a:cs typeface="Times New Roman" pitchFamily="18" charset="0"/>
              </a:rPr>
              <a:t>  uncertainty </a:t>
            </a:r>
            <a:r>
              <a:rPr lang="el-GR" sz="2400" dirty="0">
                <a:solidFill>
                  <a:srgbClr val="FF0000"/>
                </a:solidFill>
                <a:latin typeface="Times New Roman" pitchFamily="18" charset="0"/>
                <a:cs typeface="Times New Roman" pitchFamily="18" charset="0"/>
              </a:rPr>
              <a:t>Δ</a:t>
            </a:r>
            <a:r>
              <a:rPr lang="en-US" sz="2400" dirty="0" err="1">
                <a:solidFill>
                  <a:srgbClr val="FF0000"/>
                </a:solidFill>
                <a:latin typeface="Times New Roman" pitchFamily="18" charset="0"/>
                <a:cs typeface="Times New Roman" pitchFamily="18" charset="0"/>
              </a:rPr>
              <a:t>p</a:t>
            </a:r>
            <a:r>
              <a:rPr lang="en-US" sz="2400" baseline="-25000" dirty="0" err="1">
                <a:solidFill>
                  <a:srgbClr val="FF0000"/>
                </a:solidFill>
                <a:latin typeface="Times New Roman" pitchFamily="18" charset="0"/>
                <a:cs typeface="Times New Roman" pitchFamily="18" charset="0"/>
              </a:rPr>
              <a:t>x</a:t>
            </a:r>
            <a:r>
              <a:rPr lang="en-US" sz="2400" dirty="0">
                <a:solidFill>
                  <a:srgbClr val="FF0000"/>
                </a:solidFill>
                <a:latin typeface="Times New Roman" pitchFamily="18" charset="0"/>
                <a:cs typeface="Times New Roman" pitchFamily="18" charset="0"/>
              </a:rPr>
              <a:t> is p sin</a:t>
            </a:r>
            <a:r>
              <a:rPr lang="az-Cyrl-AZ" sz="2400" dirty="0">
                <a:solidFill>
                  <a:srgbClr val="FF0000"/>
                </a:solidFill>
                <a:latin typeface="Times New Roman" pitchFamily="18" charset="0"/>
                <a:cs typeface="Times New Roman" pitchFamily="18" charset="0"/>
              </a:rPr>
              <a:t>Ө</a:t>
            </a:r>
            <a:r>
              <a:rPr lang="en-US" sz="2400" dirty="0">
                <a:solidFill>
                  <a:srgbClr val="FF0000"/>
                </a:solidFill>
                <a:latin typeface="Times New Roman" pitchFamily="18" charset="0"/>
                <a:cs typeface="Times New Roman" pitchFamily="18" charset="0"/>
              </a:rPr>
              <a:t> - 0 =p sin</a:t>
            </a:r>
            <a:r>
              <a:rPr lang="az-Cyrl-AZ" sz="2400" dirty="0">
                <a:solidFill>
                  <a:srgbClr val="FF0000"/>
                </a:solidFill>
                <a:latin typeface="Times New Roman" pitchFamily="18" charset="0"/>
                <a:cs typeface="Times New Roman" pitchFamily="18" charset="0"/>
              </a:rPr>
              <a:t>Ө</a:t>
            </a:r>
            <a:r>
              <a:rPr lang="en-US" sz="2400" dirty="0">
                <a:solidFill>
                  <a:srgbClr val="FF0000"/>
                </a:solidFill>
                <a:latin typeface="Times New Roman" pitchFamily="18" charset="0"/>
                <a:cs typeface="Times New Roman" pitchFamily="18" charset="0"/>
              </a:rPr>
              <a:t>.Hence,</a:t>
            </a:r>
          </a:p>
          <a:p>
            <a:endParaRPr lang="en-US" sz="2400" dirty="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Which is same as equation .2</a:t>
            </a:r>
          </a:p>
        </p:txBody>
      </p:sp>
      <p:pic>
        <p:nvPicPr>
          <p:cNvPr id="3"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1438" y="2367887"/>
            <a:ext cx="3048000" cy="752475"/>
          </a:xfrm>
          <a:prstGeom prst="rect">
            <a:avLst/>
          </a:prstGeom>
          <a:noFill/>
        </p:spPr>
      </p:pic>
      <p:pic>
        <p:nvPicPr>
          <p:cNvPr id="4"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94328" y="3343701"/>
            <a:ext cx="1238250" cy="5810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One –Dimensional</a:t>
            </a:r>
            <a:r>
              <a:rPr lang="en-US" b="1" dirty="0"/>
              <a:t> </a:t>
            </a:r>
            <a:r>
              <a:rPr lang="en-US" b="1" u="sng" dirty="0"/>
              <a:t>Simple</a:t>
            </a:r>
            <a:r>
              <a:rPr lang="en-US" b="1" dirty="0"/>
              <a:t> </a:t>
            </a:r>
            <a:r>
              <a:rPr lang="en-US" b="1" u="sng" dirty="0"/>
              <a:t>Harmonic</a:t>
            </a:r>
            <a:r>
              <a:rPr lang="en-US" b="1" dirty="0"/>
              <a:t> </a:t>
            </a:r>
            <a:r>
              <a:rPr lang="en-US" b="1" u="sng" dirty="0"/>
              <a:t>Oscillator</a:t>
            </a:r>
            <a:r>
              <a:rPr lang="en-US" b="1" dirty="0"/>
              <a:t>-</a:t>
            </a: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solidFill>
                  <a:srgbClr val="002060"/>
                </a:solidFill>
              </a:rPr>
              <a:t>A diatomic vibrating molecule can be represented by a simple model ,the so called simple harmonic oscillator.(S.H.O)</a:t>
            </a:r>
          </a:p>
          <a:p>
            <a:pPr>
              <a:buFont typeface="Wingdings" pitchFamily="2" charset="2"/>
              <a:buChar char="Ø"/>
            </a:pPr>
            <a:r>
              <a:rPr lang="en-US" dirty="0">
                <a:solidFill>
                  <a:srgbClr val="FF0000"/>
                </a:solidFill>
              </a:rPr>
              <a:t>According to Hooke’s law, the force acting on the molecule is given by </a:t>
            </a:r>
          </a:p>
          <a:p>
            <a:pPr>
              <a:buNone/>
            </a:pPr>
            <a:r>
              <a:rPr lang="en-US" dirty="0">
                <a:solidFill>
                  <a:srgbClr val="FF0000"/>
                </a:solidFill>
              </a:rPr>
              <a:t>                                    </a:t>
            </a:r>
          </a:p>
          <a:p>
            <a:pPr>
              <a:buFont typeface="Wingdings" pitchFamily="2" charset="2"/>
              <a:buChar char="Ø"/>
            </a:pPr>
            <a:r>
              <a:rPr lang="en-US" dirty="0">
                <a:solidFill>
                  <a:srgbClr val="002060"/>
                </a:solidFill>
              </a:rPr>
              <a:t>The potential energy V(x) of this molecule is given by-</a:t>
            </a:r>
          </a:p>
          <a:p>
            <a:pPr>
              <a:buNone/>
            </a:pPr>
            <a:r>
              <a:rPr lang="en-US" dirty="0">
                <a:solidFill>
                  <a:srgbClr val="002060"/>
                </a:solidFill>
              </a:rPr>
              <a:t>                                                                                                                       ………….(1)</a:t>
            </a:r>
          </a:p>
          <a:p>
            <a:pPr>
              <a:buNone/>
            </a:pPr>
            <a:r>
              <a:rPr lang="en-US" dirty="0">
                <a:solidFill>
                  <a:srgbClr val="FF0000"/>
                </a:solidFill>
              </a:rPr>
              <a:t>Eqn.(1) is the equation of  a </a:t>
            </a:r>
            <a:r>
              <a:rPr lang="en-US" dirty="0" err="1">
                <a:solidFill>
                  <a:srgbClr val="FF0000"/>
                </a:solidFill>
              </a:rPr>
              <a:t>parabola.Thus</a:t>
            </a:r>
            <a:r>
              <a:rPr lang="en-US" dirty="0">
                <a:solidFill>
                  <a:srgbClr val="FF0000"/>
                </a:solidFill>
              </a:rPr>
              <a:t>, if we plot potential energy of a particle executing simple harmonic oscillations as a function of displacement from the equilibrium position, we get a curve as shown in Fig .1</a:t>
            </a:r>
          </a:p>
          <a:p>
            <a:pPr>
              <a:buNone/>
            </a:pPr>
            <a:endParaRPr lang="en-US" dirty="0"/>
          </a:p>
        </p:txBody>
      </p:sp>
      <p:sp>
        <p:nvSpPr>
          <p:cNvPr id="4" name="Rectangle 3"/>
          <p:cNvSpPr/>
          <p:nvPr/>
        </p:nvSpPr>
        <p:spPr>
          <a:xfrm>
            <a:off x="4203510" y="3166280"/>
            <a:ext cx="2210937" cy="464024"/>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f  = - </a:t>
            </a:r>
            <a:r>
              <a:rPr lang="en-US" b="1" dirty="0" err="1">
                <a:solidFill>
                  <a:schemeClr val="tx2"/>
                </a:solidFill>
              </a:rPr>
              <a:t>kx</a:t>
            </a:r>
            <a:endParaRPr lang="en-US" b="1" dirty="0">
              <a:solidFill>
                <a:schemeClr val="tx2"/>
              </a:solidFill>
            </a:endParaRPr>
          </a:p>
        </p:txBody>
      </p:sp>
      <p:sp>
        <p:nvSpPr>
          <p:cNvPr id="512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34519" y="4128448"/>
            <a:ext cx="3357349" cy="730155"/>
          </a:xfrm>
          <a:prstGeom prst="rect">
            <a:avLst/>
          </a:prstGeom>
          <a:noFill/>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21"/>
                                        </p:tgtEl>
                                        <p:attrNameLst>
                                          <p:attrName>style.visibility</p:attrName>
                                        </p:attrNameLst>
                                      </p:cBhvr>
                                      <p:to>
                                        <p:strVal val="visible"/>
                                      </p:to>
                                    </p:set>
                                    <p:anim calcmode="lin" valueType="num">
                                      <p:cBhvr additive="base">
                                        <p:cTn id="41" dur="500" fill="hold"/>
                                        <p:tgtEl>
                                          <p:spTgt spid="5121"/>
                                        </p:tgtEl>
                                        <p:attrNameLst>
                                          <p:attrName>ppt_x</p:attrName>
                                        </p:attrNameLst>
                                      </p:cBhvr>
                                      <p:tavLst>
                                        <p:tav tm="0">
                                          <p:val>
                                            <p:strVal val="#ppt_x"/>
                                          </p:val>
                                        </p:tav>
                                        <p:tav tm="100000">
                                          <p:val>
                                            <p:strVal val="#ppt_x"/>
                                          </p:val>
                                        </p:tav>
                                      </p:tavLst>
                                    </p:anim>
                                    <p:anim calcmode="lin" valueType="num">
                                      <p:cBhvr additive="base">
                                        <p:cTn id="42"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tf03031002_win3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TotalTime>
  <Words>5282</Words>
  <Application>Microsoft Office PowerPoint</Application>
  <PresentationFormat>Widescreen</PresentationFormat>
  <Paragraphs>456</Paragraphs>
  <Slides>49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Cambria</vt:lpstr>
      <vt:lpstr>Tahoma</vt:lpstr>
      <vt:lpstr>Times New Roman</vt:lpstr>
      <vt:lpstr>Wingdings</vt:lpstr>
      <vt:lpstr>tf03031002_win32</vt:lpstr>
      <vt:lpstr>1_Blank Presentation</vt:lpstr>
      <vt:lpstr>JANATA SHIKSHAN SANTHA’S KISAN VEER MAHAVIDYALAYA, WAI DEPARTMENT OF CHEMISTRY</vt:lpstr>
      <vt:lpstr>Heisenberg’s  Uncertainty  Principle -</vt:lpstr>
      <vt:lpstr>PowerPoint Presentation</vt:lpstr>
      <vt:lpstr>PowerPoint Presentation</vt:lpstr>
      <vt:lpstr>PowerPoint Presentation</vt:lpstr>
      <vt:lpstr>PowerPoint Presentation</vt:lpstr>
      <vt:lpstr>PowerPoint Presentation</vt:lpstr>
      <vt:lpstr>PowerPoint Presentation</vt:lpstr>
      <vt:lpstr>One –Dimensional Simple Harmonic Oscillator-</vt:lpstr>
      <vt:lpstr>PowerPoint Presentation</vt:lpstr>
      <vt:lpstr>PowerPoint Presentation</vt:lpstr>
      <vt:lpstr>PowerPoint Presentation</vt:lpstr>
      <vt:lpstr>PowerPoint Presentation</vt:lpstr>
      <vt:lpstr>PowerPoint Presentation</vt:lpstr>
      <vt:lpstr>    Energy  of  S.H.O. -</vt:lpstr>
      <vt:lpstr>PowerPoint Presentation</vt:lpstr>
      <vt:lpstr>The Rigid Rotor (or Rotator) -</vt:lpstr>
      <vt:lpstr>PowerPoint Presentation</vt:lpstr>
      <vt:lpstr>PowerPoint Presentation</vt:lpstr>
      <vt:lpstr>PowerPoint Presentation</vt:lpstr>
      <vt:lpstr>PowerPoint Presentation</vt:lpstr>
      <vt:lpstr>The Schrödinger Equation for Hydrogen Atom -</vt:lpstr>
      <vt:lpstr>PowerPoint Presentation</vt:lpstr>
      <vt:lpstr>PowerPoint Presentation</vt:lpstr>
      <vt:lpstr>PowerPoint Presentation</vt:lpstr>
      <vt:lpstr>PowerPoint Presentation</vt:lpstr>
      <vt:lpstr>PowerPoint Presentation</vt:lpstr>
      <vt:lpstr>        Problems-</vt:lpstr>
      <vt:lpstr>PowerPoint Presentation</vt:lpstr>
      <vt:lpstr>PowerPoint Presentation</vt:lpstr>
      <vt:lpstr>PowerPoint Presentation</vt:lpstr>
      <vt:lpstr>PowerPoint Presentation</vt:lpstr>
      <vt:lpstr>PowerPoint Presentation</vt:lpstr>
      <vt:lpstr>Transition  Dipole  Moment  Integral- </vt:lpstr>
      <vt:lpstr>Transition Moment-</vt:lpstr>
      <vt:lpstr>PowerPoint Presentation</vt:lpstr>
      <vt:lpstr>Transition Moment Integral- </vt:lpstr>
      <vt:lpstr>PowerPoint Presentation</vt:lpstr>
      <vt:lpstr>PowerPoint Presentation</vt:lpstr>
      <vt:lpstr>PowerPoint Presentation</vt:lpstr>
      <vt:lpstr>PowerPoint Presentation</vt:lpstr>
      <vt:lpstr>PowerPoint Presentation</vt:lpstr>
      <vt:lpstr>Electronic Selection Rules </vt:lpstr>
      <vt:lpstr>In molecules </vt:lpstr>
      <vt:lpstr>PowerPoint Presentation</vt:lpstr>
      <vt:lpstr>Vibrational Selection rules</vt:lpstr>
      <vt:lpstr>PowerPoint Presentation</vt:lpstr>
      <vt:lpstr>Vibronic Coupling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Surya Enterprises</dc:creator>
  <cp:lastModifiedBy>Dnyandev Zambare</cp:lastModifiedBy>
  <cp:revision>66</cp:revision>
  <dcterms:created xsi:type="dcterms:W3CDTF">2020-07-07T15:53:08Z</dcterms:created>
  <dcterms:modified xsi:type="dcterms:W3CDTF">2024-04-05T07:35:50Z</dcterms:modified>
</cp:coreProperties>
</file>