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887D-850A-45A0-90EE-9A794165F71A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8C7AE-11CB-4584-BAE5-A47AA725A8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698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79CB25-9772-4F1E-B816-1785BC2515EF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21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DB55-1759-429C-8081-CBEDDE8649CF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8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7397-D10F-4CAF-A4EC-385F03CC51DE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473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9DE-4176-455E-852A-8E721F18D320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585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BE1-1FD1-42E0-AC91-017CC5303B9F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70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584F-392C-4931-8E15-0A01E0A4FE81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32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6219-4929-4044-98BE-11D23FD2CA61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440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299-F21D-4CB0-B6CF-2F1C2C3FB54F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421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47E-B9CA-4246-BBB3-E9E185EB13C0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80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774F-427A-4B21-B63F-AE37B3A15144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69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374E-6075-41C3-A8A7-672A93DD6E9B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273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FB901B02-5F9C-4896-A907-5C7284BA2CC8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6B35850C-DF29-4ADA-83CA-514271F0F9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570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" y="228600"/>
            <a:ext cx="87630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</a:t>
            </a:r>
            <a:r>
              <a:rPr lang="mr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mr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mr-IN" dirty="0" smtClean="0">
                <a:latin typeface="Times New Roman" pitchFamily="18" charset="0"/>
                <a:cs typeface="Times New Roman" pitchFamily="18" charset="0"/>
              </a:rPr>
              <a:t> (Sem, VI)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Psychological Testing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Module 3:- Individual tests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intelligence and achievement</a:t>
            </a:r>
            <a:endParaRPr lang="mr-IN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mr-IN" sz="2800" b="1" dirty="0">
                <a:latin typeface="Kokila" pitchFamily="34" charset="0"/>
                <a:cs typeface="Kokila" pitchFamily="34" charset="0"/>
              </a:rPr>
              <a:t>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व्यक्तिगत बुद्धिमत्ता आणि संपादन चाचण्या</a:t>
            </a:r>
            <a:r>
              <a:rPr lang="mr-IN" sz="2800" b="1" smtClean="0">
                <a:latin typeface="Kokila" pitchFamily="34" charset="0"/>
                <a:cs typeface="Kokila" pitchFamily="34" charset="0"/>
              </a:rPr>
              <a:t>) </a:t>
            </a:r>
            <a:endParaRPr lang="en-US" sz="2000" dirty="0" smtClean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3.1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Wechsler Scales of Intelligence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3.2 The Wechsler Subtests: Description And Analysis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3.3 Stanford-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binet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Intelligence Scales (SBIT): Fifth Edition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3.4 Individual Tests Of Achievement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E05D-250D-4AD1-B92A-AC614829D1C5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695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3.1 The Wechsler Scales of Intelligence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(वेश्लर बुद्धिमत्ता चाचण्या )</a:t>
            </a:r>
          </a:p>
          <a:p>
            <a:endParaRPr lang="mr-IN" sz="2000" b="1" dirty="0" smtClean="0">
              <a:latin typeface="Kokila" pitchFamily="34" charset="0"/>
              <a:cs typeface="Kokila" pitchFamily="34" charset="0"/>
            </a:endParaRPr>
          </a:p>
          <a:p>
            <a:pPr marL="457200" indent="-457200">
              <a:buAutoNum type="alphaUcParenR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origin of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echsler scales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20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(वेश्लर बुद्धिमत्ता चाचण्यांचा उगम)</a:t>
            </a:r>
            <a:endParaRPr lang="en-US" sz="2000" b="1" dirty="0" smtClean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बेलेव्युव रुग्णालयात मनोचिकित्सक म्हणून काम करत असताना – मोणोरूग्णांच्या निदानकरिता चाचणीची निर्मिती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प्रौढांच्या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बुद्धिमत्ता मापणासाठी निर्मिती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बीने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चाचणी, आर्मी अल्फा – बीटा अश्या पूर्वीच्या साहित्यातून निर्मिती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शाब्दिक कलामांमध्ये समतोल राखण्यासाठी – कृती चाचण्यांचा समावेश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बुद्धिगुणांकासाठी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नवीन सूत्र </a:t>
            </a:r>
          </a:p>
          <a:p>
            <a:r>
              <a:rPr lang="mr-IN" sz="2400" dirty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		     attained/actual score </a:t>
            </a:r>
          </a:p>
          <a:p>
            <a:r>
              <a:rPr lang="mr-IN" sz="2400" dirty="0">
                <a:latin typeface="Kokila" pitchFamily="34" charset="0"/>
                <a:cs typeface="Kokila" pitchFamily="34" charset="0"/>
              </a:rPr>
              <a:t>बुद्धीगुणांक </a:t>
            </a: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		</a:t>
            </a:r>
            <a:r>
              <a:rPr lang="en-IN" sz="2400" dirty="0" smtClean="0">
                <a:latin typeface="Kokila" pitchFamily="34" charset="0"/>
                <a:cs typeface="Kokila" pitchFamily="34" charset="0"/>
              </a:rPr>
              <a:t>E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xpected mean score for age </a:t>
            </a:r>
          </a:p>
          <a:p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	यातून स्थिरता बुद्धीगुणांक या संकल्पनेवर भर दिला  </a:t>
            </a:r>
          </a:p>
          <a:p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चिकित्सालयीन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निदानाकरिता शाब्दिक-आशाब्दिक चाचण्यांचा समावेश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39624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39A6-C578-4C6F-B11E-79AE16C5245F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107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8392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mr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features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Wechsler scales </a:t>
            </a:r>
            <a:r>
              <a:rPr lang="mr-IN" sz="20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(वेश्लर बुद्धिमत्ता चाचण्यांची सामान्य वैशिष्ठ्ये)</a:t>
            </a:r>
          </a:p>
          <a:p>
            <a:pPr marL="457200" indent="-457200">
              <a:buAutoNum type="alphaUcParenR"/>
            </a:pPr>
            <a:endParaRPr lang="mr-IN" sz="2400" dirty="0" smtClean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चौदा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– पंधरा उपचाचण्यांचा समावेश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संमिश्र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आणि पूर्ण चाचणी बुद्धिगुणांकाची सोय- ज्यामुळे, mean आणि SD च्या आधारे प्रयुक्ताची सर्व उपचाचणीवरील गुणांकाचे स्पष्टीकरण करता येते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बुद्धीगुणांक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आणि संमिश्र/अनुक्रमणिका गुणांकासाठी सामाईक दशमानाची सोय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विविध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चाचणी आवृत्यांसाठी सामाईक उपचाचण्या   </a:t>
            </a:r>
            <a:endParaRPr lang="en-US" sz="2400" dirty="0" smtClean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16F6-48EC-4C04-9A01-0B879A33DBC3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073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9916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3.2 The Wechsler Subtests: Description And Analysis</a:t>
            </a:r>
            <a:r>
              <a:rPr lang="mr-IN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(वेश्लर बुद्धिमत्ता चाचण्या : वर्णन आणि विश्लेषण)</a:t>
            </a:r>
          </a:p>
          <a:p>
            <a:pPr algn="ctr"/>
            <a:endParaRPr lang="mr-IN" sz="2400" b="1" dirty="0" smtClean="0">
              <a:latin typeface="Kokila" pitchFamily="34" charset="0"/>
              <a:cs typeface="Kokila" pitchFamily="34" charset="0"/>
            </a:endParaRPr>
          </a:p>
          <a:p>
            <a:pPr marL="457200" indent="-457200">
              <a:buAutoNum type="arabicParenR"/>
            </a:pPr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Information (माहिती/ सामान्य ज्ञान)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वस्तुस्थितीविषयक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ज्ञान (factual knowledge)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स्थान 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(places)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सामान्य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ज्ञान (common phenomena)</a:t>
            </a:r>
          </a:p>
          <a:p>
            <a:pPr marL="457200" indent="-457200">
              <a:buFont typeface="Wingdings" pitchFamily="2" charset="2"/>
              <a:buChar char="§"/>
            </a:pPr>
            <a:endParaRPr lang="mr-IN" sz="2400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2) Digit span (अंक कक्षा)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Digit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forward (अंक पुरोगामी) उदा. 6-1-3-4-2-3-5 आहे त्या क्रमाने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Digit backward (अंक प्रतिगामी) उदा. 6-1-3-4-2-3-5 उलट क्रमाने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Digit sequencing (अंक क्रम) उदा. विस्कळीत अंक मालिका क्रमाने उच्चारणे </a:t>
            </a:r>
          </a:p>
          <a:p>
            <a:endParaRPr lang="mr-IN" sz="24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3) </a:t>
            </a:r>
            <a:r>
              <a:rPr lang="en-US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Vocabulary </a:t>
            </a:r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(शब्द संग्रह 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शब्दज्ञानाचे मापन होते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प्रयुक्तासमोर चढत्या क्रमाने शब्द सादर केले जातात-प्रत्येक  शब्दास अनुसरून – संक्षिप्त, सविस्तरा वर्णन करण्यास संगितले जाते. उदा. कप </a:t>
            </a:r>
            <a:endParaRPr lang="mr-IN" sz="24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7EF-7A79-4DB9-9A25-90E6FB91F027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443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544" y="457200"/>
            <a:ext cx="8839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4) </a:t>
            </a:r>
            <a:r>
              <a:rPr lang="mr-IN" sz="24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Airthmatic </a:t>
            </a:r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(अंकगणित)</a:t>
            </a:r>
            <a:endParaRPr lang="mr-IN" sz="24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प्रयुक्तासमोर स्वरुपात गणीतीय समस्या सादर केल्या जातात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साधारणतः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30 ते 60 सेकंदाच्या मर्यादीत काळात सोडवण्यास सांगितल्या जातात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याकरिता, प्रयुक्ताची प्राथमिक गणीतीय कौशल्ये,उच्च एकाग्रता, अल्पकालीन गणन क्षमता उत्तम अपेक्षित   </a:t>
            </a:r>
            <a:endParaRPr lang="mr-IN" sz="2400" dirty="0">
              <a:latin typeface="Kokila" pitchFamily="34" charset="0"/>
              <a:cs typeface="Kokila" pitchFamily="34" charset="0"/>
            </a:endParaRPr>
          </a:p>
          <a:p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5) Comprehension (आकलन)</a:t>
            </a:r>
            <a:endParaRPr lang="mr-IN" sz="24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प्रस्तुत प्रश्नांचे स्वतच्या आकलन क्षमतेनुसार प्रयुकाने उत्तर द्यायचे आहे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वस्तुस्थिती विषयक ज्ञानाबरोबर, त्याचे स्पष्टीकरण अपेक्षित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सोपी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विधाने- सामान्य ज्ञानावर, कठीण विधाने-सामाजिक, संस्कृतिक ज्ञानावर भर देतात</a:t>
            </a:r>
          </a:p>
          <a:p>
            <a:pPr marL="342900" indent="-342900">
              <a:buFont typeface="Wingdings" pitchFamily="2" charset="2"/>
              <a:buChar char="§"/>
            </a:pPr>
            <a:endParaRPr lang="mr-IN" sz="2400" dirty="0">
              <a:latin typeface="Kokila" pitchFamily="34" charset="0"/>
              <a:cs typeface="Kokila" pitchFamily="34" charset="0"/>
            </a:endParaRPr>
          </a:p>
          <a:p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6) Similarity (सारखेपण/साधर्म्य)</a:t>
            </a:r>
            <a:endParaRPr lang="mr-IN" sz="24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प्रयुक्तासमोर दोन शब्द/संकल्पना सादर करून कोणत्या अंगाने त्यामध्ये समानता आहे हे स्पष्ट करण्यास संगितले जाते 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महत्वपूर्ण-आमहत्वपूर्ण भेद करण्याची प्रयुक्ताची क्षमता तपासली जाते  </a:t>
            </a:r>
            <a:endParaRPr lang="mr-IN" sz="2400" dirty="0"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उदा, शर्ट-सॉक्स </a:t>
            </a:r>
            <a:endParaRPr lang="mr-IN" sz="24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070-811E-444F-8076-25F20E688F18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113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480" y="152400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7) Letter-number sequencing (अक्षर-अंक क्रम)</a:t>
            </a:r>
            <a:endParaRPr lang="mr-IN" sz="24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प्रयुक्तासमोर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अक्षर व अंक सादर केले जातात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प्रयुक्ताने अंक- चढत्या क्रमाने, अक्षर –  वर्णाक्षराप्रमाणे लावणे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एकादरता आणि गोंधळळेलल्या परिस्थितीतील निर्णय क्षमतेचे मापन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उदा</a:t>
            </a:r>
            <a:r>
              <a:rPr lang="mr-IN" sz="2400" dirty="0">
                <a:latin typeface="Kokila" pitchFamily="34" charset="0"/>
                <a:cs typeface="Kokila" pitchFamily="34" charset="0"/>
              </a:rPr>
              <a:t>. </a:t>
            </a:r>
            <a:r>
              <a:rPr lang="en-US" sz="2400" dirty="0">
                <a:latin typeface="Kokila" pitchFamily="34" charset="0"/>
                <a:cs typeface="Kokila" pitchFamily="34" charset="0"/>
              </a:rPr>
              <a:t>5-A-2-B        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AB25</a:t>
            </a: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mr-IN" sz="2400" dirty="0">
              <a:latin typeface="Kokila" pitchFamily="34" charset="0"/>
              <a:cs typeface="Kokila" pitchFamily="34" charset="0"/>
            </a:endParaRPr>
          </a:p>
          <a:p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8) Picture completion (चित्र पूर्ती )</a:t>
            </a:r>
            <a:endParaRPr lang="mr-IN" sz="24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चित्रातील महत्वपूर्ण अपूर्ण भाग प्रयुक्ताने ओळखणे </a:t>
            </a:r>
            <a:endParaRPr lang="mr-IN" sz="2400" dirty="0"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याकरिता प्रयुक्त वस्तुस्थिती व संस्कृतिक परिस्थितीशी परिचित असणे अपेक्षित </a:t>
            </a:r>
            <a:endParaRPr lang="en-US" sz="2400" dirty="0" smtClean="0"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latin typeface="Kokila" pitchFamily="34" charset="0"/>
              <a:cs typeface="Kokila" pitchFamily="34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9</a:t>
            </a:r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) </a:t>
            </a:r>
            <a:r>
              <a:rPr lang="mr-IN" sz="24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Picture </a:t>
            </a:r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co</a:t>
            </a:r>
            <a:r>
              <a:rPr lang="en-US" sz="2400" b="1" dirty="0" err="1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ncept</a:t>
            </a:r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 </a:t>
            </a:r>
            <a:r>
              <a:rPr lang="mr-IN" sz="24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(चित्र संकल्पना </a:t>
            </a:r>
            <a:r>
              <a:rPr lang="mr-IN" sz="24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)</a:t>
            </a:r>
            <a:endParaRPr lang="mr-IN" sz="24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चित्रांची अंक मालिका सादर करून समान गुणवैशिष्ट्यांच्या चित्रांचे समूह बनविण्यास संगितले जाते  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याकरिता </a:t>
            </a:r>
            <a:r>
              <a:rPr lang="mr-IN" sz="2400" dirty="0">
                <a:latin typeface="Kokila" pitchFamily="34" charset="0"/>
                <a:cs typeface="Kokila" pitchFamily="34" charset="0"/>
              </a:rPr>
              <a:t>प्रयुक्त वस्तुस्थिती व संस्कृतिक परिस्थितीशी परिचित असणे अपेक्षित </a:t>
            </a:r>
          </a:p>
          <a:p>
            <a:pPr marL="342900" indent="-342900">
              <a:buFont typeface="Wingdings" pitchFamily="2" charset="2"/>
              <a:buChar char="§"/>
            </a:pPr>
            <a:endParaRPr lang="mr-IN" sz="2400" dirty="0" smtClean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A50E-3340-4A6B-B49A-3E0CD9040170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52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192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Block design </a:t>
            </a:r>
            <a:r>
              <a:rPr lang="mr-IN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(ठोकळ्यांची रचना)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Matrix reasoning </a:t>
            </a:r>
            <a:r>
              <a:rPr lang="mr-IN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(साचा तर्क)</a:t>
            </a:r>
            <a:endParaRPr lang="mr-IN" sz="28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514350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Object assembly </a:t>
            </a:r>
            <a:r>
              <a:rPr lang="mr-IN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(वस्तु संग्रह/वस्तूंची जुळवाजुळव )</a:t>
            </a:r>
            <a:endParaRPr lang="mr-IN" sz="28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514350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Coding </a:t>
            </a:r>
            <a:r>
              <a:rPr lang="mr-IN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(सांकेतिकरण)</a:t>
            </a:r>
            <a:endParaRPr lang="mr-IN" sz="28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514350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Symbol search </a:t>
            </a:r>
            <a:r>
              <a:rPr lang="mr-IN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(प्रतीक शोध)</a:t>
            </a:r>
            <a:endParaRPr lang="mr-IN" sz="28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514350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Cancellation </a:t>
            </a:r>
            <a:r>
              <a:rPr lang="mr-IN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(रद्द )</a:t>
            </a:r>
            <a:endParaRPr lang="mr-IN" sz="28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pPr marL="514350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Visual puzzles </a:t>
            </a:r>
            <a:r>
              <a:rPr lang="mr-IN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(दृश्य कोडे)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Figure weight </a:t>
            </a:r>
            <a:r>
              <a:rPr lang="mr-IN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(आकृती वजन )</a:t>
            </a:r>
            <a:endParaRPr lang="mr-IN" sz="28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endParaRPr lang="mr-IN" sz="2800" b="1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1A26-454E-4A4D-B601-E00E275E401A}" type="datetime1">
              <a:rPr lang="en-IN" smtClean="0"/>
              <a:pPr/>
              <a:t>30-06-2024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850C-DF29-4ADA-83CA-514271F0F94A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074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628</TotalTime>
  <Words>501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Corbel</vt:lpstr>
      <vt:lpstr>Kokila</vt:lpstr>
      <vt:lpstr>Times New Roman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Rahul</dc:creator>
  <cp:lastModifiedBy>PSYCOLOGY</cp:lastModifiedBy>
  <cp:revision>114</cp:revision>
  <dcterms:created xsi:type="dcterms:W3CDTF">2021-01-19T02:36:15Z</dcterms:created>
  <dcterms:modified xsi:type="dcterms:W3CDTF">2024-07-01T05:56:02Z</dcterms:modified>
</cp:coreProperties>
</file>