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34514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8615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59998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19648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76977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5231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76362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83361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6338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75979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7548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45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Devotional_song" TargetMode="External" /><Relationship Id="rId2" Type="http://schemas.openxmlformats.org/officeDocument/2006/relationships/hyperlink" Target="https://www.merriam-webster.com/dictionary/metaphysical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en.m.wikipedia.org/wiki/Parliament_of_England" TargetMode="Externa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emanalysis.com/glossary/conflict/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410A-4166-7F42-91F3-95BC28D79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070001"/>
            <a:ext cx="9144000" cy="3096917"/>
          </a:xfrm>
        </p:spPr>
        <p:txBody>
          <a:bodyPr/>
          <a:lstStyle/>
          <a:p>
            <a:r>
              <a:rPr lang="en-US" b="1">
                <a:latin typeface="Copperplate Gothic Bold" panose="02000000000000000000" pitchFamily="2" charset="0"/>
                <a:ea typeface="Copperplate Gothic Bold" panose="02000000000000000000" pitchFamily="2" charset="0"/>
              </a:rPr>
              <a:t>THE COLLAR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E7FEA-0638-8A41-8DD9-6C95EE287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0155" y="1393031"/>
            <a:ext cx="9144000" cy="915291"/>
          </a:xfrm>
        </p:spPr>
        <p:txBody>
          <a:bodyPr/>
          <a:lstStyle/>
          <a:p>
            <a:r>
              <a:rPr lang="en-US" sz="4000" b="1">
                <a:latin typeface="Copperplate Gothic Bold" panose="020E0705020206020404" pitchFamily="34" charset="0"/>
              </a:rPr>
              <a:t>George Herbert</a:t>
            </a:r>
            <a:endParaRPr lang="en-US">
              <a:latin typeface="Copperplate Gothic Bold" panose="020E07050202060204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8F52E8-9B8B-CD47-9435-400E0B2DA034}"/>
              </a:ext>
            </a:extLst>
          </p:cNvPr>
          <p:cNvSpPr txBox="1"/>
          <p:nvPr/>
        </p:nvSpPr>
        <p:spPr>
          <a:xfrm>
            <a:off x="8206382" y="3522760"/>
            <a:ext cx="37087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/>
              <a:t>Mr: J.B.Khot</a:t>
            </a:r>
          </a:p>
          <a:p>
            <a:pPr algn="l"/>
            <a:r>
              <a:rPr lang="en-US" b="1"/>
              <a:t>Assistant Professor</a:t>
            </a:r>
          </a:p>
          <a:p>
            <a:pPr algn="l"/>
            <a:r>
              <a:rPr lang="en-US" b="1"/>
              <a:t>Kisan Veer Mahavidyalaya, Wai</a:t>
            </a:r>
          </a:p>
          <a:p>
            <a:pPr algn="l"/>
            <a:r>
              <a:rPr lang="en-US" b="1"/>
              <a:t>Dist: Sat ara MAHARASHTRA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74CA27-E540-EA44-8C16-053E10AC8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03" y="870702"/>
            <a:ext cx="4743330" cy="53041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681471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A144-9C22-864E-AF72-721A71A0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7809" y="749299"/>
            <a:ext cx="10515600" cy="1325563"/>
          </a:xfrm>
        </p:spPr>
        <p:txBody>
          <a:bodyPr/>
          <a:lstStyle/>
          <a:p>
            <a:r>
              <a:rPr lang="en-US" b="1"/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70EE-8A46-8344-B970-1F3920DD2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1" y="2074862"/>
            <a:ext cx="10515600" cy="4351338"/>
          </a:xfrm>
        </p:spPr>
        <p:txBody>
          <a:bodyPr/>
          <a:lstStyle/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George Herbert (3 April 1593 – 1 March 1633) was a Welsh-born poet, orator, and priest of the </a:t>
            </a:r>
            <a:r>
              <a:rPr lang="en-US" b="1">
                <a:solidFill>
                  <a:schemeClr val="bg1">
                    <a:lumMod val="10000"/>
                  </a:schemeClr>
                </a:solidFill>
                <a:latin typeface="-apple-system"/>
              </a:rPr>
              <a:t>church of England.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</a:t>
            </a:r>
          </a:p>
          <a:p>
            <a:r>
              <a:rPr lang="en-US" b="1">
                <a:solidFill>
                  <a:srgbClr val="1A1A1A"/>
                </a:solidFill>
                <a:latin typeface="Georgia" panose="02040502050405020303" pitchFamily="18" charset="0"/>
              </a:rPr>
              <a:t>A</a:t>
            </a:r>
            <a:r>
              <a:rPr lang="en-US" b="1" i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 major </a:t>
            </a:r>
            <a:r>
              <a:rPr lang="en-US" b="1" i="0" u="none" strike="noStrike"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metaphysical</a:t>
            </a:r>
            <a:r>
              <a:rPr lang="en-US" b="1" i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poet</a:t>
            </a:r>
          </a:p>
          <a:p>
            <a:r>
              <a:rPr lang="en-US" b="1">
                <a:solidFill>
                  <a:srgbClr val="1A1A1A"/>
                </a:solidFill>
                <a:latin typeface="Georgia" panose="02040502050405020303" pitchFamily="18" charset="0"/>
              </a:rPr>
              <a:t>N</a:t>
            </a:r>
            <a:r>
              <a:rPr lang="en-US" b="1" i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otable for the purity and effectiveness of his choice of words.</a:t>
            </a:r>
          </a:p>
          <a:p>
            <a:r>
              <a:rPr lang="en-US" b="1">
                <a:solidFill>
                  <a:srgbClr val="202122"/>
                </a:solidFill>
                <a:latin typeface="-apple-system"/>
              </a:rPr>
              <a:t>O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ne of the foremost British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3" tooltip="Devotional so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devotional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lyricists.</a:t>
            </a:r>
          </a:p>
          <a:p>
            <a:pPr fontAlgn="base"/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He served in the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  <a:hlinkClick r:id="rId4" tooltip="Parliament of Engl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Parliament of</a:t>
            </a:r>
            <a:r>
              <a:rPr lang="en-US" b="1" i="0" u="none" strike="noStrike">
                <a:solidFill>
                  <a:srgbClr val="0563C1"/>
                </a:solidFill>
                <a:effectLst/>
                <a:latin typeface="inherit"/>
                <a:hlinkClick r:id="rId4" tooltip="Parliament of Engl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  <a:hlinkClick r:id="rId4" tooltip="Parliament of Engl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England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in 1624 and briefly in 1625.</a:t>
            </a:r>
          </a:p>
          <a:p>
            <a:br>
              <a:rPr lang="en-US"/>
            </a:b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A5A34-9D2A-CE4D-9F2B-765193535C07}"/>
              </a:ext>
            </a:extLst>
          </p:cNvPr>
          <p:cNvSpPr txBox="1"/>
          <p:nvPr/>
        </p:nvSpPr>
        <p:spPr>
          <a:xfrm>
            <a:off x="605968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1317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FB30-B15A-6144-A29C-8909D951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907" y="483050"/>
            <a:ext cx="9603275" cy="1049235"/>
          </a:xfrm>
        </p:spPr>
        <p:txBody>
          <a:bodyPr/>
          <a:lstStyle/>
          <a:p>
            <a:r>
              <a:rPr lang="en-US" b="1"/>
              <a:t>About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41AD-6053-414C-8BCE-086B76D6B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265763"/>
            <a:ext cx="9603275" cy="3450613"/>
          </a:xfrm>
        </p:spPr>
        <p:txBody>
          <a:bodyPr/>
          <a:lstStyle/>
          <a:p>
            <a:r>
              <a:rPr lang="en-US" b="1">
                <a:solidFill>
                  <a:srgbClr val="202122"/>
                </a:solidFill>
                <a:latin typeface="-apple-system"/>
              </a:rPr>
              <a:t>P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ublished in 1633.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The poem depicts a man who is experiencing a loss of faith and feelings of anger over the commitment he has made to God.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He denounces his commitments and proclaims himself "free". 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The poem's themes include the struggle with one's beliefs and the desire for autonomy in defiance of religious restriction.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FB444-F348-8040-AABD-8A42DEE5B97F}"/>
              </a:ext>
            </a:extLst>
          </p:cNvPr>
          <p:cNvSpPr txBox="1"/>
          <p:nvPr/>
        </p:nvSpPr>
        <p:spPr>
          <a:xfrm>
            <a:off x="5354240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3867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C3D8-CF3B-1E4E-A493-91AB84B80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6434" y="741380"/>
            <a:ext cx="10515600" cy="1325563"/>
          </a:xfrm>
        </p:spPr>
        <p:txBody>
          <a:bodyPr/>
          <a:lstStyle/>
          <a:p>
            <a:r>
              <a:rPr lang="en-US" b="1"/>
              <a:t>The Collar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4988F2-D5FC-FD4B-AFD9-6A459DB6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995" y="1765282"/>
            <a:ext cx="1051560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 struck the board, and cried, “No more;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 will abroad!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What? shall I ever sigh and pine?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My lines and life are free, free as the road,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Loose as the wind, as large as store.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Shall I be still in suit?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Have I no harvest but a thorn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To let me blood, and not restore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What I have lost with cordial fruit? 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06A316-C405-AC4B-821A-BC38BC6DC1E0}"/>
              </a:ext>
            </a:extLst>
          </p:cNvPr>
          <p:cNvSpPr txBox="1"/>
          <p:nvPr/>
        </p:nvSpPr>
        <p:spPr>
          <a:xfrm>
            <a:off x="6273998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222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16788-14BB-FA44-AB3B-FC841EA8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231" y="1861344"/>
            <a:ext cx="1051560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Sure there was wine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Before my sighs did dry it; there was corn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Before my tears did drown it.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Is the year only lost to me?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Have I no bays to crown it,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No flowers, no garlands gay? All blasted?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All wasted?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Not so, my heart; but there is fruit,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And thou hast hands. </a:t>
            </a:r>
          </a:p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9BB6FE-8FFB-9644-A08A-7AA85A928BDC}"/>
              </a:ext>
            </a:extLst>
          </p:cNvPr>
          <p:cNvSpPr txBox="1"/>
          <p:nvPr/>
        </p:nvSpPr>
        <p:spPr>
          <a:xfrm>
            <a:off x="6032897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3252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C0C6-4DD3-3749-BE1C-8A215CF82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887" y="18792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Recover all thy sigh-blown age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On double pleasures: leave thy cold </a:t>
            </a:r>
            <a:r>
              <a:rPr lang="en-US" b="1" i="0" u="none" strike="noStrike">
                <a:solidFill>
                  <a:srgbClr val="33BCF2"/>
                </a:solidFill>
                <a:effectLst/>
                <a:latin typeface="Georgia" panose="02040502050405020303" pitchFamily="18" charset="0"/>
                <a:hlinkClick r:id="rId2"/>
              </a:rPr>
              <a:t>dispute</a:t>
            </a:r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 what is fit and not. Forsake thy cage,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Thy rope of sands,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Which petty thoughts have made, and made to thee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Good cable, to enforce and draw,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And be thy law,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While thou didst wink and wouldst not see.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Away! take heed;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 will abroad.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8AEAE3-202B-D345-A025-64DC733855B3}"/>
              </a:ext>
            </a:extLst>
          </p:cNvPr>
          <p:cNvSpPr txBox="1"/>
          <p:nvPr/>
        </p:nvSpPr>
        <p:spPr>
          <a:xfrm>
            <a:off x="5800725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816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D7E9E-A65C-B046-9BF8-6F4C0CCDE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715" y="1931987"/>
            <a:ext cx="10515600" cy="4351338"/>
          </a:xfrm>
        </p:spPr>
        <p:txBody>
          <a:bodyPr/>
          <a:lstStyle/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Call in thy death’s-head there; tie up thy fears;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He that forbears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To suit and serve his need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Deserves his load.”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But as I raved and grew more fierce and wild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At every word,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Methought I heard one calling, </a:t>
            </a:r>
            <a:r>
              <a:rPr lang="en-US" b="1" i="1">
                <a:solidFill>
                  <a:srgbClr val="333333"/>
                </a:solidFill>
                <a:effectLst/>
                <a:latin typeface="inherit"/>
              </a:rPr>
              <a:t>Child!</a:t>
            </a:r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fontAlgn="base"/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And I replied </a:t>
            </a:r>
            <a:r>
              <a:rPr lang="en-US" b="1" i="1">
                <a:solidFill>
                  <a:srgbClr val="333333"/>
                </a:solidFill>
                <a:effectLst/>
                <a:latin typeface="inherit"/>
              </a:rPr>
              <a:t>My Lord.</a:t>
            </a:r>
            <a:r>
              <a:rPr lang="en-US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F477A0-5493-5D4D-BF0F-8AEC253647BB}"/>
              </a:ext>
            </a:extLst>
          </p:cNvPr>
          <p:cNvSpPr txBox="1"/>
          <p:nvPr/>
        </p:nvSpPr>
        <p:spPr>
          <a:xfrm>
            <a:off x="5684639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65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E0E6-BD95-2F49-BE65-A7A5BA85D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700" y="20577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>
                <a:latin typeface="Broadway" panose="02000000000000000000" pitchFamily="2" charset="0"/>
                <a:ea typeface="Broadway" panose="02000000000000000000" pitchFamily="2" charset="0"/>
              </a:rPr>
              <a:t>Thank </a:t>
            </a:r>
          </a:p>
          <a:p>
            <a:pPr marL="0" indent="0">
              <a:buNone/>
            </a:pPr>
            <a:r>
              <a:rPr lang="en-US" sz="8000" b="1">
                <a:latin typeface="Broadway" panose="02000000000000000000" pitchFamily="2" charset="0"/>
                <a:ea typeface="Broadway" panose="02000000000000000000" pitchFamily="2" charset="0"/>
              </a:rPr>
              <a:t>     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2EAB71-1B69-B740-9A05-F93830D28735}"/>
              </a:ext>
            </a:extLst>
          </p:cNvPr>
          <p:cNvSpPr txBox="1"/>
          <p:nvPr/>
        </p:nvSpPr>
        <p:spPr>
          <a:xfrm>
            <a:off x="6193631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75629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THE COLLAR</vt:lpstr>
      <vt:lpstr>About the Poet</vt:lpstr>
      <vt:lpstr>About the Poem</vt:lpstr>
      <vt:lpstr>The Collar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COLLAR</dc:title>
  <dc:creator>Unknown User</dc:creator>
  <cp:lastModifiedBy>919834381898</cp:lastModifiedBy>
  <cp:revision>7</cp:revision>
  <dcterms:created xsi:type="dcterms:W3CDTF">2020-10-29T09:08:52Z</dcterms:created>
  <dcterms:modified xsi:type="dcterms:W3CDTF">2022-02-06T07:16:38Z</dcterms:modified>
</cp:coreProperties>
</file>