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896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8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0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916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4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4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99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5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6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2A8E-AA13-D841-AA3D-E42B824A05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796" y="-1"/>
            <a:ext cx="9144000" cy="1500188"/>
          </a:xfrm>
        </p:spPr>
        <p:txBody>
          <a:bodyPr/>
          <a:lstStyle/>
          <a:p>
            <a:r>
              <a:rPr lang="en-US" b="1" i="1"/>
              <a:t>THE RETREAT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06080-EC2C-D143-8E49-7B4AA835E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1821655"/>
            <a:ext cx="5048251" cy="1017985"/>
          </a:xfrm>
        </p:spPr>
        <p:txBody>
          <a:bodyPr/>
          <a:lstStyle/>
          <a:p>
            <a:r>
              <a:rPr lang="en-US" b="1"/>
              <a:t>Henry Vaughan(</a:t>
            </a:r>
            <a:r>
              <a:rPr lang="en-US" b="1" i="0">
                <a:effectLst/>
                <a:latin typeface="Gill Sans" panose="02000000000000000000" pitchFamily="2" charset="0"/>
              </a:rPr>
              <a:t> 1621–1695)</a:t>
            </a:r>
            <a:endParaRPr lang="en-US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7D20E4-6D51-534A-A641-11A650EF9AC3}"/>
              </a:ext>
            </a:extLst>
          </p:cNvPr>
          <p:cNvSpPr txBox="1"/>
          <p:nvPr/>
        </p:nvSpPr>
        <p:spPr>
          <a:xfrm flipH="1">
            <a:off x="660796" y="4128438"/>
            <a:ext cx="3453353" cy="203132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/>
              <a:t>Mr: J.B.Khot</a:t>
            </a:r>
          </a:p>
          <a:p>
            <a:pPr algn="ctr"/>
            <a:r>
              <a:rPr lang="en-US"/>
              <a:t>Department of English</a:t>
            </a:r>
          </a:p>
          <a:p>
            <a:pPr algn="ctr"/>
            <a:r>
              <a:rPr lang="en-US"/>
              <a:t>Kisan Veer Mahavidyalaya, Wai</a:t>
            </a:r>
          </a:p>
          <a:p>
            <a:pPr algn="ctr"/>
            <a:r>
              <a:rPr lang="en-US"/>
              <a:t>Dist: Satara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34410DB-6D71-114E-8B43-138899AD7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658" y="2544960"/>
            <a:ext cx="4375546" cy="401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7869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225F1-EBA3-4141-94FB-9319C0309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176" y="186531"/>
            <a:ext cx="10515600" cy="1325563"/>
          </a:xfrm>
        </p:spPr>
        <p:txBody>
          <a:bodyPr/>
          <a:lstStyle/>
          <a:p>
            <a:r>
              <a:rPr lang="en-US" b="1" i="1"/>
              <a:t>About the Poet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7C372-DA73-804D-B4B5-76EF594C5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>
                <a:solidFill>
                  <a:srgbClr val="555555"/>
                </a:solidFill>
                <a:effectLst/>
                <a:latin typeface="Open Sans"/>
              </a:rPr>
              <a:t>Henry Vaughan is a metaphysical poet whose work has often been overshadowed by that of the better-known George Herbert. </a:t>
            </a:r>
          </a:p>
          <a:p>
            <a:r>
              <a:rPr lang="en-US">
                <a:solidFill>
                  <a:srgbClr val="555555"/>
                </a:solidFill>
                <a:latin typeface="Open Sans"/>
              </a:rPr>
              <a:t>T</a:t>
            </a:r>
            <a:r>
              <a:rPr lang="en-US" b="0" i="0">
                <a:solidFill>
                  <a:srgbClr val="555555"/>
                </a:solidFill>
                <a:effectLst/>
                <a:latin typeface="Open Sans"/>
              </a:rPr>
              <a:t>he first to use </a:t>
            </a:r>
            <a:r>
              <a:rPr lang="en-US" b="1" i="0">
                <a:solidFill>
                  <a:srgbClr val="555555"/>
                </a:solidFill>
                <a:effectLst/>
                <a:latin typeface="Open Sans"/>
              </a:rPr>
              <a:t>slant rhyme</a:t>
            </a:r>
            <a:r>
              <a:rPr lang="en-US" b="0" i="0">
                <a:solidFill>
                  <a:srgbClr val="555555"/>
                </a:solidFill>
                <a:effectLst/>
                <a:latin typeface="Open Sans"/>
              </a:rPr>
              <a:t> or </a:t>
            </a:r>
            <a:r>
              <a:rPr lang="en-US" b="1" i="0">
                <a:solidFill>
                  <a:srgbClr val="555555"/>
                </a:solidFill>
                <a:effectLst/>
                <a:latin typeface="Open Sans"/>
              </a:rPr>
              <a:t>half rhyme</a:t>
            </a:r>
            <a:r>
              <a:rPr lang="en-US" b="0" i="0">
                <a:solidFill>
                  <a:srgbClr val="555555"/>
                </a:solidFill>
                <a:effectLst/>
                <a:latin typeface="Open Sans"/>
              </a:rPr>
              <a:t> (words that have similar, but not identical, sounds).</a:t>
            </a:r>
          </a:p>
          <a:p>
            <a:r>
              <a:rPr lang="en-US">
                <a:solidFill>
                  <a:srgbClr val="555555"/>
                </a:solidFill>
                <a:latin typeface="Open Sans"/>
              </a:rPr>
              <a:t>In</a:t>
            </a:r>
            <a:r>
              <a:rPr lang="en-US" b="0" i="0">
                <a:solidFill>
                  <a:srgbClr val="555555"/>
                </a:solidFill>
                <a:effectLst/>
                <a:latin typeface="Open Sans"/>
              </a:rPr>
              <a:t>fluenced by the poet </a:t>
            </a:r>
            <a:r>
              <a:rPr lang="en-US" i="0">
                <a:solidFill>
                  <a:srgbClr val="555555"/>
                </a:solidFill>
                <a:effectLst/>
                <a:latin typeface="Open Sans"/>
              </a:rPr>
              <a:t>George Herbert.</a:t>
            </a:r>
          </a:p>
          <a:p>
            <a:r>
              <a:rPr lang="en-US" b="0" i="0">
                <a:solidFill>
                  <a:srgbClr val="555555"/>
                </a:solidFill>
                <a:effectLst/>
                <a:latin typeface="Open Sans"/>
              </a:rPr>
              <a:t> Herbert celebrated the institution of the church, while Vaughan found more in common with the natural world.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05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8F862-F6FD-3B49-A89E-A3D94EAED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0756" y="214313"/>
            <a:ext cx="7710487" cy="892968"/>
          </a:xfrm>
        </p:spPr>
        <p:txBody>
          <a:bodyPr/>
          <a:lstStyle/>
          <a:p>
            <a:r>
              <a:rPr lang="en-US" b="1" i="1"/>
              <a:t>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35649-B16D-5445-897B-B893168D2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6310" y="2464594"/>
            <a:ext cx="10515600" cy="5051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>
                <a:solidFill>
                  <a:srgbClr val="353535"/>
                </a:solidFill>
                <a:latin typeface="Georgia" panose="02040502050405020303" pitchFamily="18" charset="0"/>
              </a:rPr>
              <a:t>Happy those early  days! When I</a:t>
            </a:r>
          </a:p>
          <a:p>
            <a:pPr marL="0" indent="0">
              <a:buNone/>
            </a:pP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Sined in my angel infancy.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Before I understood this place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Appointed for my second race,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Or taught my soul to fancy aught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But a white, celestial thought;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When yet I had not walked above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 mile or two from my first love,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And looking back, at that short space,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Could see a glimpse of His bright face;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When on some gilded cloud or flower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My gazing soul would dwell an hour,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And in those weaker glories spy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Some shadows of eternity;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9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3B64B-02AE-9B4A-8F56-B9B3FA721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484" y="270271"/>
            <a:ext cx="7210425" cy="714375"/>
          </a:xfrm>
        </p:spPr>
        <p:txBody>
          <a:bodyPr/>
          <a:lstStyle/>
          <a:p>
            <a:r>
              <a:rPr lang="en-US" b="1" i="1"/>
              <a:t>Poem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E1EB-BAC2-F34C-BA8C-42A0ED626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532" y="2236391"/>
            <a:ext cx="8657034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Before I taught my tongue to wound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My conscience with a sinful sound,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Or had the black art to dispense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 several sin to every sense,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But felt through all this fleshly dress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Bright shoots of everlastingness.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O, how I long to travel back,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And tread again that ancient track!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That I might once more reach that plain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Where first I left my glorious train,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From whence th’ enlightened spirit sees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That shady city of palm trees.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But, ah! my soul with too much stay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Is drunk, and staggers in the way.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Some men a forward motion love;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But I by backward steps would move,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And when this dust falls to the urn,</a:t>
            </a:r>
            <a:br>
              <a:rPr lang="en-US"/>
            </a:br>
            <a:r>
              <a:rPr lang="en-US" b="0" i="0">
                <a:solidFill>
                  <a:srgbClr val="353535"/>
                </a:solidFill>
                <a:effectLst/>
                <a:latin typeface="Georgia" panose="02040502050405020303" pitchFamily="18" charset="0"/>
              </a:rPr>
              <a:t>In that state I came, return.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89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ABA23-4039-E445-844F-43EA4B097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203" y="0"/>
            <a:ext cx="8942784" cy="52304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9600" b="1" i="1"/>
          </a:p>
          <a:p>
            <a:pPr marL="0" indent="0">
              <a:buNone/>
            </a:pPr>
            <a:r>
              <a:rPr lang="en-US" sz="9600" b="1" i="1">
                <a:latin typeface="Algerian" pitchFamily="82" charset="0"/>
              </a:rPr>
              <a:t>THANK</a:t>
            </a:r>
          </a:p>
          <a:p>
            <a:pPr marL="0" indent="0">
              <a:buNone/>
            </a:pPr>
            <a:r>
              <a:rPr lang="en-US" sz="9600" b="1" i="1"/>
              <a:t>       </a:t>
            </a:r>
            <a:r>
              <a:rPr lang="en-US" sz="9600" b="1" i="1">
                <a:latin typeface="Algerian" pitchFamily="82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168082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Parcel</vt:lpstr>
      <vt:lpstr>THE RETREAT</vt:lpstr>
      <vt:lpstr>About the Poet</vt:lpstr>
      <vt:lpstr>Poem</vt:lpstr>
      <vt:lpstr>Poem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RETREAT</dc:title>
  <dc:creator>Unknown User</dc:creator>
  <cp:lastModifiedBy>Unknown User</cp:lastModifiedBy>
  <cp:revision>4</cp:revision>
  <dcterms:created xsi:type="dcterms:W3CDTF">2020-06-06T09:39:56Z</dcterms:created>
  <dcterms:modified xsi:type="dcterms:W3CDTF">2020-10-29T09:07:11Z</dcterms:modified>
</cp:coreProperties>
</file>