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2A32E-6812-A244-AF87-313EFD8FE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4F6BA-5B3E-8C49-A5C7-FA56F8D8E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4A7B-13CB-384A-AA3E-484D2E61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1955F-2E37-6E4D-BDB8-60F44894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5727-CAFC-2D4B-A9FC-27C55BD5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CDCF-EFD4-1B44-AF15-652875E6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C7012-8765-D143-81B8-3044A8F68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9C4E1-93F5-BC4F-BF2D-733A4159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46F9A-2A5C-B144-991C-25820976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6254-2810-FF47-8F37-5E0C295A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5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AC6A5-CA57-CE49-AB28-480047F0A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16467-443B-0545-A8BB-5CBF8F6B1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06721-C22D-A34F-B1DE-31886C21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D26AC-647D-1E41-8026-9CB26510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887B4-1A33-C843-B3E0-261368FC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7891-0181-B54D-AFE5-22A9F8D5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696A9-BA06-7641-990C-F452D5E15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21116-28E0-C047-AD0D-C956DF3C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761E0-FC12-A849-AC77-18862F24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73FF4-3CD2-7B4D-8904-7A66C009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67D3-80F1-0545-9E12-F6FDF7C0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AAD1E-32E7-4A4B-89C4-B5D441E92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C35A1-E0BC-4A4C-AD80-39F27A82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F5B5F-1BD1-7E4C-B9BC-D16D526F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F80F2-5327-4547-9781-A97E3C93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F512-D2B7-2F46-8526-A37CA12B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633CC-2BBC-714A-BB60-F9A560467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28B5F-03A5-7A4B-B8D6-E756C9F3B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2CDE4-92D5-5B40-A9E0-E56121E1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EBB9F-BC10-2943-B11A-82AAD2F2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768A2-5362-1B46-9719-3512771E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1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3922-2806-A341-A74C-94FAB67B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FFEDC-FE84-BE48-9D16-06C5B8AEA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36134-215C-BE48-8C3F-880BEDE28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9E5B6-AB95-FE4A-AFEC-E18F3E089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0F6C3-969A-6A45-8D47-228842658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9C1E3-3984-194E-A14A-9996B91E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E74C71-F121-2445-9448-18BEC094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00CF0-60C8-4D42-A7A2-4C8CDAA9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1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806-D172-1345-BE4F-08A128B6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F7ED7-9A7D-254C-8252-6E271743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F3287-7A25-1244-89A1-B2FEE05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5E265-87E8-654D-B79A-F293A1F1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1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12564-63AB-A048-A1DB-F422553F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29D2E-D1AA-734A-BD23-FDF1D2AF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E2B3A-124D-CC41-9FD4-639183C0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AF5E0-1F25-2B43-98C8-818B156D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C4DE-CD95-DA41-A4B5-58C4581D7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B44E-0EEE-6C44-8936-AB64EB6F1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FFCCC-2E72-A44B-B61D-70DB1A18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911F1-32E0-0D49-B91F-ED7A62CD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D7140-2328-DF43-8CB5-CB7BF668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3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A371-451B-2243-A9E3-6110BC63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4E380B-0F41-0542-AA6F-0DD11F2A8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62F9F-0FD1-EF46-96E1-FD41BBC16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FDC02-0527-2F4E-9E49-0EE2A5B9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FFDBA-2C0C-3A48-B5CA-917838AF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9EC45-F22A-5640-9B12-98B5DE19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7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4514-CB53-7F4E-85F4-20E0C0FC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A08CC-9921-6B43-99DB-AC640C6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27AF4-D196-164F-8554-C8DFD52ED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855E-F6B3-624C-8CE5-B0138D51070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440FE-1177-2B46-BE02-57651715C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B4E0D-C0C6-034A-8163-C3822ECDF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52A1-9CB3-754D-B944-D3E1535DA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2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topic/Biographia-Literaria" TargetMode="External" /><Relationship Id="rId13" Type="http://schemas.openxmlformats.org/officeDocument/2006/relationships/hyperlink" Target="https://www.britannica.com/topic/On-the-Constitution-of-the-Church-and-State" TargetMode="External" /><Relationship Id="rId3" Type="http://schemas.openxmlformats.org/officeDocument/2006/relationships/hyperlink" Target="https://en.m.wikipedia.org/wiki/William_Wordsworth" TargetMode="External" /><Relationship Id="rId7" Type="http://schemas.openxmlformats.org/officeDocument/2006/relationships/hyperlink" Target="https://www.britannica.com/topic/Christabel" TargetMode="External" /><Relationship Id="rId12" Type="http://schemas.openxmlformats.org/officeDocument/2006/relationships/hyperlink" Target="https://www.britannica.com/topic/Lyrical-Ballads" TargetMode="External" /><Relationship Id="rId2" Type="http://schemas.openxmlformats.org/officeDocument/2006/relationships/hyperlink" Target="https://en.m.wikipedia.org/wiki/Literary_criticism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britannica.com/topic/The-Rime-of-the-Ancient-Mariner" TargetMode="External" /><Relationship Id="rId11" Type="http://schemas.openxmlformats.org/officeDocument/2006/relationships/hyperlink" Target="https://www.britannica.com/topic/Dejection-An-Ode" TargetMode="External" /><Relationship Id="rId5" Type="http://schemas.openxmlformats.org/officeDocument/2006/relationships/hyperlink" Target="https://www.britannica.com/art/literary-criticism" TargetMode="External" /><Relationship Id="rId10" Type="http://schemas.openxmlformats.org/officeDocument/2006/relationships/hyperlink" Target="https://www.britannica.com/topic/Frost-at-Midnight" TargetMode="External" /><Relationship Id="rId4" Type="http://schemas.openxmlformats.org/officeDocument/2006/relationships/hyperlink" Target="https://en.m.wikipedia.org/wiki/Romanticism" TargetMode="External" /><Relationship Id="rId9" Type="http://schemas.openxmlformats.org/officeDocument/2006/relationships/hyperlink" Target="https://www.britannica.com/topic/Kubla-Khan" TargetMode="Externa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Lyrical-Ballads" TargetMode="External" /><Relationship Id="rId2" Type="http://schemas.openxmlformats.org/officeDocument/2006/relationships/hyperlink" Target="https://www.britannica.com/biography/Samuel-Taylor-Coleridge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britannica.com/biography/William-Wordsworth" TargetMode="Externa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EAFD-FE63-A245-882C-F91C21658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32234"/>
            <a:ext cx="12501563" cy="1875235"/>
          </a:xfrm>
        </p:spPr>
        <p:txBody>
          <a:bodyPr>
            <a:noAutofit/>
          </a:bodyPr>
          <a:lstStyle/>
          <a:p>
            <a:r>
              <a:rPr lang="en-US" b="1" i="1">
                <a:solidFill>
                  <a:schemeClr val="accent1">
                    <a:lumMod val="75000"/>
                  </a:schemeClr>
                </a:solidFill>
                <a:effectLst/>
                <a:latin typeface="AngsanaUPC" panose="02020603050405020304" pitchFamily="18" charset="-34"/>
                <a:ea typeface="Berlin Sans FB" panose="02000000000000000000" pitchFamily="2" charset="0"/>
                <a:cs typeface="AngsanaUPC" panose="02020603050405020304" pitchFamily="18" charset="-34"/>
              </a:rPr>
              <a:t>THE RIME OF THE ANCIENT MARINER</a:t>
            </a:r>
            <a:endParaRPr lang="en-US" b="1" i="1">
              <a:solidFill>
                <a:schemeClr val="accent1">
                  <a:lumMod val="75000"/>
                </a:schemeClr>
              </a:solidFill>
              <a:latin typeface="AngsanaUPC" panose="02020603050405020304" pitchFamily="18" charset="-34"/>
              <a:ea typeface="Berlin Sans FB" panose="02000000000000000000" pitchFamily="2" charset="0"/>
              <a:cs typeface="AngsanaUPC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6624B-3634-164C-B167-9170A1DB9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0704" y="1303735"/>
            <a:ext cx="9144000" cy="946547"/>
          </a:xfrm>
        </p:spPr>
        <p:txBody>
          <a:bodyPr>
            <a:normAutofit/>
          </a:bodyPr>
          <a:lstStyle/>
          <a:p>
            <a:r>
              <a:rPr lang="en-US" sz="4400" b="1" i="1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S. T. Coleridge (1772-1834)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A77E0D-A12F-DB4E-AD85-4A6F70403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0" y="1464469"/>
            <a:ext cx="5143500" cy="5232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32521B-6386-0E40-82A1-72BC0F3AD7AA}"/>
              </a:ext>
            </a:extLst>
          </p:cNvPr>
          <p:cNvSpPr txBox="1"/>
          <p:nvPr/>
        </p:nvSpPr>
        <p:spPr>
          <a:xfrm>
            <a:off x="7679531" y="4815601"/>
            <a:ext cx="64650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Mr: J.B.Khot</a:t>
            </a:r>
          </a:p>
          <a:p>
            <a:pPr algn="l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l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English</a:t>
            </a:r>
          </a:p>
          <a:p>
            <a:pPr algn="l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Kisan Veer Mahavidyalaya, Wai</a:t>
            </a:r>
          </a:p>
          <a:p>
            <a:pPr algn="l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Dist: Satara</a:t>
            </a:r>
          </a:p>
        </p:txBody>
      </p:sp>
    </p:spTree>
    <p:extLst>
      <p:ext uri="{BB962C8B-B14F-4D97-AF65-F5344CB8AC3E}">
        <p14:creationId xmlns:p14="http://schemas.microsoft.com/office/powerpoint/2010/main" val="155319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F271-0FE0-DD46-9731-0ECDC948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434" y="125333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 good south wind sprung up behind;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Albatross did follow,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every day, for food or play,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Came to the mariner's hollo!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mist or cloud, on mast or shroud,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perched for vespers nine;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Whiles all the night, through fog-smoke white,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Glimmered the white Moon-shine.'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'God save thee, ancient Mariner!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the fiends, that plague thee thus!—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look'st thou so?'—With my cross-bow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shot the ALBATROSS</a:t>
            </a: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14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BA90-EB1B-0545-8BE8-9FC057D4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953" y="556815"/>
            <a:ext cx="7192566" cy="1009651"/>
          </a:xfrm>
        </p:spPr>
        <p:txBody>
          <a:bodyPr/>
          <a:lstStyle/>
          <a:p>
            <a:r>
              <a:rPr lang="en-US" b="1" i="1">
                <a:solidFill>
                  <a:srgbClr val="0070C0"/>
                </a:solidFill>
              </a:rPr>
              <a:t>Part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7E2D-43F7-B243-BA23-DD3CB942D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560" y="1566466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Sun now rose upon the right: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 of the sea came he,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Still hid in mist, and on the left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Went down into the sea.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good south wind still blew behind,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 sweet bird did follow,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 any day for food or play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Came to the mariner's hollo!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 had done a hellish thing,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it would work 'em woe: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all averred, I had killed the bird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made the breeze to blow.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 wretch! said they, the bird to slay,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 made the breeze to blow!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1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7DF7-8AB4-D94B-BA39-A2BF59C1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591" y="486173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 dim nor red, like God's own head,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glorious Sun uprist: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 all averred, I had killed the bird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brought the fog and mist.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Twas right, said they, such birds to slay,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bring the fog and mist.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fair breeze blew, the white foam flew,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furrow followed free;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were the first that ever burst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 that silent sea.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Down dropt the breeze, the sails dropt down,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'Twas sad as sad could be;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we did speak only to break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silence of the sea!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in a hot and copper sky,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bloody Sun, at noon,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Right up above the mast did stand,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bigger than the Moon.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1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5F5CC-679F-0548-ACB8-75F9E63C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465" y="1089422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 after day, day after day,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stuck, nor breath nor motion;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idle as a painted ship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Upon a painted ocean.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Water, water, every where,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all the boards did shrink;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Water, water, every where,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 any drop to drink.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very deep did rot: O Christ!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ever this should be!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Yea, slimy things did crawl with legs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Upon the slimy sea.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About, about, in reel and rout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death-fires danced at night;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water, like a witch's oils,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Burnt green, and blue and white.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9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B8E7-F9BC-2541-B918-7D4C1806F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684" y="1575594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some in dreams assurèd were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Spirit that plagued us so;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Nine fathom deep he had followed us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the land of mist and snow.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4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every tongue, through utter drought,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 withered at the root;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could not speak, no more than if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had been choked with soot.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4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Ah! well a-day! what evil looks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 I from old and young!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Instead of the cross, the Albatross</a:t>
            </a:r>
            <a:b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 my neck was hung.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3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665D-17AE-1143-83E1-4CE22A7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954" y="0"/>
            <a:ext cx="7281862" cy="1009651"/>
          </a:xfrm>
        </p:spPr>
        <p:txBody>
          <a:bodyPr/>
          <a:lstStyle/>
          <a:p>
            <a:r>
              <a:rPr lang="en-US" b="1" i="1">
                <a:solidFill>
                  <a:srgbClr val="0070C0"/>
                </a:solidFill>
              </a:rPr>
              <a:t>Part -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8266-F8A6-2846-B53B-21E33EF6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794" y="137914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passed a weary time. Each throat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 parched, and glazed each eye.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weary time! a weary time!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glazed each weary eye,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looking westward, I beheld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something in the sky.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first it seemed a little speck,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then it seemed a mist;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moved and moved, and took at last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certain shape, I wisspec</a:t>
            </a:r>
          </a:p>
          <a:p>
            <a:pPr marL="0" indent="0" fontAlgn="base">
              <a:buNone/>
            </a:pPr>
            <a:endParaRPr lang="en-US" sz="9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speck, a mist, a shape, I wist!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still it neared and neared: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if it dodged a water-sprite,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plunged and tacked and vee</a:t>
            </a:r>
            <a:r>
              <a:rPr lang="en-US" b="0" i="0">
                <a:solidFill>
                  <a:srgbClr val="000000"/>
                </a:solidFill>
                <a:effectLst/>
                <a:latin typeface="adobe-garamond-pro"/>
              </a:rPr>
              <a:t>red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6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8685-89ED-964B-863A-22A2D87CC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621" y="342504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throats unslaked, with black lips baked,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could nor laugh nor wail;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 utter drought all dumb we stood!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bit my arm, I sucked the blood,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cried, A sail! a sail!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throats unslaked, with black lips baked,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Agape they heard me call: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Gramercy! they for joy did grin,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all at once their breath drew in.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they were drinking all.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See! see! (I cried) she tacks no more!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Hither to work us weal;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Without a breeze, without a tide,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steadies with upright keel!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western wave was all a-flame.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day was well nigh done!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Almost upon the western wave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Rested the broad bright Sun;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that strange shape drove suddenly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Betwixt us and the Sun.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3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7A5B2-4E7F-124B-B90D-242B62AF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981" y="94972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8600" b="1" i="0">
                <a:solidFill>
                  <a:srgbClr val="000000"/>
                </a:solidFill>
                <a:effectLst/>
              </a:rPr>
              <a:t>And straight the Sun was flecked with bars,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(Heaven's Mother send us grace!)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As if through a dungeon-grate he peered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With broad and burning face.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Alas! (thought I, and my heart beat loud)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How fast she nears and nears!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Are those </a:t>
            </a:r>
            <a:r>
              <a:rPr lang="en-US" sz="8600" b="1" i="1">
                <a:solidFill>
                  <a:srgbClr val="000000"/>
                </a:solidFill>
                <a:effectLst/>
              </a:rPr>
              <a:t>her</a:t>
            </a:r>
            <a:r>
              <a:rPr lang="en-US" sz="8600" b="1" i="0">
                <a:solidFill>
                  <a:srgbClr val="000000"/>
                </a:solidFill>
                <a:effectLst/>
              </a:rPr>
              <a:t> sails that glance in the Sun,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Like restless gossameres?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endParaRPr lang="en-US" sz="8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8600" b="1" i="0">
                <a:solidFill>
                  <a:srgbClr val="000000"/>
                </a:solidFill>
                <a:effectLst/>
              </a:rPr>
              <a:t>Are those her </a:t>
            </a:r>
            <a:r>
              <a:rPr lang="en-US" sz="8600" b="1" i="1">
                <a:solidFill>
                  <a:srgbClr val="000000"/>
                </a:solidFill>
                <a:effectLst/>
              </a:rPr>
              <a:t>ribs</a:t>
            </a:r>
            <a:r>
              <a:rPr lang="en-US" sz="8600" b="1" i="0">
                <a:solidFill>
                  <a:srgbClr val="000000"/>
                </a:solidFill>
                <a:effectLst/>
              </a:rPr>
              <a:t> through which the Sun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Did peer, as thro</a:t>
            </a:r>
            <a:r>
              <a:rPr lang="en-US" sz="1800" b="1" i="0" kern="1200">
                <a:solidFill>
                  <a:srgbClr val="000000"/>
                </a:solidFill>
                <a:effectLst/>
                <a:ea typeface="+mn-ea"/>
                <a:cs typeface="+mn-cs"/>
              </a:rPr>
              <a:t>,</a:t>
            </a:r>
            <a:r>
              <a:rPr lang="en-US" sz="8600" b="1" i="0">
                <a:solidFill>
                  <a:srgbClr val="000000"/>
                </a:solidFill>
                <a:effectLst/>
              </a:rPr>
              <a:t>ugh a grate?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And is that Woman all her crew?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Is that a DEATH? and are there two?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Is DEATH that woman's mate?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endParaRPr lang="en-US" sz="8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8600" b="1" i="1">
                <a:solidFill>
                  <a:srgbClr val="000000"/>
                </a:solidFill>
                <a:effectLst/>
              </a:rPr>
              <a:t>Her</a:t>
            </a:r>
            <a:r>
              <a:rPr lang="en-US" sz="8600" b="1" i="0">
                <a:solidFill>
                  <a:srgbClr val="000000"/>
                </a:solidFill>
                <a:effectLst/>
              </a:rPr>
              <a:t> lips were red, </a:t>
            </a:r>
            <a:r>
              <a:rPr lang="en-US" sz="8600" b="1" i="1">
                <a:solidFill>
                  <a:srgbClr val="000000"/>
                </a:solidFill>
                <a:effectLst/>
              </a:rPr>
              <a:t>her</a:t>
            </a:r>
            <a:r>
              <a:rPr lang="en-US" sz="8600" b="1" i="0">
                <a:solidFill>
                  <a:srgbClr val="000000"/>
                </a:solidFill>
                <a:effectLst/>
              </a:rPr>
              <a:t> looks were free,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Her locks were yellow as gold: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Her skin was as white as leprosy,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The Night-mare LIFE-IN-DEATH was she,</a:t>
            </a:r>
            <a:br>
              <a:rPr lang="en-US" sz="8600" b="1" i="0">
                <a:solidFill>
                  <a:srgbClr val="000000"/>
                </a:solidFill>
                <a:effectLst/>
              </a:rPr>
            </a:br>
            <a:r>
              <a:rPr lang="en-US" sz="8600" b="1" i="0">
                <a:solidFill>
                  <a:srgbClr val="000000"/>
                </a:solidFill>
                <a:effectLst/>
              </a:rPr>
              <a:t>Who thicks man's blood with cold.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5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43B2-6D06-BA45-8709-4CEE215D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685" y="0"/>
            <a:ext cx="10515600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The naked hulk alongside came,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And the twain were casting dice;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'The game is done! I've won! I've won!'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Quoth she, and whistles thrice.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The Sun's rim dips; the stars rush out;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At one stride comes the dark;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With far-heard whisper, o'er the sea,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Off shot the spectre-bark.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We listened and looked sideways up!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Fear at my heart, as at a cup,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My life-blood seemed to sip!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The stars were dim, and thick the night,</a:t>
            </a:r>
          </a:p>
          <a:p>
            <a:pPr marL="0" indent="0" fontAlgn="base">
              <a:buNone/>
            </a:pP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The steersman's face by his lamp gleamed white;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From the sails the dew did drip—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Till clomb above the eastern bar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The hornèd Moon, with one bright star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Within the nether tip.</a:t>
            </a:r>
          </a:p>
        </p:txBody>
      </p:sp>
    </p:spTree>
    <p:extLst>
      <p:ext uri="{BB962C8B-B14F-4D97-AF65-F5344CB8AC3E}">
        <p14:creationId xmlns:p14="http://schemas.microsoft.com/office/powerpoint/2010/main" val="8166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AB2F2-415E-5545-A15B-89304526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530" y="1825625"/>
            <a:ext cx="8246269" cy="4351338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b="1">
                <a:effectLst/>
                <a:latin typeface="inherit"/>
              </a:rPr>
              <a:t>One after one, by the star-dogged Moon,</a:t>
            </a:r>
            <a:br>
              <a:rPr lang="en-US" b="1">
                <a:effectLst/>
                <a:latin typeface="inherit"/>
              </a:rPr>
            </a:br>
            <a:r>
              <a:rPr lang="en-US" b="1">
                <a:effectLst/>
                <a:latin typeface="inherit"/>
              </a:rPr>
              <a:t>Too quick for groan or sigh,</a:t>
            </a:r>
            <a:br>
              <a:rPr lang="en-US" b="1">
                <a:effectLst/>
                <a:latin typeface="inherit"/>
              </a:rPr>
            </a:br>
            <a:r>
              <a:rPr lang="en-US" b="1">
                <a:effectLst/>
                <a:latin typeface="inherit"/>
              </a:rPr>
              <a:t>Each turned his face with a ghastly pang,</a:t>
            </a:r>
            <a:br>
              <a:rPr lang="en-US" b="1">
                <a:effectLst/>
                <a:latin typeface="inherit"/>
              </a:rPr>
            </a:br>
            <a:r>
              <a:rPr lang="en-US" b="1">
                <a:effectLst/>
                <a:latin typeface="inherit"/>
              </a:rPr>
              <a:t>And cursed me with his eye.</a:t>
            </a:r>
            <a:br>
              <a:rPr lang="en-US" b="1">
                <a:effectLst/>
                <a:latin typeface="inherit"/>
              </a:rPr>
            </a:br>
            <a:br>
              <a:rPr lang="en-US" b="1">
                <a:effectLst/>
                <a:latin typeface="inherit"/>
              </a:rPr>
            </a:br>
            <a:r>
              <a:rPr lang="en-US" b="1">
                <a:effectLst/>
                <a:latin typeface="inherit"/>
              </a:rPr>
              <a:t>Four times fifty living men,</a:t>
            </a:r>
            <a:br>
              <a:rPr lang="en-US" b="1">
                <a:effectLst/>
                <a:latin typeface="inherit"/>
              </a:rPr>
            </a:br>
            <a:r>
              <a:rPr lang="en-US" b="1">
                <a:effectLst/>
                <a:latin typeface="inherit"/>
              </a:rPr>
              <a:t>(And I heard nor sigh nor groan)</a:t>
            </a:r>
            <a:br>
              <a:rPr lang="en-US" b="1">
                <a:effectLst/>
                <a:latin typeface="inherit"/>
              </a:rPr>
            </a:br>
            <a:r>
              <a:rPr lang="en-US" b="1">
                <a:effectLst/>
                <a:latin typeface="inherit"/>
              </a:rPr>
              <a:t>With heavy thump, a lifeless lump,</a:t>
            </a:r>
            <a:br>
              <a:rPr lang="en-US" b="1">
                <a:effectLst/>
                <a:latin typeface="inherit"/>
              </a:rPr>
            </a:br>
            <a:r>
              <a:rPr lang="en-US" b="1">
                <a:effectLst/>
                <a:latin typeface="inherit"/>
              </a:rPr>
              <a:t>They dropped down one by one.</a:t>
            </a:r>
            <a:br>
              <a:rPr lang="en-US" b="1">
                <a:effectLst/>
                <a:latin typeface="inherit"/>
              </a:rPr>
            </a:br>
            <a:endParaRPr lang="en-US" b="1">
              <a:effectLst/>
              <a:latin typeface="inherit"/>
            </a:endParaRPr>
          </a:p>
          <a:p>
            <a:pPr marL="0" indent="0" fontAlgn="base">
              <a:buNone/>
            </a:pPr>
            <a:r>
              <a:rPr lang="en-US" b="1">
                <a:effectLst/>
                <a:latin typeface="inherit"/>
              </a:rPr>
              <a:t>The souls did from their bodies fly,—</a:t>
            </a:r>
            <a:br>
              <a:rPr lang="en-US" b="1">
                <a:effectLst/>
                <a:latin typeface="inherit"/>
              </a:rPr>
            </a:br>
            <a:r>
              <a:rPr lang="en-US" b="1">
                <a:effectLst/>
                <a:latin typeface="inherit"/>
              </a:rPr>
              <a:t>They fled to bliss or woe!</a:t>
            </a:r>
            <a:br>
              <a:rPr lang="en-US" b="1">
                <a:effectLst/>
                <a:latin typeface="inherit"/>
              </a:rPr>
            </a:br>
            <a:r>
              <a:rPr lang="en-US" b="1">
                <a:effectLst/>
                <a:latin typeface="inherit"/>
              </a:rPr>
              <a:t>And every soul, it passed me by,</a:t>
            </a:r>
            <a:br>
              <a:rPr lang="en-US" b="1">
                <a:effectLst/>
                <a:latin typeface="inherit"/>
              </a:rPr>
            </a:br>
            <a:r>
              <a:rPr lang="en-US" b="1">
                <a:effectLst/>
                <a:latin typeface="inherit"/>
              </a:rPr>
              <a:t>Like the whizz of my cross-bow!</a:t>
            </a:r>
            <a:br>
              <a:rPr lang="en-US">
                <a:effectLst/>
                <a:latin typeface="inherit"/>
              </a:rPr>
            </a:br>
            <a:endParaRPr lang="en-US">
              <a:effectLst/>
              <a:latin typeface="inheri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8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7915-5564-AE4E-9631-C4039147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82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i="1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About the Poet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63118-2264-2D43-9F5B-766A9C3D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433" y="1754583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en-US" sz="55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Samuel Taylor Coleridge (</a:t>
            </a:r>
            <a:r>
              <a:rPr lang="en-US" sz="5500" b="1">
                <a:solidFill>
                  <a:srgbClr val="6B4B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5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 October 1772 – 25 July 1834) was an English 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poet</a:t>
            </a:r>
            <a:r>
              <a:rPr lang="en-US" sz="55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literary</a:t>
            </a:r>
          </a:p>
          <a:p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Literary criticis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</a:t>
            </a:r>
            <a:r>
              <a:rPr lang="en-US" sz="55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philosopher</a:t>
            </a:r>
            <a:r>
              <a:rPr lang="en-US" sz="55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theologian</a:t>
            </a:r>
            <a:r>
              <a:rPr lang="en-US" sz="55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who, with his friend 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William Wordswor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Wordsworth</a:t>
            </a:r>
            <a:r>
              <a:rPr lang="en-US" sz="55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was a founder of</a:t>
            </a:r>
          </a:p>
          <a:p>
            <a:r>
              <a:rPr lang="en-US" sz="55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 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Romantic</a:t>
            </a:r>
            <a:r>
              <a:rPr lang="en-US" sz="5500" b="1" i="0" u="none" strike="noStrike">
                <a:solidFill>
                  <a:srgbClr val="6B4BA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Romanticism"/>
              </a:rPr>
              <a:t> 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en-US" sz="55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England and a member of the 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Lake Poets</a:t>
            </a:r>
            <a:r>
              <a:rPr lang="en-US" sz="55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5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55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had a major influence on Ralph￼Waldo￼Emerson.</a:t>
            </a:r>
          </a:p>
          <a:p>
            <a:r>
              <a:rPr lang="en-US" sz="5500" b="1" i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 </a:t>
            </a:r>
            <a:r>
              <a:rPr lang="en-US" sz="5500" b="1" i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Lyrical Ballads,</a:t>
            </a:r>
            <a:r>
              <a:rPr lang="en-US" sz="5500" b="1" i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written with William Wordsworth, heralded the English Romantic￼movement.</a:t>
            </a:r>
          </a:p>
          <a:p>
            <a:r>
              <a:rPr lang="en-US" sz="5500" b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500" b="1" i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 </a:t>
            </a:r>
            <a:r>
              <a:rPr lang="en-US" sz="5500" b="1" i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Biographia Literaria</a:t>
            </a:r>
            <a:r>
              <a:rPr lang="en-US" sz="5500" b="1" i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(1817) is the most significant work of general 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literary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5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criticism</a:t>
            </a:r>
            <a:r>
              <a:rPr lang="en-US" sz="5500" b="1" i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produced in the English </a:t>
            </a:r>
            <a:r>
              <a:rPr lang="en-US" sz="55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Romantic</a:t>
            </a:r>
            <a:r>
              <a:rPr lang="en-US" sz="5500" b="1" i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period.</a:t>
            </a:r>
          </a:p>
          <a:p>
            <a:r>
              <a:rPr lang="en-US" sz="5500" b="1">
                <a:latin typeface="Times New Roman" panose="02020603050405020304" pitchFamily="18" charset="0"/>
                <a:cs typeface="Times New Roman" panose="02020603050405020304" pitchFamily="18" charset="0"/>
              </a:rPr>
              <a:t>NOTABLE WORKS</a:t>
            </a:r>
          </a:p>
          <a:p>
            <a:r>
              <a:rPr lang="en-US" sz="4800" b="1" u="none" strike="noStrike">
                <a:solidFill>
                  <a:srgbClr val="14599D"/>
                </a:solidFill>
                <a:effectLst/>
                <a:hlinkClick r:id="rId6"/>
              </a:rPr>
              <a:t>“The Rime of the Ancient Mariner”</a:t>
            </a:r>
            <a:endParaRPr lang="en-US" sz="4800" b="1">
              <a:effectLst/>
            </a:endParaRPr>
          </a:p>
          <a:p>
            <a:r>
              <a:rPr lang="en-US" sz="4800" b="1" u="none" strike="noStrike">
                <a:solidFill>
                  <a:srgbClr val="14599D"/>
                </a:solidFill>
                <a:effectLst/>
                <a:hlinkClick r:id="rId7"/>
              </a:rPr>
              <a:t>“Christabel”</a:t>
            </a:r>
            <a:endParaRPr lang="en-US" sz="4800" b="1">
              <a:effectLst/>
            </a:endParaRPr>
          </a:p>
          <a:p>
            <a:r>
              <a:rPr lang="en-US" sz="4800" b="1" u="none" strike="noStrike">
                <a:solidFill>
                  <a:srgbClr val="14599D"/>
                </a:solidFill>
                <a:effectLst/>
                <a:hlinkClick r:id="rId8"/>
              </a:rPr>
              <a:t>“Biographia Literaria”</a:t>
            </a:r>
            <a:endParaRPr lang="en-US" sz="4800" b="1">
              <a:effectLst/>
            </a:endParaRPr>
          </a:p>
          <a:p>
            <a:r>
              <a:rPr lang="en-US" sz="4800" b="1" u="none" strike="noStrike">
                <a:solidFill>
                  <a:srgbClr val="14599D"/>
                </a:solidFill>
                <a:effectLst/>
                <a:hlinkClick r:id="rId9"/>
              </a:rPr>
              <a:t>“Kubla Khan”</a:t>
            </a:r>
            <a:endParaRPr lang="en-US" sz="4800" b="1">
              <a:effectLst/>
            </a:endParaRPr>
          </a:p>
          <a:p>
            <a:r>
              <a:rPr lang="en-US" sz="4800" b="1" u="none" strike="noStrike">
                <a:solidFill>
                  <a:srgbClr val="14599D"/>
                </a:solidFill>
                <a:effectLst/>
                <a:hlinkClick r:id="rId10"/>
              </a:rPr>
              <a:t>“Frost at Midnight”</a:t>
            </a:r>
            <a:endParaRPr lang="en-US" sz="4800" b="1">
              <a:effectLst/>
            </a:endParaRPr>
          </a:p>
          <a:p>
            <a:r>
              <a:rPr lang="en-US" sz="4800" b="1" u="none" strike="noStrike">
                <a:solidFill>
                  <a:srgbClr val="14599D"/>
                </a:solidFill>
                <a:effectLst/>
                <a:hlinkClick r:id="rId11"/>
              </a:rPr>
              <a:t>“Dejection: An Ode”</a:t>
            </a:r>
            <a:endParaRPr lang="en-US" sz="4800" b="1">
              <a:effectLst/>
            </a:endParaRPr>
          </a:p>
          <a:p>
            <a:r>
              <a:rPr lang="en-US" sz="4800" b="1" u="none" strike="noStrike">
                <a:solidFill>
                  <a:srgbClr val="14599D"/>
                </a:solidFill>
                <a:effectLst/>
                <a:hlinkClick r:id="rId12"/>
              </a:rPr>
              <a:t>“Lyrical Ballads”</a:t>
            </a:r>
            <a:endParaRPr lang="en-US" sz="4800" b="1">
              <a:effectLst/>
            </a:endParaRPr>
          </a:p>
          <a:p>
            <a:r>
              <a:rPr lang="en-US" sz="4800" b="1" u="none" strike="noStrike">
                <a:solidFill>
                  <a:srgbClr val="14599D"/>
                </a:solidFill>
                <a:effectLst/>
                <a:hlinkClick r:id="rId13"/>
              </a:rPr>
              <a:t>“On the Constitution of the Church and State”</a:t>
            </a:r>
            <a:endParaRPr lang="en-US" sz="4800" b="1">
              <a:effectLst/>
            </a:endParaRPr>
          </a:p>
          <a:p>
            <a:endParaRPr lang="en-US" b="0" i="0">
              <a:solidFill>
                <a:srgbClr val="1A1A1A"/>
              </a:solidFill>
              <a:effectLst/>
              <a:latin typeface="Georgia" panose="02040502050405020303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CBF4-67B9-9E48-BA83-D67D3955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356" y="18255"/>
            <a:ext cx="10515600" cy="1325563"/>
          </a:xfrm>
        </p:spPr>
        <p:txBody>
          <a:bodyPr/>
          <a:lstStyle/>
          <a:p>
            <a:r>
              <a:rPr lang="en-US" b="1" i="1">
                <a:solidFill>
                  <a:srgbClr val="0070C0"/>
                </a:solidFill>
              </a:rPr>
              <a:t>Part-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CA69B-1712-C545-AADD-0EBAD322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075" y="162917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'I fear thee, ancient Mariner!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I fear thy skinny hand!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And thou art long, and lank, and brown,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As is the ribbed sea-sand.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I fear thee and thy glittering eye,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And thy skinny hand, so brown.'—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Fear not, fear not, thou Wedding-Guest!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This body dropt not down.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Alone, alone, all, all alone,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Alone on a wide wide sea!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And never a saint took pity on</a:t>
            </a:r>
            <a:b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</a:br>
            <a:r>
              <a:rPr lang="en-US" sz="2600" b="1" i="0">
                <a:solidFill>
                  <a:srgbClr val="000000"/>
                </a:solidFill>
                <a:effectLst/>
                <a:latin typeface="adobe-garamond-pro"/>
              </a:rPr>
              <a:t>My soul in agony.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BDFF7-115D-9248-A994-639C868AD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529" y="182563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many men, so beautiful!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they all dead did lie: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a thousand thousand slimy things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Lived on; and so did I.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I looked upon the rotting sea,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drew my eyes away;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 looked upon the rotting deck,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there the dead men lay.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looked to heaven, and tried to pray;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But or ever a prayer had gusht,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 wicked whisper came, and made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My heart as dry as dust.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I closed my lids, and kept them close,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the balls like pulses beat;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For the sky and the sea, and the sea and the sky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Lay dead like a load on my weary eye,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the dead were at my feet.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3DD3-F3AB-5C43-A638-B212FCC82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513" y="360363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cold sweat melted from their limbs,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Nor rot nor reek did they: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look with which they looked on me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Had never passed away.</a:t>
            </a:r>
          </a:p>
          <a:p>
            <a:pPr marL="0" indent="0" fontAlgn="base">
              <a:buNone/>
            </a:pP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 orphan's curse would drag to hell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 spirit from on high;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But oh! more horrible than that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Is the curse in a dead man's eye!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Seven days, seven nights, I saw that curse,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yet I could not die.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moving Moon went up the sky,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no where did abide: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Softly she was going up,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a star or two beside—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Her beams bemocked the sultry main,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Like April hoar-frost spread;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But where the ship's huge shadow lay,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charmèd water burnt alway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 still and awful red.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39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BF92-0041-A84E-BCDA-1F67B9807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52" y="433695"/>
            <a:ext cx="10041136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Beyond the shadow of the ship,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I watched the water-snakes: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They moved in tracks of shining white,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And when they reared, the elfish light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Fell off in hoary flakes.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endParaRPr lang="en-US" sz="2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Within the shadow of the ship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I watched their rich attire: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Blue, glossy green, and velvet black,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They coiled and swam; and every track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Was a flash of golden fire.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endParaRPr lang="en-US" sz="2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O happy living things! no tongue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Their beauty might declare: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A spring of love gushed from my heart,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And I blessed them unaware: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Sure my kind saint took pity on me,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And I blessed them unaware.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endParaRPr lang="en-US" sz="2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endParaRPr lang="en-US" sz="2400" b="1" i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12083-B809-A747-90B9-FF8F75FD41B4}"/>
              </a:ext>
            </a:extLst>
          </p:cNvPr>
          <p:cNvSpPr txBox="1"/>
          <p:nvPr/>
        </p:nvSpPr>
        <p:spPr>
          <a:xfrm>
            <a:off x="6339481" y="4608423"/>
            <a:ext cx="5852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>
                <a:solidFill>
                  <a:srgbClr val="000000"/>
                </a:solidFill>
                <a:effectLst/>
              </a:rPr>
              <a:t>The self-same moment I could pray;</a:t>
            </a:r>
            <a:br>
              <a:rPr lang="en-US" sz="2800" b="1" i="0">
                <a:solidFill>
                  <a:srgbClr val="000000"/>
                </a:solidFill>
                <a:effectLst/>
              </a:rPr>
            </a:br>
            <a:r>
              <a:rPr lang="en-US" sz="2800" b="1" i="0">
                <a:solidFill>
                  <a:srgbClr val="000000"/>
                </a:solidFill>
                <a:effectLst/>
              </a:rPr>
              <a:t>And from my neck so free</a:t>
            </a:r>
            <a:br>
              <a:rPr lang="en-US" sz="2800" b="1" i="0">
                <a:solidFill>
                  <a:srgbClr val="000000"/>
                </a:solidFill>
                <a:effectLst/>
              </a:rPr>
            </a:br>
            <a:r>
              <a:rPr lang="en-US" sz="2800" b="1" i="0">
                <a:solidFill>
                  <a:srgbClr val="000000"/>
                </a:solidFill>
                <a:effectLst/>
              </a:rPr>
              <a:t>The Albatross fell off, and sank</a:t>
            </a:r>
            <a:br>
              <a:rPr lang="en-US" sz="2800" b="1" i="0">
                <a:solidFill>
                  <a:srgbClr val="000000"/>
                </a:solidFill>
                <a:effectLst/>
              </a:rPr>
            </a:br>
            <a:r>
              <a:rPr lang="en-US" sz="2800" b="1" i="0">
                <a:solidFill>
                  <a:srgbClr val="000000"/>
                </a:solidFill>
                <a:effectLst/>
              </a:rPr>
              <a:t>Like lead into the sea.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25574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2AD0-B1B2-764B-A0B8-E3BD8106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638" y="482203"/>
            <a:ext cx="7853362" cy="474266"/>
          </a:xfrm>
        </p:spPr>
        <p:txBody>
          <a:bodyPr>
            <a:normAutofit fontScale="90000"/>
          </a:bodyPr>
          <a:lstStyle/>
          <a:p>
            <a:r>
              <a:rPr lang="en-US" b="1" i="1">
                <a:solidFill>
                  <a:srgbClr val="0070C0"/>
                </a:solidFill>
              </a:rPr>
              <a:t>Part -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EF8C6-A884-4446-A54E-C5E9BA82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6" y="139938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Oh sleep! it is a gentle thing,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Beloved from pole to pole!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To Mary Queen the praise be given!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She sent the gentle sleep from Heaven,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That slid into my soul.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endParaRPr lang="en-US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The silly buckets on the deck,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That had so long remained,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I dreamt that they were filled with dew;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And when I awoke, it rained.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endParaRPr lang="en-US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My lips were wet, my throat was cold,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My garments all were dank;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Sure I had drunken in my dreams,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And still my body drank.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6BF0-321D-4842-83F7-4FFC5934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543" y="342504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I moved, and could not feel my limbs: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was so light—almost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thought that I had died in sleep,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was a blessed ghost.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And soon I heard a roaring wind: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It did not come anear;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But with its sound it shook the sails,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That were so thin and sere.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upper air burst into life!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a hundred fire-flags sheen,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To and fro they were hurried about!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to and fro, and in and out,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wan stars danced between.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And the coming wind did roar more loud,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the sails did sigh like sedge,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the rain poured down from one black cloud;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Moon was at its edge.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166A-022C-A942-B8FC-5725BD377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146" y="28892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thick black cloud was cleft, and still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Moon was at its side: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Like waters shot from some high crag,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lightning fell with never a jag,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 river steep and wide.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loud wind never reached the ship,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Yet now the ship moved on!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Beneath the lightning and the Moon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dead men gave a groan.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They groaned, they stirred, they all uprose,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Nor spake, nor moved their eyes;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It had been strange, even in a dream,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To have seen those dead men rise.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helmsman steered, the ship moved on;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Yet never a breeze up-blew;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mariners all 'gan work the ropes,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Where they were wont to do;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They raised their limbs like lifeless tools—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We were a ghastly crew.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53769-358F-614C-8416-29C815D6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755" y="468313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body of my brother's son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Stood by me, knee to knee: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body and I pulled at one rope,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But he said nought to me.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'I fear thee, ancient Mariner!'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Be calm, thou Wedding-Guest!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'Twas not those souls that fled in pain,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Which to their corses came again,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But a troop of spirits blest: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For when it dawned—they dropped their arms,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clustered round the mast;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Sweet sounds rose slowly through their mouths,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from their bodies passed.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Around, around, flew each sweet sound,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Then darted to the Sun;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Slowly the sounds came back again,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Now mixed, now one by one.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58BA-7793-D242-8A26-4EA970C8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481" y="254000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Sometimes a-dropping from the sky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heard the sky-lark sing;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Sometimes all little birds that are,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How they seemed to fill the sea and air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With their sweet jargoning!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And now 'twas like all instruments,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Now like a lonely flute;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now it is an angel's song,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That makes the heavens be mute.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 ceased; yet still the sails made on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 pleasant noise till noon,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 noise like of a hidden brook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In the leafy month of June,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That to the sleeping woods all night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Singeth a quiet tune.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Till noon we quietly sailed on,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et never a breeze did breathe: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Slowly and smoothly went the ship,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Moved onward from beneath.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0780-FA72-4244-8A9D-FE4BBBB8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46843"/>
            <a:ext cx="10515600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b="1">
                <a:effectLst/>
              </a:rPr>
              <a:t>Under the keel nine fathom deep,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From the land of mist and snow,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The spirit slid: and it was he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That made the ship to go.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The sails at noon left off their tune,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And the ship stood still also.</a:t>
            </a:r>
            <a:br>
              <a:rPr lang="en-US" sz="2400" b="1">
                <a:effectLst/>
              </a:rPr>
            </a:br>
            <a:endParaRPr lang="en-US" sz="2400" b="1">
              <a:effectLst/>
            </a:endParaRPr>
          </a:p>
          <a:p>
            <a:pPr marL="0" indent="0" fontAlgn="base">
              <a:buNone/>
            </a:pPr>
            <a:r>
              <a:rPr lang="en-US" sz="2400" b="1">
                <a:effectLst/>
              </a:rPr>
              <a:t>The Sun, right up above the mast,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Had fixed her to the ocean: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But in a minute she 'gan stir,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With a short uneasy motion—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Backwards and forwards half her length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With a short uneasy motion.</a:t>
            </a:r>
            <a:br>
              <a:rPr lang="en-US" sz="2400" b="1">
                <a:effectLst/>
              </a:rPr>
            </a:br>
            <a:endParaRPr lang="en-US" sz="2400" b="1">
              <a:effectLst/>
            </a:endParaRPr>
          </a:p>
          <a:p>
            <a:pPr marL="0" indent="0" fontAlgn="base">
              <a:buNone/>
            </a:pPr>
            <a:r>
              <a:rPr lang="en-US" sz="2400" b="1">
                <a:effectLst/>
              </a:rPr>
              <a:t>Then like a pawing horse let go,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She made a sudden bound: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It flung the blood into my head,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And I fell down in a swound.</a:t>
            </a:r>
            <a:br>
              <a:rPr lang="en-US" sz="2400" b="1">
                <a:effectLst/>
              </a:rPr>
            </a:br>
            <a:endParaRPr lang="en-US" sz="24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784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12FE-8106-3D48-9221-D698031A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951" y="27582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i="1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About the Poem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9667-DC8E-FE46-A216-09E3232AB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10" y="1601391"/>
            <a:ext cx="10515600" cy="4351338"/>
          </a:xfrm>
        </p:spPr>
        <p:txBody>
          <a:bodyPr/>
          <a:lstStyle/>
          <a:p>
            <a:r>
              <a:rPr lang="en-US" b="1" i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Rime of the Ancient Mariner, poem in seven parts by </a:t>
            </a:r>
            <a:r>
              <a:rPr lang="en-US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Samuel</a:t>
            </a:r>
            <a:r>
              <a:rPr lang="en-US" b="1" i="0" u="none" strike="noStrike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Taylor</a:t>
            </a:r>
            <a:r>
              <a:rPr lang="en-US" b="1" i="0" u="none" strike="noStrike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Coleridge</a:t>
            </a:r>
            <a:r>
              <a:rPr lang="en-US" b="1" i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first appeared in </a:t>
            </a:r>
            <a:r>
              <a:rPr lang="en-US" b="1" i="1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Lyrical</a:t>
            </a:r>
            <a:r>
              <a:rPr lang="en-US" b="1" i="1" u="none" strike="noStrike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i="1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Ballads</a:t>
            </a:r>
            <a:r>
              <a:rPr lang="en-US" b="1" i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published collaboratively by Coleridge and </a:t>
            </a:r>
            <a:r>
              <a:rPr lang="en-US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en-US" b="1" i="0" u="none" strike="noStrike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Wordsworth</a:t>
            </a:r>
            <a:r>
              <a:rPr lang="en-US" b="1" i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1798.</a:t>
            </a:r>
          </a:p>
          <a:p>
            <a:r>
              <a:rPr lang="en-US" b="1" i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Rime of the Ancient Mariner</a:t>
            </a:r>
            <a:r>
              <a:rPr lang="en-US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recounts the experiences of a sailor who has returned from a long sea voyage. </a:t>
            </a:r>
          </a:p>
          <a:p>
            <a:r>
              <a:rPr lang="en-US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mariner stops a man who is on his way to a wedding ceremony and begins to narrate a story. </a:t>
            </a:r>
          </a:p>
          <a:p>
            <a:r>
              <a:rPr lang="en-US" b="1">
                <a:solidFill>
                  <a:srgbClr val="292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b="1" i="0">
                <a:solidFill>
                  <a:srgbClr val="292C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written in loose, short ballad stanzas usually either four or six lines long but, occasionally, as many as nine lines long.</a:t>
            </a:r>
          </a:p>
          <a:p>
            <a:endParaRPr lang="en-US" b="0" i="0">
              <a:solidFill>
                <a:srgbClr val="292C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>
              <a:solidFill>
                <a:srgbClr val="1A1A1A"/>
              </a:solidFill>
              <a:effectLst/>
              <a:latin typeface="Georgia" panose="02040502050405020303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F1C2-F0A6-B245-BAF8-2C9260FC7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544" y="557609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How long in that same fit I lay,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have not to declare;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But ere my living life returned,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heard and in my soul discerned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Two voices in the air.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'Is it he?' quoth one, 'Is this the man?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By him who died on cross,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With his cruel bow he laid full low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harmless Albatross.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spirit who bideth by himself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In the land of mist and snow,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He loved the bird that loved the man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Who shot him with his bow.'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other was a softer voice,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As soft as honey-dew: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Quoth he, 'The man hath penance done,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penance more will do.'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10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B75F-B2B6-2145-AC77-8EF90674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03" y="2171223"/>
            <a:ext cx="10800159" cy="1882855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0070C0"/>
                </a:solidFill>
              </a:rPr>
              <a:t>Part - 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DE102-D679-BA4A-88B5-F47D78785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892" y="464343"/>
            <a:ext cx="10515600" cy="4351338"/>
          </a:xfrm>
        </p:spPr>
        <p:txBody>
          <a:bodyPr>
            <a:noAutofit/>
          </a:bodyPr>
          <a:lstStyle/>
          <a:p>
            <a:pPr fontAlgn="base"/>
            <a:r>
              <a:rPr lang="en-US" sz="2400" b="1" i="1">
                <a:effectLst/>
              </a:rPr>
              <a:t>First Voice</a:t>
            </a:r>
            <a:endParaRPr lang="en-US" sz="2400" b="1">
              <a:effectLst/>
            </a:endParaRPr>
          </a:p>
          <a:p>
            <a:pPr marL="0" indent="0" fontAlgn="base">
              <a:buNone/>
            </a:pPr>
            <a:r>
              <a:rPr lang="en-US" sz="2400" b="1">
                <a:effectLst/>
              </a:rPr>
              <a:t>'But tell me, tell me! speak again,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Thy soft response renewing—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What makes that ship drive on so fast?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What is the ocean doing?'</a:t>
            </a:r>
            <a:br>
              <a:rPr lang="en-US" sz="2400" b="1">
                <a:effectLst/>
              </a:rPr>
            </a:br>
            <a:br>
              <a:rPr lang="en-US" sz="2400" b="1">
                <a:effectLst/>
              </a:rPr>
            </a:br>
            <a:r>
              <a:rPr lang="en-US" sz="2400" b="1" i="1">
                <a:effectLst/>
              </a:rPr>
              <a:t>Second Voice</a:t>
            </a:r>
            <a:br>
              <a:rPr lang="en-US" sz="2400" b="1">
                <a:effectLst/>
              </a:rPr>
            </a:br>
            <a:endParaRPr lang="en-US" sz="2400" b="1">
              <a:effectLst/>
            </a:endParaRPr>
          </a:p>
          <a:p>
            <a:pPr marL="0" indent="0" fontAlgn="base">
              <a:buNone/>
            </a:pPr>
            <a:r>
              <a:rPr lang="en-US" sz="2400" b="1">
                <a:effectLst/>
              </a:rPr>
              <a:t>Still as a slave before his lord,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The ocean hath no blast;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His great bright eye most silently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Up to the Moon is cast—</a:t>
            </a:r>
            <a:br>
              <a:rPr lang="en-US" sz="2400" b="1">
                <a:effectLst/>
              </a:rPr>
            </a:br>
            <a:endParaRPr lang="en-US" sz="2400" b="1">
              <a:effectLst/>
            </a:endParaRPr>
          </a:p>
          <a:p>
            <a:pPr marL="0" indent="0" fontAlgn="base">
              <a:buNone/>
            </a:pPr>
            <a:r>
              <a:rPr lang="en-US" sz="2400" b="1">
                <a:effectLst/>
              </a:rPr>
              <a:t>f he may know which way to go;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For she guides him smooth or grim.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See, brother, see! how graciously</a:t>
            </a:r>
            <a:br>
              <a:rPr lang="en-US" sz="2400" b="1">
                <a:effectLst/>
              </a:rPr>
            </a:br>
            <a:r>
              <a:rPr lang="en-US" sz="2400" b="1">
                <a:effectLst/>
              </a:rPr>
              <a:t>She looketh down on him.'</a:t>
            </a:r>
            <a:br>
              <a:rPr lang="en-US" sz="2400" b="1">
                <a:effectLst/>
              </a:rPr>
            </a:br>
            <a:endParaRPr lang="en-US" sz="24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85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71A2C-26F5-A643-9834-5C5A8E13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685" y="0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9600" b="1" i="1">
                <a:solidFill>
                  <a:srgbClr val="000000"/>
                </a:solidFill>
                <a:effectLst/>
              </a:rPr>
              <a:t>First Voice</a:t>
            </a:r>
            <a:br>
              <a:rPr lang="en-US" sz="9600" b="1" i="1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'But why drives on that ship so fast,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Without or wave or wind?'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fontAlgn="base"/>
            <a:r>
              <a:rPr lang="en-US" sz="9600" b="1" i="1">
                <a:solidFill>
                  <a:srgbClr val="000000"/>
                </a:solidFill>
                <a:effectLst/>
              </a:rPr>
              <a:t>Second Voice</a:t>
            </a: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air is cut away before,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closes from behind.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Fly, brother, fly! more high, more high!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Or we shall be belated: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For slow and slow that ship will go,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When the Mariner's trance is abated.'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I woke, and we were sailing on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As in a gentle weather: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'Twas night, calm night, the moon was high;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he dead men stood together.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All stood together on the deck,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For a charnel-dungeon fitter: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All fixed on me their stony eyes,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hat in the Moon did glitter.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4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9CCE-F615-D34C-845B-DC57A4BA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896" y="128984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pang, the curse, with which they died,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Had never passed away: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could not draw my eyes from theirs,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Nor turn them up to pray.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And now this spell was snapt: once more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viewed the ocean green,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looked far forth, yet little saw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Of what had else been seen—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Like one, that on a lonesome road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Doth walk in fear and dread,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having once turned round walks on,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turns no more his head;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Because he knows, a frightful fiend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Doth close behind him tread.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But soon there breathed a wind on me,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Nor sound nor motion made: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 path was not upon the sea,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In ripple or in shade.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32B4-2C78-1543-AB9E-3E3AF40B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747" y="611187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It raised my hair, it fanned my cheek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Like a meadow-gale of spring—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It mingled strangely with my fears,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Yet it felt like a welcoming.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Swiftly, swiftly flew the ship,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Yet she sailed softly too: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Sweetly, sweetly blew the breeze—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On me alone it blew.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Oh! dream of joy! is this indeed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light-house top I see?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Is this the hill? is this the kirk?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Is this mine own countree?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We drifted o'er the harbour-bar,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I with sobs did pray—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O let me be awake, my God!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Or let me sleep alway.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41479-B401-5943-91D5-2DDCF216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965" y="66476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harbour-bay was clear as glass,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So smoothly it was strewn!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on the bay the moonlight lay,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the shadow of the Moon.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The rock shone bright, the kirk no less,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That stands above the rock: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moonlight steeped in silentness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steady weathercock.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And the bay was white with silent light,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Till rising from the same,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Full many shapes, that shadows were,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In crimson colours came.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A little distance from the prow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Those crimson shadows were: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turned my eyes upon the deck—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Oh, Christ! what saw I there!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71046-A636-8F41-9560-DF4F0B91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591" y="0"/>
            <a:ext cx="10515600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Each corse lay flat, lifeless and flat,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And, by the holy rood!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A man all light, a seraph-man,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On every corse there stood.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endParaRPr lang="en-US" sz="2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This seraph-band, each waved his hand: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It was a heavenly sight!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They stood as signals to the land,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Each one a lovely light;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endParaRPr lang="en-US" sz="2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This seraph-band, each waved his hand,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No voice did they impart—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No voice; but oh! the silence sank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Like music on my heart.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endParaRPr lang="en-US" sz="2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But soon I heard the dash of oars,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I heard the Pilot's cheer;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My head was turned perforce away</a:t>
            </a: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And I saw a boat appear.</a:t>
            </a:r>
          </a:p>
        </p:txBody>
      </p:sp>
    </p:spTree>
    <p:extLst>
      <p:ext uri="{BB962C8B-B14F-4D97-AF65-F5344CB8AC3E}">
        <p14:creationId xmlns:p14="http://schemas.microsoft.com/office/powerpoint/2010/main" val="178929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39EB-4EF1-894E-BA65-AC566E9E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747" y="128905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The Pilot and the Pilot's boy,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I heard them coming fast: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Dear Lord in Heaven! it was a joy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The dead men could not blast.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endParaRPr lang="en-US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I saw a third—I heard his voice: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It is the Hermit good!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He singeth loud his godly hymns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That he makes in the wood.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He'll shrieve my soul, he'll wash away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The Albatross's blood</a:t>
            </a:r>
            <a:r>
              <a:rPr lang="en-US" b="0" i="0">
                <a:solidFill>
                  <a:srgbClr val="000000"/>
                </a:solidFill>
                <a:effectLst/>
                <a:latin typeface="adobe-garamond-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73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F42D-AA7C-094F-8881-F11B904A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06" y="365125"/>
            <a:ext cx="8103394" cy="492125"/>
          </a:xfrm>
        </p:spPr>
        <p:txBody>
          <a:bodyPr>
            <a:normAutofit fontScale="90000"/>
          </a:bodyPr>
          <a:lstStyle/>
          <a:p>
            <a:r>
              <a:rPr lang="en-US" b="1" i="1">
                <a:solidFill>
                  <a:srgbClr val="0070C0"/>
                </a:solidFill>
              </a:rPr>
              <a:t>Part- VII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1F89-8CC3-5840-99D1-C1C48935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340" y="125333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</a:rPr>
              <a:t>This Hermit good lives in that wood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Which slopes down to the sea.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How loudly his sweet voice he rears!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He loves to talk with marineres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endParaRPr lang="en-US" sz="7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</a:rPr>
              <a:t>That come from a far countree.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He kneels at morn, and noon, and eve—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He hath a cushion plump: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It is the moss that wholly hides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endParaRPr lang="en-US" sz="7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</a:rPr>
              <a:t>The rotted old oak-stump.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The skiff-boat neared: I heard them talk,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'Why, this is strange, I trow!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Where are those lights so many and fair,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That signal made but now?'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endParaRPr lang="en-US" sz="7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</a:rPr>
              <a:t>'Strange, by my faith!' the Hermit said—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'And they answered not our cheer!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The planks looked warped! and see those sails,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How thin they are and sere!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I never saw aught like to them,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Unless perchance it were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9B60-ABCB-4347-8811-67D0B4564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403" y="361156"/>
            <a:ext cx="10515600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>
                <a:effectLst/>
                <a:latin typeface="Calibri" panose="020F0502020204030204" pitchFamily="34" charset="0"/>
              </a:rPr>
              <a:t>Brown skeletons of leaves that lag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My forest-brook along;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When the ivy-tod is heavy with snow,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And the owlet whoops to the wolf below,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That eats the she-wolf's young.'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endParaRPr lang="en-US" sz="2000" b="1"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2000" b="1">
                <a:effectLst/>
                <a:latin typeface="Calibri" panose="020F0502020204030204" pitchFamily="34" charset="0"/>
              </a:rPr>
              <a:t>'Dear Lord! it hath a fiendish look—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(The Pilot made reply)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I am a-feared'—'Push on, push on!'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Said the Hermit cheerily.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endParaRPr lang="en-US" sz="2000" b="1"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2000" b="1">
                <a:effectLst/>
                <a:latin typeface="Calibri" panose="020F0502020204030204" pitchFamily="34" charset="0"/>
              </a:rPr>
              <a:t>The boat came closer to the ship,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But I nor spake nor stirred;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The boat came close beneath the ship,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And straight a sound was heard.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endParaRPr lang="en-US" sz="2000" b="1"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2000" b="1">
                <a:effectLst/>
                <a:latin typeface="Calibri" panose="020F0502020204030204" pitchFamily="34" charset="0"/>
              </a:rPr>
              <a:t>Under the water it rumbled on,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Still louder and more dread: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It reached the ship, it split the bay;</a:t>
            </a:r>
            <a:br>
              <a:rPr lang="en-US" sz="2000" b="1">
                <a:effectLst/>
                <a:latin typeface="Calibri" panose="020F0502020204030204" pitchFamily="34" charset="0"/>
              </a:rPr>
            </a:br>
            <a:r>
              <a:rPr lang="en-US" sz="2000" b="1">
                <a:effectLst/>
                <a:latin typeface="Calibri" panose="020F0502020204030204" pitchFamily="34" charset="0"/>
              </a:rPr>
              <a:t>The ship went down like lead.</a:t>
            </a:r>
          </a:p>
        </p:txBody>
      </p:sp>
    </p:spTree>
    <p:extLst>
      <p:ext uri="{BB962C8B-B14F-4D97-AF65-F5344CB8AC3E}">
        <p14:creationId xmlns:p14="http://schemas.microsoft.com/office/powerpoint/2010/main" val="24032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3398-7A8A-554C-8DE2-4CA95C6C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69" y="516931"/>
            <a:ext cx="11496675" cy="512364"/>
          </a:xfrm>
        </p:spPr>
        <p:txBody>
          <a:bodyPr>
            <a:normAutofit fontScale="90000"/>
          </a:bodyPr>
          <a:lstStyle/>
          <a:p>
            <a:r>
              <a:rPr lang="en-US" b="1" i="1">
                <a:solidFill>
                  <a:srgbClr val="00B0F0"/>
                </a:solidFill>
              </a:rPr>
              <a:t>Part - 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B42CF8-711F-CF45-A1E4-30497F102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82" y="1513085"/>
            <a:ext cx="10515600" cy="327322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It is an ancient Mariner,</a:t>
            </a:r>
            <a:b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And he stoppeth one of three.</a:t>
            </a:r>
            <a:b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By thy long grey beard and glittering eye,</a:t>
            </a:r>
          </a:p>
          <a:p>
            <a:pPr marL="0" indent="0" fontAlgn="base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Now wherefore stopp'st thou me?</a:t>
            </a:r>
            <a:b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Bridegroom's doors are opened wide,</a:t>
            </a:r>
            <a:b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And I am next of kin;</a:t>
            </a:r>
            <a:b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guests are met, the feast is set:</a:t>
            </a:r>
            <a:b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May'st hear the merry din</a:t>
            </a:r>
            <a:r>
              <a:rPr lang="en-US" sz="2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.'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AFEF2D6-2293-424F-B090-B6B2C473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3554"/>
            <a:ext cx="5970985" cy="573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96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3DAE6-3B31-F046-A09F-FEF3ABBCE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450" y="754063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</a:rPr>
              <a:t>Stunned by that loud and dreadful sound,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Which sky and ocean smote,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Like one that hath been seven days drowned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My body lay afloat;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But swift as dreams, myself I found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Within the Pilot's boat.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endParaRPr lang="en-US" sz="7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</a:rPr>
              <a:t>Upon the whirl, where sank the ship,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The boat spun round and round;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And all was still, save that the hill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Was telling of the sound.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endParaRPr lang="en-US" sz="7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</a:rPr>
              <a:t>I moved my lips—the Pilot shrieked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And fell down in a fit;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The holy Hermit raised his eyes,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And prayed where he did sit.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endParaRPr lang="en-US" sz="74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7400" b="1" i="0">
                <a:solidFill>
                  <a:srgbClr val="000000"/>
                </a:solidFill>
                <a:effectLst/>
              </a:rPr>
              <a:t>I took the oars: the Pilot's boy,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Who now doth crazy go,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Laughed loud and long, and all the while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His eyes went to and fro.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'Ha! ha!' quoth he, 'full plain I see,</a:t>
            </a:r>
            <a:br>
              <a:rPr lang="en-US" sz="7400" b="1" i="0">
                <a:solidFill>
                  <a:srgbClr val="000000"/>
                </a:solidFill>
                <a:effectLst/>
              </a:rPr>
            </a:br>
            <a:r>
              <a:rPr lang="en-US" sz="7400" b="1" i="0">
                <a:solidFill>
                  <a:srgbClr val="000000"/>
                </a:solidFill>
                <a:effectLst/>
              </a:rPr>
              <a:t>The Devil knows how to row.'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3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90868-9403-994C-8370-0A11E09A7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185" y="139700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And now, all in my own countree,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I stood on the firm land!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The Hermit stepped forth from the boat,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And scarcely he could stand.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endParaRPr lang="en-US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'O shrieve me, shrieve me, holy man!'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The Hermit crossed his brow.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'Say quick,' quoth he, 'I bid thee say—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What manner of man art thou?'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endParaRPr lang="en-US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Forthwith this frame of mine was wrenched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With a woful agony,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Which forced me to begin my tale;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And then it left me free.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7D039-5C89-E34D-B858-70538117E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403" y="271859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Since then, at an uncertain hour,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That agony returns: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till my ghastly tale is told,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This heart within me burns.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I pass, like night, from land to land;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have strange power of speech;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That moment that his face I see,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I know the man that must hear me: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To him my tale I teach.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What loud uproar bursts from that door!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The wedding-guests are there: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But in the garden-bower the bride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bride-maids singing are: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hark the little vesper bell,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Which biddeth me to prayer!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O Wedding-Guest! this soul hath been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Alone on a wide wide sea: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So lonely 'twas, that God himself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Scarce seemèd there to be.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A9561-1DD3-F943-9AE0-F4F63B566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809" y="754063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O sweeter than the marriage-feast,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'Tis sweeter far to me,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To walk together to the kirk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With a goodly company!—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To walk together to the kirk,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all together pray,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While each to his great Father bends,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Old men, and babes, and loving friends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And youths and maidens gay!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Farewell, farewell! but this I tell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To thee, thou Wedding-Guest!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He prayeth well, who loveth well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Both man and bird and beast.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endParaRPr lang="en-US" sz="9600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</a:rPr>
              <a:t>He prayeth best, who loveth best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All things both great and small;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For the dear God who loveth us,</a:t>
            </a:r>
            <a:br>
              <a:rPr lang="en-US" sz="9600" b="1" i="0">
                <a:solidFill>
                  <a:srgbClr val="000000"/>
                </a:solidFill>
                <a:effectLst/>
              </a:rPr>
            </a:br>
            <a:r>
              <a:rPr lang="en-US" sz="9600" b="1" i="0">
                <a:solidFill>
                  <a:srgbClr val="000000"/>
                </a:solidFill>
                <a:effectLst/>
              </a:rPr>
              <a:t>He made and loveth all.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4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E647-10FD-2348-B492-C2294E50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981" y="1574800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The Mariner, whose eye is bright,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Whose beard with age is hoar,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Is gone: and now the Wedding-Guest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Turned from the bridegroom's door.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endParaRPr lang="en-US" b="1" i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r>
              <a:rPr lang="en-US" b="1" i="0">
                <a:solidFill>
                  <a:srgbClr val="000000"/>
                </a:solidFill>
                <a:effectLst/>
              </a:rPr>
              <a:t>He went like one that hath been stunned,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And is of sense forlorn: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A sadder and a wiser man,</a:t>
            </a:r>
            <a:br>
              <a:rPr lang="en-US" b="1" i="0">
                <a:solidFill>
                  <a:srgbClr val="000000"/>
                </a:solidFill>
                <a:effectLst/>
              </a:rPr>
            </a:br>
            <a:r>
              <a:rPr lang="en-US" b="1" i="0">
                <a:solidFill>
                  <a:srgbClr val="000000"/>
                </a:solidFill>
                <a:effectLst/>
              </a:rPr>
              <a:t>He rose the morrow morn.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6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3380A-3231-B241-9422-17050314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669" y="23614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i="1">
                <a:latin typeface="Arial Black" panose="020B0604020202020204" pitchFamily="34" charset="0"/>
                <a:cs typeface="Arial Black" panose="020B0604020202020204" pitchFamily="34" charset="0"/>
              </a:rPr>
              <a:t>THANK</a:t>
            </a:r>
          </a:p>
          <a:p>
            <a:pPr marL="0" indent="0">
              <a:buNone/>
            </a:pPr>
            <a:r>
              <a:rPr lang="en-US" sz="7200" b="1" i="1">
                <a:latin typeface="Arial Black" panose="020B0604020202020204" pitchFamily="34" charset="0"/>
                <a:cs typeface="Arial Black" panose="020B0604020202020204" pitchFamily="34" charset="0"/>
              </a:rPr>
              <a:t>        YOU</a:t>
            </a:r>
          </a:p>
        </p:txBody>
      </p:sp>
    </p:spTree>
    <p:extLst>
      <p:ext uri="{BB962C8B-B14F-4D97-AF65-F5344CB8AC3E}">
        <p14:creationId xmlns:p14="http://schemas.microsoft.com/office/powerpoint/2010/main" val="35827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3AF31-6451-2B48-ADDD-DDF46EEE8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981" y="1467643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holds him with his skinny hand,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was a ship,' quoth he.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Hold off! unhand me, grey-beard loon!'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Eftsoons his hand dropt he.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holds him with his glittering eye—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Wedding-Guest stood still,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listens like a three years' child: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Mariner hath his will.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Wedding-Guest sat on a stone: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cannot choose but hear;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thus spake on that ancient man,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bright-eyed Mariner.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EADE3-ADB2-814A-886A-1D4DBDAE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889" y="414734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ship was cheered, the harbour cleared,</a:t>
            </a: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Merrily did we drop</a:t>
            </a: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Below the kirk, below the hill,</a:t>
            </a: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Below the lighthouse top.</a:t>
            </a:r>
          </a:p>
          <a:p>
            <a:pPr fontAlgn="base"/>
            <a:endParaRPr lang="en-US" sz="9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Sun came up upon the left,</a:t>
            </a: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 of the sea came he!</a:t>
            </a: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he shone bright, and on the right</a:t>
            </a: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Went down into the sea.</a:t>
            </a:r>
          </a:p>
          <a:p>
            <a:pPr fontAlgn="base"/>
            <a:endParaRPr lang="en-US" sz="9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bride hath paced into the hall,</a:t>
            </a: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 as a rose is she;</a:t>
            </a: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Nodding their heads before her goes</a:t>
            </a:r>
          </a:p>
          <a:p>
            <a:pPr marL="0" indent="0" fontAlgn="base">
              <a:buNone/>
            </a:pPr>
            <a:r>
              <a:rPr lang="en-US" sz="96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merry minstrelsy.</a:t>
            </a:r>
          </a:p>
          <a:p>
            <a:pPr fontAlgn="base"/>
            <a:endParaRPr lang="en-US" sz="7400" b="1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1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AA4D-0A2E-644D-8835-5334EC79C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796" y="1700609"/>
            <a:ext cx="7496175" cy="4264422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bride hath paced into the hall,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 as a rose is she;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Nodding their heads before her goes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merry minstrelsy.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Wedding-Guest he beat his breast,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Yet he cannot choose but hear;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thus spake on that ancient man,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bright-eyed Mariner.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now the STORM-BLAST came, and he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 tyrannous and strong: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struck with his o'ertaking wings,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chased us south along.</a:t>
            </a:r>
            <a:br>
              <a:rPr lang="en-US" sz="9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9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71EA-4602-A942-9768-8F5B5559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515" y="1403945"/>
            <a:ext cx="8299847" cy="4050109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sloping masts and dipping prow,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who pursued with yell and blow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Still treads the shadow of his foe,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forward bends his head,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ship drove fast, loud roared the blast,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southward aye we fled.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now there came both mist and snow,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it grew wondrous cold: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ice, mast-high, came floating by,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green as emerald.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through the drifts the snowy clifts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 send a dismal sheen: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 shapes of men nor beasts we ken—</a:t>
            </a:r>
            <a:b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ice was all between.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6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F306-8FE9-374C-8A40-45B5C2562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20" y="878283"/>
            <a:ext cx="10515600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ice was here, the ice was there,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ice was all around: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cracked and growled, and roared and howled,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 noises in a swound!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length did cross an Albatross,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Thorough the fog it came;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if it had been a Christian soul,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hailed it in God's name.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ate the food it ne'er had eat,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round and round it flew.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ice did split with a thunder-fit;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helmsman steered us through!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F5C0B26-D7DF-784E-9E80-6490AC901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41" y="1893094"/>
            <a:ext cx="6494859" cy="473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38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THE RIME OF THE ANCIENT MARINER</vt:lpstr>
      <vt:lpstr>About the Poet</vt:lpstr>
      <vt:lpstr>About the Poem</vt:lpstr>
      <vt:lpstr>Part -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- II</vt:lpstr>
      <vt:lpstr>PowerPoint Presentation</vt:lpstr>
      <vt:lpstr>PowerPoint Presentation</vt:lpstr>
      <vt:lpstr>PowerPoint Presentation</vt:lpstr>
      <vt:lpstr>Part - III</vt:lpstr>
      <vt:lpstr>PowerPoint Presentation</vt:lpstr>
      <vt:lpstr>PowerPoint Presentation</vt:lpstr>
      <vt:lpstr>PowerPoint Presentation</vt:lpstr>
      <vt:lpstr>PowerPoint Presentation</vt:lpstr>
      <vt:lpstr>Part- IV</vt:lpstr>
      <vt:lpstr>PowerPoint Presentation</vt:lpstr>
      <vt:lpstr>PowerPoint Presentation</vt:lpstr>
      <vt:lpstr>PowerPoint Presentation</vt:lpstr>
      <vt:lpstr>Part -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- 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Part- VII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BUTTERFLY</dc:title>
  <dc:creator>Unknown User</dc:creator>
  <cp:lastModifiedBy>khotjayvant@gmail.com</cp:lastModifiedBy>
  <cp:revision>14</cp:revision>
  <dcterms:created xsi:type="dcterms:W3CDTF">2020-12-07T05:36:36Z</dcterms:created>
  <dcterms:modified xsi:type="dcterms:W3CDTF">2024-06-20T05:40:29Z</dcterms:modified>
</cp:coreProperties>
</file>