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0000" max="10000" units="dev"/>
          <inkml:channel name="Y" type="integer" min="-10000" max="10000" units="dev"/>
          <inkml:channel name="F" type="integer" max="255" units="dev"/>
          <inkml:channel name="T" type="integer" units="dev"/>
        </inkml:traceFormat>
        <inkml:channelProperties>
          <inkml:channelProperty channel="X" name="resolution" value="1" units="1/dev"/>
          <inkml:channelProperty channel="Y" name="resolution" value="1" units="1/dev"/>
          <inkml:channelProperty channel="F" name="resolution" value="1" units="1/dev"/>
          <inkml:channelProperty channel="T" name="resolution" value="0" units="1/dev"/>
        </inkml:channelProperties>
      </inkml:inkSource>
      <inkml:timestamp xml:id="ts0" timeString="2020-06-06T01:35:53.56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antiAliased" value="0"/>
    </inkml:brush>
  </inkml:definitions>
  <inkml:trace contextRef="#ctx0" brushRef="#br0">21216 10534 7 0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1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2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2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9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817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8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8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2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0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4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6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8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4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4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topic/Holy-Sonnets" TargetMode="External" /><Relationship Id="rId13" Type="http://schemas.openxmlformats.org/officeDocument/2006/relationships/hyperlink" Target="https://www.britannica.com/topic/Biathanatos" TargetMode="External" /><Relationship Id="rId3" Type="http://schemas.openxmlformats.org/officeDocument/2006/relationships/hyperlink" Target="https://en.m.wikipedia.org/wiki/Sonnet" TargetMode="External" /><Relationship Id="rId7" Type="http://schemas.openxmlformats.org/officeDocument/2006/relationships/hyperlink" Target="https://en.m.wikipedia.org/wiki/Conceit" TargetMode="External" /><Relationship Id="rId12" Type="http://schemas.openxmlformats.org/officeDocument/2006/relationships/hyperlink" Target="https://www.britannica.com/topic/Batter-My-Heart" TargetMode="External" /><Relationship Id="rId2" Type="http://schemas.openxmlformats.org/officeDocument/2006/relationships/hyperlink" Target="https://en.m.wikipedia.org/wiki/Metaphysical_poets" TargetMode="External" /><Relationship Id="rId16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Elegy" TargetMode="External" /><Relationship Id="rId11" Type="http://schemas.openxmlformats.org/officeDocument/2006/relationships/hyperlink" Target="https://www.britannica.com/topic/A-Valediction-Forbidding-Mourning" TargetMode="External" /><Relationship Id="rId5" Type="http://schemas.openxmlformats.org/officeDocument/2006/relationships/hyperlink" Target="https://en.m.wikipedia.org/wiki/Epigram" TargetMode="External" /><Relationship Id="rId15" Type="http://schemas.openxmlformats.org/officeDocument/2006/relationships/customXml" Target="../ink/ink1.xml" /><Relationship Id="rId10" Type="http://schemas.openxmlformats.org/officeDocument/2006/relationships/hyperlink" Target="https://www.britannica.com/topic/The-Canonization" TargetMode="External" /><Relationship Id="rId4" Type="http://schemas.openxmlformats.org/officeDocument/2006/relationships/hyperlink" Target="https://en.m.wikipedia.org/wiki/Latin" TargetMode="External" /><Relationship Id="rId9" Type="http://schemas.openxmlformats.org/officeDocument/2006/relationships/hyperlink" Target="https://www.britannica.com/topic/Death-Be-Not-Proud-sonnet-by-Donne" TargetMode="External" /><Relationship Id="rId14" Type="http://schemas.openxmlformats.org/officeDocument/2006/relationships/hyperlink" Target="https://www.britannica.com/topic/Songs-and-Sonnets" TargetMode="Externa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AB933-51AE-7740-B874-AEDC78C4A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4656" y="-366314"/>
            <a:ext cx="9501188" cy="1240710"/>
          </a:xfrm>
        </p:spPr>
        <p:txBody>
          <a:bodyPr/>
          <a:lstStyle/>
          <a:p>
            <a:r>
              <a:rPr lang="en-US" b="1" i="1">
                <a:latin typeface="Algerian" pitchFamily="82" charset="0"/>
              </a:rPr>
              <a:t>THE SUN RISING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44C7B-A917-8949-AE48-BFBC539AB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1770" y="1190864"/>
            <a:ext cx="4489369" cy="3339703"/>
          </a:xfrm>
        </p:spPr>
        <p:txBody>
          <a:bodyPr/>
          <a:lstStyle/>
          <a:p>
            <a:r>
              <a:rPr lang="en-US" b="1">
                <a:solidFill>
                  <a:srgbClr val="002060"/>
                </a:solidFill>
                <a:latin typeface="Algerian" pitchFamily="82" charset="0"/>
                <a:cs typeface="Aharoni" panose="02010803020104030203" pitchFamily="2" charset="-79"/>
              </a:rPr>
              <a:t>JOHN DONNE (1572-1631</a:t>
            </a:r>
            <a:r>
              <a:rPr lang="en-US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2899D5-1843-9D4F-91D0-3EA007F6EFF7}"/>
              </a:ext>
            </a:extLst>
          </p:cNvPr>
          <p:cNvSpPr txBox="1"/>
          <p:nvPr/>
        </p:nvSpPr>
        <p:spPr>
          <a:xfrm>
            <a:off x="1576984" y="5394245"/>
            <a:ext cx="54238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>
                <a:latin typeface="Courier New" panose="02070309020205020404" pitchFamily="49" charset="0"/>
                <a:ea typeface="Courier New" panose="02000000000000000000" pitchFamily="2" charset="0"/>
                <a:cs typeface="Courier New" panose="02070309020205020404" pitchFamily="49" charset="0"/>
              </a:rPr>
              <a:t>Mr. J.B.Khot</a:t>
            </a:r>
          </a:p>
          <a:p>
            <a:pPr algn="l"/>
            <a:r>
              <a:rPr lang="en-US" sz="2000" b="1">
                <a:latin typeface="Courier New" panose="02070309020205020404" pitchFamily="49" charset="0"/>
                <a:ea typeface="Courier New" panose="02000000000000000000" pitchFamily="2" charset="0"/>
                <a:cs typeface="Courier New" panose="02070309020205020404" pitchFamily="49" charset="0"/>
              </a:rPr>
              <a:t>MA, SET</a:t>
            </a:r>
          </a:p>
          <a:p>
            <a:pPr algn="l"/>
            <a:r>
              <a:rPr lang="en-US" sz="2000" b="1">
                <a:latin typeface="Courier New" panose="02070309020205020404" pitchFamily="49" charset="0"/>
                <a:ea typeface="Courier New" panose="02000000000000000000" pitchFamily="2" charset="0"/>
                <a:cs typeface="Courier New" panose="02070309020205020404" pitchFamily="49" charset="0"/>
              </a:rPr>
              <a:t>Kisan Veer Mahavidyalaya, Wai</a:t>
            </a:r>
          </a:p>
          <a:p>
            <a:pPr algn="l"/>
            <a:r>
              <a:rPr lang="en-US" sz="2000" b="1">
                <a:latin typeface="Courier New" panose="02070309020205020404" pitchFamily="49" charset="0"/>
                <a:ea typeface="Courier New" panose="02000000000000000000" pitchFamily="2" charset="0"/>
                <a:cs typeface="Courier New" panose="02070309020205020404" pitchFamily="49" charset="0"/>
              </a:rPr>
              <a:t>Dist: Satara</a:t>
            </a:r>
          </a:p>
          <a:p>
            <a:pPr algn="l"/>
            <a:endParaRPr lang="en-US" sz="2000" b="1">
              <a:latin typeface="Courier New" panose="02070309020205020404" pitchFamily="49" charset="0"/>
              <a:ea typeface="Courier New" panose="02000000000000000000" pitchFamily="2" charset="0"/>
              <a:cs typeface="Courier New" panose="02070309020205020404" pitchFamily="49" charset="0"/>
            </a:endParaRPr>
          </a:p>
          <a:p>
            <a:pPr algn="l"/>
            <a:endParaRPr lang="en-US" sz="2000" b="1">
              <a:latin typeface="Courier New" panose="02070309020205020404" pitchFamily="49" charset="0"/>
              <a:ea typeface="Courier New" panose="02000000000000000000" pitchFamily="2" charset="0"/>
              <a:cs typeface="Courier New" panose="02070309020205020404" pitchFamily="49" charset="0"/>
            </a:endParaRPr>
          </a:p>
          <a:p>
            <a:pPr algn="l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60208A1-4A8C-BF4E-95AB-472346EBC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71" y="2054542"/>
            <a:ext cx="5650229" cy="48034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6482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596A-6DEF-924D-92A3-389975E02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6646" y="305408"/>
            <a:ext cx="6617825" cy="801152"/>
          </a:xfrm>
        </p:spPr>
        <p:txBody>
          <a:bodyPr/>
          <a:lstStyle/>
          <a:p>
            <a:r>
              <a:rPr lang="en-US"/>
              <a:t>  </a:t>
            </a:r>
            <a:r>
              <a:rPr lang="en-US" b="1" i="1"/>
              <a:t>Introduction to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35BAC-FEAA-974C-82FC-37F3C07B7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747" y="1106560"/>
            <a:ext cx="10515600" cy="6848078"/>
          </a:xfrm>
        </p:spPr>
        <p:txBody>
          <a:bodyPr anchor="ctr">
            <a:normAutofit/>
          </a:bodyPr>
          <a:lstStyle/>
          <a:p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An English poet, scholar, soldier and secretary.</a:t>
            </a:r>
          </a:p>
          <a:p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He is considered the pre-eminent representative of the </a:t>
            </a:r>
            <a:r>
              <a:rPr lang="en-US" b="1" i="0" u="none" strike="noStrike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  <a:hlinkClick r:id="rId2" tooltip="Metaphysical poe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metaphysical poets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. </a:t>
            </a:r>
          </a:p>
          <a:p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His poetical works include </a:t>
            </a:r>
            <a:r>
              <a:rPr lang="en-US" b="1" i="0" u="none" strike="noStrike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  <a:hlinkClick r:id="rId3" tooltip="Sonn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sonnets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, love poems, religious poems, </a:t>
            </a:r>
            <a:r>
              <a:rPr lang="en-US" b="1" i="0" u="none" strike="noStrike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  <a:hlinkClick r:id="rId4" tooltip="Lat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Latin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 translations, </a:t>
            </a:r>
            <a:r>
              <a:rPr lang="en-US" b="1" i="0" u="none" strike="noStrike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  <a:hlinkClick r:id="rId5" tooltip="Epigr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epigrams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, </a:t>
            </a:r>
            <a:r>
              <a:rPr lang="en-US" b="1" i="0" u="none" strike="noStrike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  <a:hlinkClick r:id="rId6" tooltip="Eleg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elegies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, songs, and satires. </a:t>
            </a:r>
          </a:p>
          <a:p>
            <a:r>
              <a:rPr lang="en-US" b="1">
                <a:solidFill>
                  <a:schemeClr val="bg1">
                    <a:lumMod val="10000"/>
                  </a:schemeClr>
                </a:solidFill>
                <a:latin typeface="-apple-system"/>
              </a:rPr>
              <a:t>Fa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mous for his mastery of metaphysical </a:t>
            </a:r>
            <a:r>
              <a:rPr lang="en-US" b="1" i="0" u="none" strike="noStrike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  <a:hlinkClick r:id="rId7" tooltip="Concei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conceits</a:t>
            </a:r>
            <a:r>
              <a:rPr lang="en-US" b="1" i="0">
                <a:solidFill>
                  <a:schemeClr val="bg1">
                    <a:lumMod val="10000"/>
                  </a:schemeClr>
                </a:solidFill>
                <a:effectLst/>
                <a:latin typeface="-apple-system"/>
              </a:rPr>
              <a:t>.</a:t>
            </a:r>
          </a:p>
          <a:p>
            <a:r>
              <a:rPr lang="en-US" b="1">
                <a:solidFill>
                  <a:schemeClr val="bg1">
                    <a:lumMod val="10000"/>
                  </a:schemeClr>
                </a:solidFill>
              </a:rPr>
              <a:t>NOTABLE WORKS</a:t>
            </a: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“Holy Sonnets”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“Death, Be Not Proud”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Canonization”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“A Valediction: Forbidding Mourning”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“Batter My Heart”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“Biathanatos”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r>
              <a:rPr lang="en-US" b="1" u="none" strike="noStrike">
                <a:solidFill>
                  <a:schemeClr val="bg1">
                    <a:lumMod val="10000"/>
                  </a:schemeClr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“Songs and Sonnets”</a:t>
            </a:r>
            <a:endParaRPr lang="en-US" b="1">
              <a:solidFill>
                <a:schemeClr val="bg1">
                  <a:lumMod val="1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US">
              <a:solidFill>
                <a:schemeClr val="bg1">
                  <a:lumMod val="10000"/>
                </a:schemeClr>
              </a:solidFill>
              <a:effectLst/>
            </a:endParaRPr>
          </a:p>
          <a:p>
            <a:endParaRPr lang="en-US">
              <a:solidFill>
                <a:schemeClr val="bg1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9818CF8-640A-C944-A8B3-D9FE42A11DB1}"/>
                  </a:ext>
                </a:extLst>
              </p14:cNvPr>
              <p14:cNvContentPartPr/>
              <p14:nvPr/>
            </p14:nvContentPartPr>
            <p14:xfrm>
              <a:off x="7637760" y="379224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9818CF8-640A-C944-A8B3-D9FE42A11DB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628400" y="3782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1927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EAC1-9623-1346-9952-76B00124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656" y="178594"/>
            <a:ext cx="7246144" cy="910828"/>
          </a:xfrm>
        </p:spPr>
        <p:txBody>
          <a:bodyPr/>
          <a:lstStyle/>
          <a:p>
            <a:r>
              <a:rPr lang="en-US" b="1" i="1"/>
              <a:t>Introduction to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0C01-87DA-E944-BA15-08159B5A6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489" y="1716946"/>
            <a:ext cx="10364452" cy="3424107"/>
          </a:xfrm>
        </p:spPr>
        <p:txBody>
          <a:bodyPr/>
          <a:lstStyle/>
          <a:p>
            <a:r>
              <a:rPr lang="en-US" b="1">
                <a:latin typeface="Calibri" panose="020F0502020204030204" pitchFamily="34" charset="0"/>
              </a:rPr>
              <a:t>One of Donnes most charming and successful metaphysical love poems.</a:t>
            </a:r>
          </a:p>
          <a:p>
            <a:r>
              <a:rPr lang="en-US" b="1" i="0">
                <a:solidFill>
                  <a:srgbClr val="202122"/>
                </a:solidFill>
                <a:effectLst/>
                <a:latin typeface="Calibri" panose="020F0502020204030204" pitchFamily="34" charset="0"/>
              </a:rPr>
              <a:t>The poem personifies the sun.</a:t>
            </a:r>
          </a:p>
          <a:p>
            <a:r>
              <a:rPr lang="en-US" b="1" i="0">
                <a:effectLst/>
                <a:latin typeface="Calibri" panose="020F0502020204030204" pitchFamily="34" charset="0"/>
              </a:rPr>
              <a:t>A love poem set in the speaker's bedroom, where he and his lover lay in bed presumably after a night of passion.</a:t>
            </a:r>
          </a:p>
          <a:p>
            <a:r>
              <a:rPr lang="en-US" b="1">
                <a:solidFill>
                  <a:srgbClr val="181919"/>
                </a:solidFill>
                <a:latin typeface="Calibri" panose="020F0502020204030204" pitchFamily="34" charset="0"/>
              </a:rPr>
              <a:t>T</a:t>
            </a:r>
            <a:r>
              <a:rPr lang="en-US" b="1" i="0">
                <a:solidFill>
                  <a:srgbClr val="181919"/>
                </a:solidFill>
                <a:effectLst/>
                <a:latin typeface="Calibri" panose="020F0502020204030204" pitchFamily="34" charset="0"/>
              </a:rPr>
              <a:t>he speaker orders the sun to warm his bed so that he and his lover can stay there all day instead of getting up to go to work.</a:t>
            </a:r>
          </a:p>
          <a:p>
            <a:r>
              <a:rPr lang="en-US" b="1" i="0">
                <a:solidFill>
                  <a:srgbClr val="181919"/>
                </a:solidFill>
                <a:effectLst/>
                <a:latin typeface="Calibri" panose="020F0502020204030204" pitchFamily="34" charset="0"/>
              </a:rPr>
              <a:t>"The Sun Rising," was published after his death in the 1633.</a:t>
            </a:r>
            <a:endParaRPr lang="en-US" b="1">
              <a:latin typeface="Calibri" panose="020F0502020204030204" pitchFamily="34" charset="0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72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AD93-4C94-4849-A026-E1E6A688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0" y="696516"/>
            <a:ext cx="7130058" cy="1232297"/>
          </a:xfrm>
        </p:spPr>
        <p:txBody>
          <a:bodyPr>
            <a:normAutofit/>
          </a:bodyPr>
          <a:lstStyle/>
          <a:p>
            <a:r>
              <a:rPr lang="en-US" sz="2800" i="1">
                <a:latin typeface="Algerian" pitchFamily="82" charset="0"/>
              </a:rPr>
              <a:t>Stanza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49E8D-512F-3B4E-8A1D-B0767070D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591" y="2125266"/>
            <a:ext cx="10515600" cy="4997650"/>
          </a:xfrm>
        </p:spPr>
        <p:txBody>
          <a:bodyPr/>
          <a:lstStyle/>
          <a:p>
            <a:pPr marL="0" indent="0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Busy old fool, unruly sun,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Why dost thou thus,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Through windows, and through curtains call on us?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to thy motions lovers' seasons run?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Saucy pedantic wretch, go chide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Late school boys and sour prentices,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 tell court huntsmen that the king will ride,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Call country ants to harvest offices,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Love, all alike, no season knows nor clime,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 hours, days, months, which are the rags of time.</a:t>
            </a:r>
            <a:endParaRPr lang="en-US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7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A0C1-B952-5140-AC90-18B7F840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8265" y="196453"/>
            <a:ext cx="12702183" cy="1214439"/>
          </a:xfrm>
        </p:spPr>
        <p:txBody>
          <a:bodyPr>
            <a:normAutofit/>
          </a:bodyPr>
          <a:lstStyle/>
          <a:p>
            <a:r>
              <a:rPr lang="en-US" sz="2800" b="1" i="1">
                <a:latin typeface="Baskerville Old Face" panose="02000000000000000000" pitchFamily="2" charset="0"/>
                <a:ea typeface="Baskerville Old Face" panose="02000000000000000000" pitchFamily="2" charset="0"/>
              </a:rPr>
              <a:t>STANZA 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E57B4-19C8-014D-A47F-0401F58E8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787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Thy beams, so reverend and strong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Why shouldst thou think?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could eclipse and cloud them with a wink,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that I would not lose her sight so long;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her eyes have not blinded thine,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Look, and tomorrow late, tell me,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Whether both th' Indias of spice and mine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 where thou leftst them, or lie here with me.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Ask for those kings whom thou saw'st yesterday,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thou shalt hear, All here in one bed lay.</a:t>
            </a:r>
            <a:endParaRPr lang="en-US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37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6C71-8E2D-7147-B8F8-D4298BF5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937" y="490141"/>
            <a:ext cx="9188945" cy="599281"/>
          </a:xfrm>
        </p:spPr>
        <p:txBody>
          <a:bodyPr>
            <a:normAutofit/>
          </a:bodyPr>
          <a:lstStyle/>
          <a:p>
            <a:r>
              <a:rPr lang="en-US" sz="2800">
                <a:latin typeface="Algerian" pitchFamily="82" charset="0"/>
              </a:rPr>
              <a:t>STANZA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BFB13-0138-384A-9AD8-4AD50D4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703" y="1089422"/>
            <a:ext cx="11099898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She's all states, and all princes, I,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Nothing else is.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Princes do but play us; compared to this,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honor's mimic, all wealth alchemy.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Thou, sun, art half as happy as we,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that the world's contracted thus.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Thine age asks ease, and since thy duties be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warm the world, that's done in warming us.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Shine here to us, and thou art everywhere;</a:t>
            </a:r>
            <a:br>
              <a:rPr lang="en-US" b="1">
                <a:latin typeface="Calibri" panose="020F0502020204030204" pitchFamily="34" charset="0"/>
              </a:rPr>
            </a:br>
            <a:r>
              <a:rPr lang="en-US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bed thy center is, these walls, thy sphere.</a:t>
            </a:r>
            <a:endParaRPr lang="en-US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11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FE729-4FDD-624F-881E-A087BFD8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406" y="1285876"/>
            <a:ext cx="7250907" cy="52327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b="1">
              <a:latin typeface="Bernard MT Condensed" panose="02050806060905020404" pitchFamily="18" charset="0"/>
              <a:ea typeface="Castellar" panose="02000000000000000000" pitchFamily="2" charset="0"/>
            </a:endParaRPr>
          </a:p>
          <a:p>
            <a:pPr marL="0" indent="0">
              <a:buNone/>
            </a:pPr>
            <a:r>
              <a:rPr lang="en-US" sz="6600" b="1">
                <a:latin typeface="Bernard MT Condensed" panose="02050806060905020404" pitchFamily="18" charset="0"/>
                <a:ea typeface="Castellar" panose="02000000000000000000" pitchFamily="2" charset="0"/>
              </a:rPr>
              <a:t>       THANK</a:t>
            </a:r>
          </a:p>
          <a:p>
            <a:pPr marL="0" indent="0">
              <a:buNone/>
            </a:pPr>
            <a:r>
              <a:rPr lang="en-US" sz="6600" b="1">
                <a:latin typeface="Bernard MT Condensed" panose="02050806060905020404" pitchFamily="18" charset="0"/>
                <a:ea typeface="Castellar" panose="02000000000000000000" pitchFamily="2" charset="0"/>
              </a:rPr>
              <a:t>               YOU</a:t>
            </a:r>
          </a:p>
        </p:txBody>
      </p:sp>
    </p:spTree>
    <p:extLst>
      <p:ext uri="{BB962C8B-B14F-4D97-AF65-F5344CB8AC3E}">
        <p14:creationId xmlns:p14="http://schemas.microsoft.com/office/powerpoint/2010/main" val="3436724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THE SUN RISING</vt:lpstr>
      <vt:lpstr>  Introduction to the Poet</vt:lpstr>
      <vt:lpstr>Introduction to the Poem</vt:lpstr>
      <vt:lpstr>Stanza I</vt:lpstr>
      <vt:lpstr>STANZA  II</vt:lpstr>
      <vt:lpstr>STANZA III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 RISING</dc:title>
  <dc:creator>Unknown User</dc:creator>
  <cp:lastModifiedBy>Unknown User</cp:lastModifiedBy>
  <cp:revision>8</cp:revision>
  <dcterms:created xsi:type="dcterms:W3CDTF">2020-05-18T04:06:09Z</dcterms:created>
  <dcterms:modified xsi:type="dcterms:W3CDTF">2020-10-25T10:02:01Z</dcterms:modified>
</cp:coreProperties>
</file>