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4660"/>
  </p:normalViewPr>
  <p:slideViewPr>
    <p:cSldViewPr>
      <p:cViewPr varScale="1">
        <p:scale>
          <a:sx n="68" d="100"/>
          <a:sy n="6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moving picture industry emerged in the 1890s. </a:t>
            </a:r>
          </a:p>
          <a:p>
            <a:pPr algn="just"/>
            <a:r>
              <a:rPr lang="en-US" dirty="0" smtClean="0"/>
              <a:t>Adaptation is as old as the cinema itself.</a:t>
            </a:r>
          </a:p>
          <a:p>
            <a:pPr algn="just"/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1907</a:t>
            </a:r>
            <a:r>
              <a:rPr lang="en-US" dirty="0" smtClean="0"/>
              <a:t> onwards filmmakers started </a:t>
            </a:r>
            <a:r>
              <a:rPr lang="en-US" dirty="0" smtClean="0">
                <a:solidFill>
                  <a:srgbClr val="FF0000"/>
                </a:solidFill>
              </a:rPr>
              <a:t>adapting the literary works. </a:t>
            </a:r>
          </a:p>
          <a:p>
            <a:pPr algn="just"/>
            <a:r>
              <a:rPr lang="en-US" dirty="0" smtClean="0"/>
              <a:t>Between 1903 and 1912, the </a:t>
            </a:r>
            <a:r>
              <a:rPr lang="en-US" dirty="0" err="1" smtClean="0">
                <a:solidFill>
                  <a:schemeClr val="accent1"/>
                </a:solidFill>
              </a:rPr>
              <a:t>Vitagraph</a:t>
            </a:r>
            <a:r>
              <a:rPr lang="en-US" dirty="0" smtClean="0">
                <a:solidFill>
                  <a:schemeClr val="accent1"/>
                </a:solidFill>
              </a:rPr>
              <a:t> Company of America </a:t>
            </a:r>
            <a:r>
              <a:rPr lang="en-US" dirty="0" smtClean="0"/>
              <a:t>produced many film adaptations. They produced 32 films.</a:t>
            </a:r>
          </a:p>
          <a:p>
            <a:pPr algn="just"/>
            <a:r>
              <a:rPr lang="en-US" dirty="0" smtClean="0"/>
              <a:t>Thus, there started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 err="1" smtClean="0">
                <a:solidFill>
                  <a:srgbClr val="FF0000"/>
                </a:solidFill>
              </a:rPr>
              <a:t>pictorializing</a:t>
            </a:r>
            <a:r>
              <a:rPr lang="en-US" dirty="0" smtClean="0">
                <a:solidFill>
                  <a:srgbClr val="FF0000"/>
                </a:solidFill>
              </a:rPr>
              <a:t>’ literature </a:t>
            </a:r>
            <a:r>
              <a:rPr lang="en-US" dirty="0" smtClean="0"/>
              <a:t>for the cinema.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coming of sound in the late 1920s and early 1930s </a:t>
            </a:r>
            <a:r>
              <a:rPr lang="en-US" dirty="0" smtClean="0"/>
              <a:t>heralded a new era for adaptations. </a:t>
            </a:r>
          </a:p>
          <a:p>
            <a:pPr algn="just"/>
            <a:r>
              <a:rPr lang="en-US" dirty="0" smtClean="0"/>
              <a:t>With the advent of </a:t>
            </a:r>
            <a:r>
              <a:rPr lang="en-US" dirty="0" smtClean="0">
                <a:solidFill>
                  <a:srgbClr val="FF0000"/>
                </a:solidFill>
              </a:rPr>
              <a:t>sound,</a:t>
            </a:r>
            <a:r>
              <a:rPr lang="en-US" dirty="0" smtClean="0"/>
              <a:t> there was a </a:t>
            </a:r>
            <a:r>
              <a:rPr lang="en-US" dirty="0" smtClean="0">
                <a:solidFill>
                  <a:srgbClr val="FF0000"/>
                </a:solidFill>
              </a:rPr>
              <a:t>‘rebirth’ </a:t>
            </a:r>
            <a:r>
              <a:rPr lang="en-US" dirty="0" smtClean="0"/>
              <a:t>of adaptation. </a:t>
            </a:r>
          </a:p>
          <a:p>
            <a:pPr algn="just"/>
            <a:r>
              <a:rPr lang="en-US" dirty="0" smtClean="0">
                <a:solidFill>
                  <a:schemeClr val="accent1"/>
                </a:solidFill>
              </a:rPr>
              <a:t>Modern film adaptation is full of experiments and explorations.</a:t>
            </a:r>
            <a:r>
              <a:rPr lang="en-US" dirty="0" smtClean="0"/>
              <a:t> It is exciting and innovative.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the film “wholly  appropriate” to the author’s intentions?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Success and fidelity  have nothing to do with each other.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Pride and Prejudice </a:t>
            </a:r>
            <a:r>
              <a:rPr lang="en-US" dirty="0" smtClean="0">
                <a:solidFill>
                  <a:schemeClr val="accent1"/>
                </a:solidFill>
              </a:rPr>
              <a:t>is successful not because it is faithful to the text, but because it </a:t>
            </a:r>
            <a:r>
              <a:rPr lang="en-US" i="1" dirty="0" smtClean="0">
                <a:solidFill>
                  <a:srgbClr val="FF0000"/>
                </a:solidFill>
              </a:rPr>
              <a:t>does</a:t>
            </a:r>
            <a:r>
              <a:rPr lang="en-US" dirty="0" smtClean="0">
                <a:solidFill>
                  <a:schemeClr val="accent1"/>
                </a:solidFill>
              </a:rPr>
              <a:t> something to the text.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The Great Gatsby </a:t>
            </a: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unsuccessful </a:t>
            </a:r>
            <a:r>
              <a:rPr lang="en-US" dirty="0" smtClean="0">
                <a:solidFill>
                  <a:schemeClr val="accent1"/>
                </a:solidFill>
              </a:rPr>
              <a:t>because the film </a:t>
            </a:r>
            <a:r>
              <a:rPr lang="en-US" i="1" dirty="0" smtClean="0">
                <a:solidFill>
                  <a:srgbClr val="FF0000"/>
                </a:solidFill>
              </a:rPr>
              <a:t>does not do</a:t>
            </a:r>
            <a:r>
              <a:rPr lang="en-US" dirty="0" smtClean="0">
                <a:solidFill>
                  <a:schemeClr val="accent1"/>
                </a:solidFill>
              </a:rPr>
              <a:t> anything with the text. On the screen it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reads” </a:t>
            </a:r>
            <a:r>
              <a:rPr lang="en-US" dirty="0" smtClean="0">
                <a:solidFill>
                  <a:schemeClr val="accent1"/>
                </a:solidFill>
              </a:rPr>
              <a:t>like a book. In it the </a:t>
            </a:r>
            <a:r>
              <a:rPr lang="en-US" i="1" dirty="0" smtClean="0">
                <a:solidFill>
                  <a:srgbClr val="FF0000"/>
                </a:solidFill>
              </a:rPr>
              <a:t>question of  Interpretation </a:t>
            </a:r>
            <a:r>
              <a:rPr lang="en-US" dirty="0" smtClean="0">
                <a:solidFill>
                  <a:schemeClr val="accent1"/>
                </a:solidFill>
              </a:rPr>
              <a:t>is minimized. Hence unsuccessful.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Great adaptations bring novels to </a:t>
            </a:r>
            <a:r>
              <a:rPr lang="en-US" dirty="0" smtClean="0">
                <a:solidFill>
                  <a:srgbClr val="FF0000"/>
                </a:solidFill>
              </a:rPr>
              <a:t>visual and dramatic life.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taking liberties with character and structure, film adaptations cast “new light on the original.”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ADAPTATIONS AS INTERPRETATIONS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best adaptations , filmmakers </a:t>
            </a:r>
            <a:r>
              <a:rPr lang="en-US" dirty="0" smtClean="0">
                <a:solidFill>
                  <a:srgbClr val="FF0000"/>
                </a:solidFill>
              </a:rPr>
              <a:t>highlight certain aspects of the text and raise new questions.</a:t>
            </a:r>
          </a:p>
          <a:p>
            <a:r>
              <a:rPr lang="en-US" dirty="0" smtClean="0"/>
              <a:t>Thus, </a:t>
            </a:r>
            <a:r>
              <a:rPr lang="en-US" dirty="0" smtClean="0">
                <a:solidFill>
                  <a:schemeClr val="accent2"/>
                </a:solidFill>
              </a:rPr>
              <a:t>they put the novel into a new form.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allows the reader/viewer to see the novel  from a new perspective.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filmmaker uses the film as an interpretative device  and opens up the text to new possibilities.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art of adapting literature is interpretation more than reproduction</a:t>
            </a:r>
            <a:r>
              <a:rPr lang="en-US" dirty="0" smtClean="0">
                <a:solidFill>
                  <a:schemeClr val="accent1"/>
                </a:solidFill>
              </a:rPr>
              <a:t>(Neil </a:t>
            </a:r>
            <a:r>
              <a:rPr lang="en-US" dirty="0" err="1" smtClean="0">
                <a:solidFill>
                  <a:schemeClr val="accent1"/>
                </a:solidFill>
              </a:rPr>
              <a:t>Synyard</a:t>
            </a:r>
            <a:r>
              <a:rPr lang="en-US" dirty="0" smtClean="0">
                <a:solidFill>
                  <a:schemeClr val="accent1"/>
                </a:solidFill>
              </a:rPr>
              <a:t> – </a:t>
            </a:r>
            <a:r>
              <a:rPr lang="en-US" i="1" dirty="0" smtClean="0">
                <a:solidFill>
                  <a:schemeClr val="accent1"/>
                </a:solidFill>
              </a:rPr>
              <a:t>Filming literature,1986)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A translation is itself  an interpretation.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Transpositioning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Transposition,</a:t>
            </a:r>
            <a:r>
              <a:rPr lang="en-US" dirty="0" smtClean="0"/>
              <a:t> in Adaptation Studies, </a:t>
            </a:r>
            <a:r>
              <a:rPr lang="en-US" dirty="0" smtClean="0">
                <a:solidFill>
                  <a:schemeClr val="accent1"/>
                </a:solidFill>
              </a:rPr>
              <a:t>refers to the formulation of the same story in a different landscape, culture , setting, time-period or  even background.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For example, </a:t>
            </a:r>
            <a:r>
              <a:rPr lang="en-US" i="1" dirty="0" err="1" smtClean="0">
                <a:solidFill>
                  <a:srgbClr val="FF0000"/>
                </a:solidFill>
              </a:rPr>
              <a:t>Shyam</a:t>
            </a:r>
            <a:r>
              <a:rPr lang="en-US" i="1" dirty="0" smtClean="0">
                <a:solidFill>
                  <a:srgbClr val="FF0000"/>
                </a:solidFill>
              </a:rPr>
              <a:t> Benegal’s </a:t>
            </a:r>
            <a:r>
              <a:rPr lang="en-US" i="1" dirty="0" err="1" smtClean="0">
                <a:solidFill>
                  <a:srgbClr val="FF0000"/>
                </a:solidFill>
              </a:rPr>
              <a:t>Kalyug</a:t>
            </a:r>
            <a:r>
              <a:rPr lang="en-US" i="1" dirty="0" smtClean="0">
                <a:solidFill>
                  <a:srgbClr val="FF0000"/>
                </a:solidFill>
              </a:rPr>
              <a:t> (1981) is a modern day adaptation of the century-old Indian Epic </a:t>
            </a:r>
            <a:r>
              <a:rPr lang="en-US" i="1" dirty="0" err="1" smtClean="0">
                <a:solidFill>
                  <a:srgbClr val="FF0000"/>
                </a:solidFill>
              </a:rPr>
              <a:t>Mahabharta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In it the screenplay and plot are quite different but the characterization and critical events have a striking similarity with the epic.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 is that adaptation that </a:t>
            </a:r>
            <a:r>
              <a:rPr lang="en-US" dirty="0" smtClean="0">
                <a:solidFill>
                  <a:srgbClr val="FF0000"/>
                </a:solidFill>
              </a:rPr>
              <a:t>employs all the movie-making conventions in cinema at the same time remaining faithful to the original text.</a:t>
            </a:r>
          </a:p>
          <a:p>
            <a:r>
              <a:rPr lang="en-US" dirty="0" err="1" smtClean="0"/>
              <a:t>Kishore</a:t>
            </a:r>
            <a:r>
              <a:rPr lang="en-US" dirty="0" smtClean="0"/>
              <a:t> </a:t>
            </a:r>
            <a:r>
              <a:rPr lang="en-US" dirty="0" err="1" smtClean="0"/>
              <a:t>Sahu’s</a:t>
            </a:r>
            <a:r>
              <a:rPr lang="en-US" dirty="0" smtClean="0"/>
              <a:t> </a:t>
            </a:r>
            <a:r>
              <a:rPr lang="en-US" i="1" dirty="0" smtClean="0"/>
              <a:t>Hamlet</a:t>
            </a:r>
            <a:r>
              <a:rPr lang="en-US" dirty="0" smtClean="0"/>
              <a:t>(1954), an adaptation of Shakespearean text, retains most of the original in dialogue, dress and location at the same time utilizing movies-making conventions (songs, etc.) of Indian cinema.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Transcoding</a:t>
            </a:r>
            <a:r>
              <a:rPr lang="en-US" dirty="0" smtClean="0"/>
              <a:t> and Appropriations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Transcoding</a:t>
            </a:r>
            <a:r>
              <a:rPr lang="en-US" dirty="0" smtClean="0"/>
              <a:t> is linguistic.</a:t>
            </a:r>
          </a:p>
          <a:p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conversion of meaning in one language into a similar meaning in another language.</a:t>
            </a:r>
          </a:p>
          <a:p>
            <a:r>
              <a:rPr lang="en-US" dirty="0" smtClean="0"/>
              <a:t>It provides more cultural flexibility to an adapter.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Appropriation</a:t>
            </a:r>
            <a:r>
              <a:rPr lang="en-US" dirty="0" smtClean="0"/>
              <a:t> is more interpretative or explanatory  in scope.</a:t>
            </a:r>
          </a:p>
          <a:p>
            <a:r>
              <a:rPr lang="en-US" dirty="0" smtClean="0"/>
              <a:t>We call it </a:t>
            </a:r>
            <a:r>
              <a:rPr lang="en-US" dirty="0" smtClean="0">
                <a:solidFill>
                  <a:srgbClr val="FF0000"/>
                </a:solidFill>
              </a:rPr>
              <a:t>Appropriation </a:t>
            </a:r>
            <a:r>
              <a:rPr lang="en-US" dirty="0" smtClean="0"/>
              <a:t>because the screenwriter adapts the story for specific use.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Appropriation simply seeks the moral or the crux of the text and presents it in a new form.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 Theory of Adaptation </a:t>
            </a:r>
            <a:r>
              <a:rPr lang="en-US" dirty="0" smtClean="0"/>
              <a:t>by Linda </a:t>
            </a:r>
            <a:r>
              <a:rPr lang="en-US" dirty="0" err="1" smtClean="0"/>
              <a:t>Hutcheon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‘To </a:t>
            </a:r>
            <a:r>
              <a:rPr lang="en-US" dirty="0" smtClean="0"/>
              <a:t>adapt’ a work means ‘to adjust, to alter, to make suitable’. </a:t>
            </a:r>
            <a:endParaRPr lang="en-US" dirty="0" smtClean="0"/>
          </a:p>
          <a:p>
            <a:pPr lvl="1"/>
            <a:r>
              <a:rPr lang="en-US" dirty="0" smtClean="0"/>
              <a:t>Transposition: </a:t>
            </a:r>
            <a:r>
              <a:rPr lang="en-US" dirty="0" smtClean="0"/>
              <a:t>the change of medium or the change of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Creation (Appropriation and Salvaging): </a:t>
            </a:r>
            <a:r>
              <a:rPr lang="en-US" dirty="0" smtClean="0"/>
              <a:t>saving an old text from being forgotten, or paying homage to a previous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Reception (Appreciation): </a:t>
            </a:r>
            <a:r>
              <a:rPr lang="en-US" dirty="0" smtClean="0"/>
              <a:t>taking possession of another’s </a:t>
            </a:r>
            <a:r>
              <a:rPr lang="en-US" dirty="0" smtClean="0"/>
              <a:t>story</a:t>
            </a:r>
          </a:p>
          <a:p>
            <a:r>
              <a:rPr lang="en-US" dirty="0" smtClean="0"/>
              <a:t>A</a:t>
            </a:r>
            <a:r>
              <a:rPr lang="en-US" dirty="0" smtClean="0"/>
              <a:t>n </a:t>
            </a:r>
            <a:r>
              <a:rPr lang="en-US" dirty="0" smtClean="0"/>
              <a:t>adaptation is a derivation… not derivative – a work that is second without being secondary.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 smtClean="0"/>
              <a:t>a change in form there occurs a considerable change in both the depiction of story and its </a:t>
            </a:r>
            <a:r>
              <a:rPr lang="en-US" dirty="0" smtClean="0"/>
              <a:t>receiving.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Theory </a:t>
            </a:r>
            <a:r>
              <a:rPr lang="en-US" i="1" dirty="0" smtClean="0"/>
              <a:t>of the </a:t>
            </a:r>
            <a:r>
              <a:rPr lang="en-US" i="1" dirty="0" smtClean="0"/>
              <a:t>Film </a:t>
            </a:r>
            <a:r>
              <a:rPr lang="en-US" dirty="0" smtClean="0"/>
              <a:t>by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Balazs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film script is an entirely new literary form. It is an independent work. </a:t>
            </a:r>
          </a:p>
          <a:p>
            <a:r>
              <a:rPr lang="en-US" sz="4400" dirty="0" smtClean="0"/>
              <a:t>The </a:t>
            </a:r>
            <a:r>
              <a:rPr lang="en-US" sz="4400" dirty="0" smtClean="0"/>
              <a:t>novel is a potential raw material. It is transformed at the will by the writer of the screenplay. </a:t>
            </a:r>
            <a:r>
              <a:rPr lang="en-US" sz="4400" dirty="0" smtClean="0"/>
              <a:t>The </a:t>
            </a:r>
            <a:r>
              <a:rPr lang="en-US" sz="4400" dirty="0" smtClean="0"/>
              <a:t>screenplay writer, thus, creates a new artistic version by incorporating a new aesthetic design and technology. </a:t>
            </a:r>
            <a:endParaRPr lang="en-US" sz="4400" dirty="0" smtClean="0"/>
          </a:p>
          <a:p>
            <a:r>
              <a:rPr lang="en-US" sz="4400" dirty="0" smtClean="0"/>
              <a:t>Even </a:t>
            </a:r>
            <a:r>
              <a:rPr lang="en-US" sz="4400" dirty="0" smtClean="0"/>
              <a:t>though an adaptation takes the subject of another work, it is an entirely new entity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As literature provides the raw material for film adaptation, there are several variations possible. </a:t>
            </a:r>
            <a:endParaRPr lang="en-US" sz="4400" dirty="0" smtClean="0"/>
          </a:p>
          <a:p>
            <a:r>
              <a:rPr lang="en-US" sz="4400" dirty="0" err="1" smtClean="0"/>
              <a:t>Balazs</a:t>
            </a:r>
            <a:r>
              <a:rPr lang="en-US" sz="4400" dirty="0" smtClean="0"/>
              <a:t> </a:t>
            </a:r>
            <a:r>
              <a:rPr lang="en-US" sz="4400" dirty="0" smtClean="0"/>
              <a:t>abandons the notion of equivalence. </a:t>
            </a:r>
            <a:endParaRPr lang="en-US" sz="4400" dirty="0" smtClean="0"/>
          </a:p>
          <a:p>
            <a:r>
              <a:rPr lang="en-US" sz="4400" dirty="0" smtClean="0"/>
              <a:t>He </a:t>
            </a:r>
            <a:r>
              <a:rPr lang="en-US" sz="4400" dirty="0" smtClean="0"/>
              <a:t>gives the filmmaker the complete license to extract what is useful and abandon what is not for the cinematic medium. </a:t>
            </a:r>
            <a:endParaRPr lang="en-US" sz="4400" dirty="0" smtClean="0"/>
          </a:p>
          <a:p>
            <a:r>
              <a:rPr lang="en-US" sz="4400" dirty="0" smtClean="0"/>
              <a:t>This </a:t>
            </a:r>
            <a:r>
              <a:rPr lang="en-US" sz="4400" dirty="0" smtClean="0"/>
              <a:t>new work is neither less worthy nor inferior to its source work. </a:t>
            </a:r>
          </a:p>
          <a:p>
            <a:r>
              <a:rPr lang="en-US" sz="4400" dirty="0" smtClean="0"/>
              <a:t>Adaptations </a:t>
            </a:r>
            <a:r>
              <a:rPr lang="en-US" sz="4400" dirty="0" smtClean="0"/>
              <a:t>are distinctive works of art.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Andre </a:t>
            </a:r>
            <a:r>
              <a:rPr lang="en-US" dirty="0" err="1" smtClean="0"/>
              <a:t>Bazin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novel and the drama are not raw material to take from and render </a:t>
            </a:r>
            <a:r>
              <a:rPr lang="en-US" dirty="0" smtClean="0"/>
              <a:t> visually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Faithfulness </a:t>
            </a:r>
            <a:r>
              <a:rPr lang="en-US" dirty="0" smtClean="0"/>
              <a:t>to a literary source, its “spirit” is fundamental nature of adaptation.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adapter must keep in mind the vision of the creator and the spirit of the work. </a:t>
            </a:r>
            <a:endParaRPr lang="en-US" dirty="0" smtClean="0"/>
          </a:p>
          <a:p>
            <a:r>
              <a:rPr lang="en-US" dirty="0" smtClean="0"/>
              <a:t>Adaptation is </a:t>
            </a:r>
            <a:r>
              <a:rPr lang="en-US" dirty="0" smtClean="0"/>
              <a:t>a form of translation from one language to another.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filmmaker should be a fine craftsman and should have powers of invention to create a new structure different from but parallel to the original. </a:t>
            </a:r>
            <a:endParaRPr lang="en-US" dirty="0" smtClean="0"/>
          </a:p>
          <a:p>
            <a:r>
              <a:rPr lang="en-US" dirty="0" smtClean="0"/>
              <a:t>The novel is a stimulus and the adapter is an interpreter. </a:t>
            </a:r>
            <a:endParaRPr lang="en-US" dirty="0" smtClean="0"/>
          </a:p>
          <a:p>
            <a:r>
              <a:rPr lang="en-US" dirty="0" smtClean="0"/>
              <a:t>Film </a:t>
            </a:r>
            <a:r>
              <a:rPr lang="en-US" dirty="0" smtClean="0"/>
              <a:t>adaptation is neither a replication nor a substitution, but it is re-experience in another </a:t>
            </a:r>
            <a:r>
              <a:rPr lang="en-US" dirty="0" smtClean="0"/>
              <a:t>medium.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Novels into Film </a:t>
            </a:r>
            <a:r>
              <a:rPr lang="en-US" dirty="0" smtClean="0"/>
              <a:t>(1957) </a:t>
            </a:r>
            <a:r>
              <a:rPr lang="en-US" dirty="0" smtClean="0"/>
              <a:t> by George Bluestone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adaptation is a type of raw material that paraphrases thematic content. </a:t>
            </a:r>
            <a:endParaRPr lang="en-US" dirty="0" smtClean="0"/>
          </a:p>
          <a:p>
            <a:r>
              <a:rPr lang="en-US" dirty="0" smtClean="0"/>
              <a:t>Characters</a:t>
            </a:r>
            <a:r>
              <a:rPr lang="en-US" dirty="0" smtClean="0"/>
              <a:t>, key incidents and thematic high points become reproductive qualities for the film.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process, the adapter becomes the true author, not a mere translator of another’s work.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calls the adaptation a new work of art and the adapter </a:t>
            </a:r>
            <a:r>
              <a:rPr lang="en-US" dirty="0" smtClean="0"/>
              <a:t> a </a:t>
            </a:r>
            <a:r>
              <a:rPr lang="en-US" dirty="0" smtClean="0"/>
              <a:t>creator.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also believes that the film adaptation becomes a different artistic entity.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 smtClean="0"/>
              <a:t>, he thinks in the line of </a:t>
            </a:r>
            <a:r>
              <a:rPr lang="en-US" dirty="0" err="1" smtClean="0"/>
              <a:t>Balazs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suggests that the adaptation is not simply a stage between two media.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novel and film meet at a point and then diverge.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Ten ‘secrets’ to become a successful adapter by Andrew Davies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Read </a:t>
            </a:r>
            <a:r>
              <a:rPr lang="en-US" dirty="0" smtClean="0"/>
              <a:t>the book.</a:t>
            </a:r>
          </a:p>
          <a:p>
            <a:r>
              <a:rPr lang="en-US" dirty="0" smtClean="0"/>
              <a:t>2. Ask yourself: Why this book, and why now?</a:t>
            </a:r>
          </a:p>
          <a:p>
            <a:r>
              <a:rPr lang="en-US" dirty="0" smtClean="0"/>
              <a:t>3. Ask yourself: Whose story is this, really?</a:t>
            </a:r>
          </a:p>
          <a:p>
            <a:r>
              <a:rPr lang="en-US" dirty="0" smtClean="0"/>
              <a:t>4. Don’t be afraid to change things, especially openings.</a:t>
            </a:r>
          </a:p>
          <a:p>
            <a:r>
              <a:rPr lang="en-US" dirty="0" smtClean="0"/>
              <a:t>5. Don’t start without a plan.</a:t>
            </a:r>
          </a:p>
          <a:p>
            <a:r>
              <a:rPr lang="en-US" dirty="0" smtClean="0"/>
              <a:t>6. Never use a line of dialogue if you can achieve the effect with a look.</a:t>
            </a:r>
          </a:p>
          <a:p>
            <a:r>
              <a:rPr lang="en-US" dirty="0" smtClean="0"/>
              <a:t>7. Crystallize dialogue to its essence.</a:t>
            </a:r>
          </a:p>
          <a:p>
            <a:r>
              <a:rPr lang="en-US" dirty="0" smtClean="0"/>
              <a:t>8. Write scenes that aren’t in the book.</a:t>
            </a:r>
          </a:p>
          <a:p>
            <a:r>
              <a:rPr lang="en-US" dirty="0" smtClean="0"/>
              <a:t>9. Avoid voice-over, flashbacks, and characters talking directly to camera.</a:t>
            </a:r>
          </a:p>
          <a:p>
            <a:r>
              <a:rPr lang="en-US" dirty="0" smtClean="0"/>
              <a:t>10. Break your own rules when it feels like the right thing to </a:t>
            </a:r>
            <a:r>
              <a:rPr lang="en-US" dirty="0" smtClean="0"/>
              <a:t>do.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Adaptation </a:t>
            </a:r>
            <a:r>
              <a:rPr lang="en-US" dirty="0" smtClean="0"/>
              <a:t>has always been central to the process of filmmaking </a:t>
            </a:r>
            <a:r>
              <a:rPr lang="en-US" dirty="0" smtClean="0">
                <a:solidFill>
                  <a:srgbClr val="FF0000"/>
                </a:solidFill>
              </a:rPr>
              <a:t>since almost the beginning.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Making a film of a book requires the production of a version of it.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 there is always something a bit restrictive, a bit secondhand about adaptation. </a:t>
            </a:r>
          </a:p>
          <a:p>
            <a:r>
              <a:rPr lang="en-US" dirty="0" smtClean="0"/>
              <a:t>Both in Hollywood and </a:t>
            </a:r>
            <a:r>
              <a:rPr lang="en-US" dirty="0" err="1" smtClean="0"/>
              <a:t>Bollywood</a:t>
            </a:r>
            <a:r>
              <a:rPr lang="en-US" dirty="0" smtClean="0"/>
              <a:t> film industries, many novels, plays, biographies, histories and other published stories have been regularly filmed, sometimes with good results.</a:t>
            </a:r>
          </a:p>
          <a:p>
            <a:r>
              <a:rPr lang="en-US" dirty="0" smtClean="0"/>
              <a:t>The novels of Henry Fielding, Thackeray, and Thomas Hardy have been filmed both by Hollywood and </a:t>
            </a:r>
            <a:r>
              <a:rPr lang="en-US" dirty="0" err="1" smtClean="0"/>
              <a:t>Bollywood</a:t>
            </a:r>
            <a:r>
              <a:rPr lang="en-US" dirty="0" smtClean="0"/>
              <a:t>.       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Adaptation and Filmmaking: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Theory of Film</a:t>
            </a:r>
            <a:r>
              <a:rPr lang="en-US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Seigfried</a:t>
            </a:r>
            <a:r>
              <a:rPr lang="en-US" dirty="0" smtClean="0"/>
              <a:t> </a:t>
            </a:r>
            <a:r>
              <a:rPr lang="en-US" dirty="0" err="1" smtClean="0"/>
              <a:t>Kracauer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Kracauer</a:t>
            </a:r>
            <a:r>
              <a:rPr lang="en-US" dirty="0" smtClean="0"/>
              <a:t> makes the distinction between ‘cinematic</a:t>
            </a:r>
            <a:r>
              <a:rPr lang="en-US" dirty="0" smtClean="0"/>
              <a:t>’ and ‘</a:t>
            </a:r>
            <a:r>
              <a:rPr lang="en-US" dirty="0" err="1" smtClean="0"/>
              <a:t>uncinematic</a:t>
            </a:r>
            <a:r>
              <a:rPr lang="en-US" dirty="0" smtClean="0"/>
              <a:t>’. 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 err="1" smtClean="0"/>
              <a:t>Kracauer</a:t>
            </a:r>
            <a:r>
              <a:rPr lang="en-US" dirty="0" smtClean="0"/>
              <a:t>, adaptations make sense only when the content of the novel is firmly rooted in objective reality, not on mental and spiritual experience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According to him, if an adaptation fails, the fault lies not in the film but in their sources, which are either ‘cinematic or </a:t>
            </a:r>
            <a:r>
              <a:rPr lang="en-US" dirty="0" err="1" smtClean="0"/>
              <a:t>uncinematic</a:t>
            </a:r>
            <a:r>
              <a:rPr lang="en-US" dirty="0" smtClean="0"/>
              <a:t>’. </a:t>
            </a:r>
            <a:endParaRPr lang="en-US" dirty="0" smtClean="0"/>
          </a:p>
          <a:p>
            <a:pPr lvl="0"/>
            <a:r>
              <a:rPr lang="en-US" dirty="0" smtClean="0"/>
              <a:t>He </a:t>
            </a:r>
            <a:r>
              <a:rPr lang="en-US" dirty="0" smtClean="0"/>
              <a:t>says that realistic and naturalistic novels are most suitable for adaptations.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Thomas </a:t>
            </a:r>
            <a:r>
              <a:rPr lang="en-US" dirty="0" err="1" smtClean="0"/>
              <a:t>Leitch</a:t>
            </a:r>
            <a:r>
              <a:rPr lang="en-US" b="1" dirty="0" smtClean="0"/>
              <a:t>:</a:t>
            </a:r>
            <a:r>
              <a:rPr lang="en-US" dirty="0" smtClean="0"/>
              <a:t> Adaptation --a </a:t>
            </a:r>
            <a:r>
              <a:rPr lang="en-US" dirty="0" smtClean="0"/>
              <a:t>subset of </a:t>
            </a:r>
            <a:r>
              <a:rPr lang="en-US" dirty="0" err="1" smtClean="0"/>
              <a:t>intertexuality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Adaptations </a:t>
            </a:r>
            <a:r>
              <a:rPr lang="en-US" dirty="0" smtClean="0"/>
              <a:t>are exclusively cinematic.</a:t>
            </a:r>
          </a:p>
          <a:p>
            <a:r>
              <a:rPr lang="en-US" dirty="0" smtClean="0"/>
              <a:t>2. Adaptations are exclusively </a:t>
            </a:r>
            <a:r>
              <a:rPr lang="en-US" dirty="0" err="1" smtClean="0"/>
              <a:t>intermedial</a:t>
            </a:r>
            <a:r>
              <a:rPr lang="en-US" dirty="0" smtClean="0"/>
              <a:t>, involving the transfer of narrative elements from one medium to another. </a:t>
            </a:r>
          </a:p>
          <a:p>
            <a:r>
              <a:rPr lang="en-US" dirty="0" smtClean="0"/>
              <a:t>3. Adaptations are counter-phrases.</a:t>
            </a:r>
          </a:p>
          <a:p>
            <a:r>
              <a:rPr lang="en-US" dirty="0" smtClean="0"/>
              <a:t>4. Adaptations are texts whose status depends on the audience’s acceptance of a deliberate invitation to read them as adaptations.</a:t>
            </a:r>
          </a:p>
          <a:p>
            <a:r>
              <a:rPr lang="en-US" dirty="0" smtClean="0"/>
              <a:t>5. Adaptations are examples of a distinctive mode of </a:t>
            </a:r>
            <a:r>
              <a:rPr lang="en-US" dirty="0" err="1" smtClean="0"/>
              <a:t>transtexuality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Adaptations are translations.</a:t>
            </a:r>
          </a:p>
          <a:p>
            <a:r>
              <a:rPr lang="en-US" dirty="0" smtClean="0"/>
              <a:t>7. Adaptations are performances.</a:t>
            </a:r>
          </a:p>
          <a:p>
            <a:r>
              <a:rPr lang="en-US" dirty="0" smtClean="0"/>
              <a:t>8. Adaptations are quintessential examples of </a:t>
            </a:r>
            <a:r>
              <a:rPr lang="en-US" dirty="0" err="1" smtClean="0"/>
              <a:t>intertexual</a:t>
            </a:r>
            <a:r>
              <a:rPr lang="en-US" dirty="0" smtClean="0"/>
              <a:t> practice.               </a:t>
            </a:r>
          </a:p>
          <a:p>
            <a:r>
              <a:rPr lang="en-US" dirty="0" smtClean="0"/>
              <a:t>9. Adaptations are a distinctive instance of </a:t>
            </a:r>
            <a:r>
              <a:rPr lang="en-US" dirty="0" err="1" smtClean="0"/>
              <a:t>intertexuality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The Novel and the Cinema</a:t>
            </a:r>
            <a:r>
              <a:rPr lang="en-US" sz="4000" dirty="0" smtClean="0"/>
              <a:t> (1975) </a:t>
            </a:r>
            <a:r>
              <a:rPr lang="en-US" sz="4000" dirty="0" smtClean="0"/>
              <a:t>by </a:t>
            </a:r>
            <a:r>
              <a:rPr lang="en-US" sz="4000" dirty="0" err="1" smtClean="0"/>
              <a:t>Geoffery</a:t>
            </a:r>
            <a:r>
              <a:rPr lang="en-US" sz="4000" dirty="0" smtClean="0"/>
              <a:t> </a:t>
            </a:r>
            <a:r>
              <a:rPr lang="en-US" sz="4000" dirty="0" smtClean="0"/>
              <a:t>Wagner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‘Transposition</a:t>
            </a:r>
            <a:r>
              <a:rPr lang="en-US" dirty="0" smtClean="0"/>
              <a:t>’ </a:t>
            </a:r>
            <a:r>
              <a:rPr lang="en-US" dirty="0" smtClean="0"/>
              <a:t>: A </a:t>
            </a:r>
            <a:r>
              <a:rPr lang="en-US" dirty="0" smtClean="0"/>
              <a:t>novel is directly given to the screen with minimum interference. Wagner calls this method most pervasive and least satisfactory. </a:t>
            </a:r>
            <a:r>
              <a:rPr lang="en-US" dirty="0" smtClean="0"/>
              <a:t> For example, </a:t>
            </a:r>
            <a:r>
              <a:rPr lang="en-US" dirty="0" smtClean="0"/>
              <a:t>Robert Stevenson’s film ‘Jane Eyre’ (1944), William Wyler’s ‘Wuthering Heights’ (1939) and Vincent </a:t>
            </a:r>
            <a:r>
              <a:rPr lang="en-US" dirty="0" err="1" smtClean="0"/>
              <a:t>Minnellie’s</a:t>
            </a:r>
            <a:r>
              <a:rPr lang="en-US" dirty="0" smtClean="0"/>
              <a:t> ‘Madame Bovary’ (1949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‘Commentary</a:t>
            </a:r>
            <a:r>
              <a:rPr lang="en-US" dirty="0" smtClean="0"/>
              <a:t>’ </a:t>
            </a:r>
            <a:r>
              <a:rPr lang="en-US" dirty="0" smtClean="0"/>
              <a:t>: An </a:t>
            </a:r>
            <a:r>
              <a:rPr lang="en-US" dirty="0" smtClean="0"/>
              <a:t>original is purposely altered to re-emphasize or restructure. In a ‘Commentary’ there is a refusal to translate literally. Commentaries operate as cinematic footnotes to the original. </a:t>
            </a:r>
            <a:r>
              <a:rPr lang="en-US" dirty="0" smtClean="0"/>
              <a:t> For example, </a:t>
            </a:r>
            <a:r>
              <a:rPr lang="en-US" dirty="0" smtClean="0"/>
              <a:t>Mike Nichols’ ‘Catch 22’ (1970) </a:t>
            </a:r>
          </a:p>
          <a:p>
            <a:r>
              <a:rPr lang="en-US" dirty="0" smtClean="0"/>
              <a:t>‘Analogy</a:t>
            </a:r>
            <a:r>
              <a:rPr lang="en-US" dirty="0" smtClean="0"/>
              <a:t>’ is </a:t>
            </a:r>
            <a:r>
              <a:rPr lang="en-US" dirty="0" smtClean="0"/>
              <a:t>a </a:t>
            </a:r>
            <a:r>
              <a:rPr lang="en-US" dirty="0" smtClean="0"/>
              <a:t>departure </a:t>
            </a:r>
            <a:r>
              <a:rPr lang="en-US" dirty="0" smtClean="0"/>
              <a:t>from a </a:t>
            </a:r>
            <a:r>
              <a:rPr lang="en-US" dirty="0" smtClean="0"/>
              <a:t>literary original. In </a:t>
            </a:r>
            <a:r>
              <a:rPr lang="en-US" dirty="0" smtClean="0"/>
              <a:t>Analogy, </a:t>
            </a:r>
            <a:r>
              <a:rPr lang="en-US" dirty="0" smtClean="0"/>
              <a:t>the fiction is taken as a point of departure and analogous techniques are used to portray the issues of the </a:t>
            </a:r>
            <a:r>
              <a:rPr lang="en-US" dirty="0" smtClean="0"/>
              <a:t>original. For example, Visconti’s </a:t>
            </a:r>
            <a:r>
              <a:rPr lang="en-US" dirty="0" smtClean="0"/>
              <a:t>‘Death in Venice’ (1971)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 Clair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Adaptation </a:t>
            </a:r>
            <a:r>
              <a:rPr lang="en-US" dirty="0" smtClean="0"/>
              <a:t>is not artistically “whole” if it merely reproduces its literary source.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 smtClean="0"/>
              <a:t>the chronological sequencing of its literary source is not a true cinema.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director or scriptwriter should </a:t>
            </a:r>
            <a:r>
              <a:rPr lang="en-US" dirty="0" smtClean="0"/>
              <a:t>mediate </a:t>
            </a:r>
            <a:r>
              <a:rPr lang="en-US" dirty="0" smtClean="0"/>
              <a:t>and interpret the literary source.  By the mediating and interpretive intelligence the director or the scriptwriter should render a sensibility and an aesthetic design to an adaptation. </a:t>
            </a:r>
            <a:endParaRPr lang="en-US" dirty="0" smtClean="0"/>
          </a:p>
          <a:p>
            <a:r>
              <a:rPr lang="en-US" smtClean="0"/>
              <a:t>He</a:t>
            </a:r>
            <a:r>
              <a:rPr lang="en-US" dirty="0" smtClean="0"/>
              <a:t>, thus, transforms it and </a:t>
            </a:r>
            <a:r>
              <a:rPr lang="en-US" smtClean="0"/>
              <a:t>displays </a:t>
            </a:r>
            <a:r>
              <a:rPr lang="en-US" smtClean="0"/>
              <a:t>it on </a:t>
            </a:r>
            <a:r>
              <a:rPr lang="en-US" dirty="0" smtClean="0"/>
              <a:t>the screen with aesthetic design.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 Adaptation :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sz="4400" dirty="0" smtClean="0"/>
              <a:t>The word adaptation finds its origin in Latin Word </a:t>
            </a:r>
            <a:r>
              <a:rPr lang="en-US" sz="4400" i="1" dirty="0" err="1" smtClean="0">
                <a:solidFill>
                  <a:srgbClr val="FF0000"/>
                </a:solidFill>
              </a:rPr>
              <a:t>adaptare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: ‘fit in’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/>
              <a:t>In the process of adaptation something is adapted, </a:t>
            </a:r>
            <a:r>
              <a:rPr lang="en-US" sz="4400" dirty="0" smtClean="0">
                <a:solidFill>
                  <a:srgbClr val="FF0000"/>
                </a:solidFill>
              </a:rPr>
              <a:t>changed and presented in another form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/>
              <a:t>According to Linda </a:t>
            </a:r>
            <a:r>
              <a:rPr lang="en-US" sz="4400" dirty="0" err="1" smtClean="0"/>
              <a:t>Hutcheon</a:t>
            </a:r>
            <a:r>
              <a:rPr lang="en-US" sz="4400" dirty="0" smtClean="0"/>
              <a:t>, to adapt a work means </a:t>
            </a:r>
            <a:r>
              <a:rPr lang="en-US" sz="4400" dirty="0" smtClean="0">
                <a:solidFill>
                  <a:schemeClr val="accent1"/>
                </a:solidFill>
              </a:rPr>
              <a:t>‘to adjust, to alter, to make suitable</a:t>
            </a:r>
            <a:r>
              <a:rPr lang="en-US" sz="4400" dirty="0" smtClean="0"/>
              <a:t>’ 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/>
              <a:t>The adapted thing is, thus, </a:t>
            </a:r>
            <a:r>
              <a:rPr lang="en-US" sz="4400" dirty="0" smtClean="0">
                <a:solidFill>
                  <a:srgbClr val="FF0000"/>
                </a:solidFill>
              </a:rPr>
              <a:t>modified in order to suit new conditions. 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4400" dirty="0" smtClean="0"/>
              <a:t>In the process of adaptation, the </a:t>
            </a:r>
            <a:r>
              <a:rPr lang="en-US" sz="4400" dirty="0" smtClean="0">
                <a:solidFill>
                  <a:srgbClr val="FF0000"/>
                </a:solidFill>
              </a:rPr>
              <a:t>structure and function of an entity is altered</a:t>
            </a:r>
            <a:r>
              <a:rPr lang="en-US" sz="4400" dirty="0" smtClean="0"/>
              <a:t> in order to </a:t>
            </a:r>
            <a:r>
              <a:rPr lang="en-US" sz="4400" dirty="0" smtClean="0">
                <a:solidFill>
                  <a:schemeClr val="accent1"/>
                </a:solidFill>
              </a:rPr>
              <a:t>suit to the new environment. </a:t>
            </a:r>
          </a:p>
          <a:p>
            <a:pPr algn="just">
              <a:lnSpc>
                <a:spcPct val="120000"/>
              </a:lnSpc>
            </a:pPr>
            <a:r>
              <a:rPr lang="en-US" sz="4400" b="1" dirty="0" smtClean="0"/>
              <a:t> </a:t>
            </a:r>
            <a:r>
              <a:rPr lang="en-US" sz="4400" dirty="0" smtClean="0"/>
              <a:t>In the context of </a:t>
            </a:r>
            <a:r>
              <a:rPr lang="en-US" sz="4400" dirty="0" smtClean="0">
                <a:solidFill>
                  <a:srgbClr val="FF0000"/>
                </a:solidFill>
              </a:rPr>
              <a:t>media</a:t>
            </a:r>
            <a:r>
              <a:rPr lang="en-US" sz="4400" dirty="0" smtClean="0"/>
              <a:t>, </a:t>
            </a:r>
            <a:r>
              <a:rPr lang="en-US" sz="4400" dirty="0" smtClean="0">
                <a:solidFill>
                  <a:srgbClr val="FF0000"/>
                </a:solidFill>
              </a:rPr>
              <a:t>adaptation is defined as a movie, television drama, or stage play </a:t>
            </a:r>
            <a:r>
              <a:rPr lang="en-US" sz="4400" dirty="0" smtClean="0"/>
              <a:t>that has been adapted from a written work, typically a novel or a play. </a:t>
            </a:r>
          </a:p>
          <a:p>
            <a:pPr algn="just">
              <a:buNone/>
            </a:pPr>
            <a:endParaRPr lang="en-US" sz="3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dobe Garamond Pro Bold" pitchFamily="18" charset="0"/>
              </a:rPr>
              <a:t>Adaptation and a few questions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does a film owe the novel or play on which it is based?</a:t>
            </a:r>
          </a:p>
          <a:p>
            <a:r>
              <a:rPr lang="en-US" sz="2800" dirty="0" smtClean="0"/>
              <a:t>How does a film remain faithful to its source? (Has it preserved major characters, theme/s, and plot/s?)</a:t>
            </a:r>
          </a:p>
          <a:p>
            <a:r>
              <a:rPr lang="en-US" sz="2800" dirty="0" smtClean="0"/>
              <a:t>Is  a film a version of a story or an autonomous work of art?</a:t>
            </a:r>
          </a:p>
          <a:p>
            <a:r>
              <a:rPr lang="en-US" sz="2800" dirty="0" smtClean="0"/>
              <a:t>Which text is given primacy: the novel or the film?</a:t>
            </a:r>
          </a:p>
          <a:p>
            <a:r>
              <a:rPr lang="en-US" sz="2800" dirty="0" smtClean="0"/>
              <a:t>Why do motion picture producers make so many changes in filming a novel?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“That’s not in the Book” ……Why?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Adaptations are guided by situations, circumstances, time, era, culture.</a:t>
            </a:r>
          </a:p>
          <a:p>
            <a:r>
              <a:rPr lang="en-US" dirty="0" smtClean="0"/>
              <a:t>Film adaptation – a “kind of paraphrase” </a:t>
            </a:r>
          </a:p>
          <a:p>
            <a:r>
              <a:rPr lang="en-US" dirty="0" smtClean="0"/>
              <a:t>Adaptation is a process of creation and reception. </a:t>
            </a:r>
          </a:p>
          <a:p>
            <a:r>
              <a:rPr lang="en-US" dirty="0" smtClean="0"/>
              <a:t>Filmmaker becomes the  author of  a new work. </a:t>
            </a:r>
          </a:p>
          <a:p>
            <a:r>
              <a:rPr lang="en-US" dirty="0" smtClean="0"/>
              <a:t>Films are completely autonomous works or arts.</a:t>
            </a:r>
          </a:p>
          <a:p>
            <a:r>
              <a:rPr lang="en-US" dirty="0" smtClean="0"/>
              <a:t>Films often distort characters, twist plots, change endings.</a:t>
            </a:r>
          </a:p>
          <a:p>
            <a:r>
              <a:rPr lang="en-US" dirty="0" smtClean="0"/>
              <a:t>Essential element in a literary text is “word”;  while the essence of movie is “movement” and “action” supported by “sound”.</a:t>
            </a:r>
          </a:p>
          <a:p>
            <a:r>
              <a:rPr lang="en-US" dirty="0" smtClean="0"/>
              <a:t>Filmmakers eliminate  descriptions, conflate or dismiss minor episodes and characters and minimize dialogue.</a:t>
            </a:r>
          </a:p>
          <a:p>
            <a:r>
              <a:rPr lang="en-US" dirty="0" smtClean="0"/>
              <a:t>They have to think only of “action suitable for picturization”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“That’s not in the Book” ……Why?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Screen narratives move at faster </a:t>
            </a:r>
            <a:r>
              <a:rPr lang="en-US" dirty="0" smtClean="0">
                <a:solidFill>
                  <a:srgbClr val="FF0000"/>
                </a:solidFill>
              </a:rPr>
              <a:t>pace  </a:t>
            </a:r>
            <a:r>
              <a:rPr lang="en-US" dirty="0" smtClean="0"/>
              <a:t>than  most novels, hence </a:t>
            </a:r>
            <a:r>
              <a:rPr lang="en-US" dirty="0" smtClean="0">
                <a:solidFill>
                  <a:srgbClr val="FF0000"/>
                </a:solidFill>
              </a:rPr>
              <a:t>any detail extraneous </a:t>
            </a:r>
            <a:r>
              <a:rPr lang="en-US" dirty="0" smtClean="0"/>
              <a:t>to the plot  has to be </a:t>
            </a:r>
            <a:r>
              <a:rPr lang="en-US" dirty="0" smtClean="0">
                <a:solidFill>
                  <a:srgbClr val="FF0000"/>
                </a:solidFill>
              </a:rPr>
              <a:t>omitted.</a:t>
            </a:r>
          </a:p>
          <a:p>
            <a:r>
              <a:rPr lang="en-US" dirty="0" smtClean="0"/>
              <a:t>Hence there is : </a:t>
            </a:r>
            <a:r>
              <a:rPr lang="en-US" dirty="0" smtClean="0">
                <a:solidFill>
                  <a:schemeClr val="accent1"/>
                </a:solidFill>
              </a:rPr>
              <a:t>condensation, incorporation and modification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Condensation :  </a:t>
            </a:r>
            <a:r>
              <a:rPr lang="en-US" dirty="0" smtClean="0">
                <a:solidFill>
                  <a:schemeClr val="accent1"/>
                </a:solidFill>
              </a:rPr>
              <a:t>choosing or discarding plot elements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Incorporation: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/>
                </a:solidFill>
              </a:rPr>
              <a:t>adding scenes to fill in any gaps </a:t>
            </a:r>
            <a:r>
              <a:rPr lang="en-US" dirty="0" smtClean="0"/>
              <a:t>in the narrative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Modification: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To help bring the “moral tone” of the narrative into conformance with Production Code standard.</a:t>
            </a:r>
          </a:p>
          <a:p>
            <a:r>
              <a:rPr lang="en-US" dirty="0" smtClean="0"/>
              <a:t>The Adapter must </a:t>
            </a:r>
            <a:r>
              <a:rPr lang="en-US" dirty="0" smtClean="0">
                <a:solidFill>
                  <a:srgbClr val="FF0000"/>
                </a:solidFill>
              </a:rPr>
              <a:t>control the script’s length.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“That’s not in the Book” ……Why?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Adapter has to locate  chief characters and central theme and then transform those into a film that delivers “a story of sittable  duration”</a:t>
            </a:r>
          </a:p>
          <a:p>
            <a:r>
              <a:rPr lang="en-US" dirty="0" smtClean="0"/>
              <a:t>Roy Paul Madsen, in his book  </a:t>
            </a:r>
            <a:r>
              <a:rPr lang="en-US" i="1" dirty="0" smtClean="0"/>
              <a:t>The Impact of Film </a:t>
            </a:r>
            <a:r>
              <a:rPr lang="en-US" dirty="0" smtClean="0"/>
              <a:t>(1973), writes: </a:t>
            </a:r>
            <a:r>
              <a:rPr lang="en-US" dirty="0" smtClean="0">
                <a:solidFill>
                  <a:srgbClr val="FF0000"/>
                </a:solidFill>
              </a:rPr>
              <a:t>Only “superficial” similarities exist between films and novels because the two are as different as music and sculpture”.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An adapter has to formulate the same story in a different landscape, culture, setting, time-period or even background.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For example, </a:t>
            </a:r>
            <a:r>
              <a:rPr lang="en-US" i="1" dirty="0" err="1" smtClean="0">
                <a:solidFill>
                  <a:srgbClr val="FF0000"/>
                </a:solidFill>
              </a:rPr>
              <a:t>Shyam</a:t>
            </a:r>
            <a:r>
              <a:rPr lang="en-US" i="1" dirty="0" smtClean="0">
                <a:solidFill>
                  <a:srgbClr val="FF0000"/>
                </a:solidFill>
              </a:rPr>
              <a:t> Benegal’s </a:t>
            </a:r>
            <a:r>
              <a:rPr lang="en-US" i="1" dirty="0" err="1" smtClean="0">
                <a:solidFill>
                  <a:srgbClr val="FF0000"/>
                </a:solidFill>
              </a:rPr>
              <a:t>Kalyug</a:t>
            </a:r>
            <a:r>
              <a:rPr lang="en-US" i="1" dirty="0" smtClean="0">
                <a:solidFill>
                  <a:srgbClr val="FF0000"/>
                </a:solidFill>
              </a:rPr>
              <a:t> (1981) is a modern day adaptation of the century-old Indian Epic Mahabharata. </a:t>
            </a:r>
            <a:r>
              <a:rPr lang="en-US" i="1" dirty="0" smtClean="0">
                <a:solidFill>
                  <a:schemeClr val="accent1"/>
                </a:solidFill>
              </a:rPr>
              <a:t>In it, the screenplay and plot are quite different but the characterization and critical events have a striking similarity with the epic.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“That’s not in the Book” ……Why?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Cultural diversity, social milieu, economic limitations and perceptions  of audience </a:t>
            </a:r>
            <a:r>
              <a:rPr lang="en-US" dirty="0" smtClean="0"/>
              <a:t>play  an important role in adaptations. ( </a:t>
            </a:r>
            <a:r>
              <a:rPr lang="en-US" i="1" dirty="0" err="1" smtClean="0"/>
              <a:t>Haidar</a:t>
            </a:r>
            <a:r>
              <a:rPr lang="en-US" i="1" dirty="0" smtClean="0"/>
              <a:t>, </a:t>
            </a:r>
            <a:r>
              <a:rPr lang="en-US" i="1" dirty="0" err="1" smtClean="0"/>
              <a:t>Omkara</a:t>
            </a:r>
            <a:r>
              <a:rPr lang="en-US" i="1" dirty="0" smtClean="0"/>
              <a:t>, </a:t>
            </a:r>
            <a:r>
              <a:rPr lang="en-US" i="1" dirty="0" err="1" smtClean="0"/>
              <a:t>Natsamrat</a:t>
            </a:r>
            <a:r>
              <a:rPr lang="en-US" i="1" dirty="0" smtClean="0"/>
              <a:t>…..)</a:t>
            </a:r>
          </a:p>
          <a:p>
            <a:r>
              <a:rPr lang="en-US" i="1" dirty="0" smtClean="0"/>
              <a:t>Often filmmaking requires </a:t>
            </a:r>
            <a:r>
              <a:rPr lang="en-US" i="1" dirty="0" smtClean="0">
                <a:solidFill>
                  <a:srgbClr val="FF0000"/>
                </a:solidFill>
              </a:rPr>
              <a:t>reorganization of the material, a different construction.</a:t>
            </a:r>
          </a:p>
          <a:p>
            <a:r>
              <a:rPr lang="en-US" i="1" dirty="0" smtClean="0"/>
              <a:t>Film adaptation is not just the change in the time period, but also the addition of scenes, voices, sound, music, props, etc.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It is the director’s choice : </a:t>
            </a:r>
            <a:r>
              <a:rPr lang="en-US" i="1" dirty="0" smtClean="0"/>
              <a:t>he may </a:t>
            </a:r>
            <a:r>
              <a:rPr lang="en-US" i="1" dirty="0" smtClean="0">
                <a:solidFill>
                  <a:srgbClr val="FF0000"/>
                </a:solidFill>
              </a:rPr>
              <a:t>adapt a work as faithful as he can </a:t>
            </a:r>
            <a:r>
              <a:rPr lang="en-US" i="1" dirty="0" smtClean="0"/>
              <a:t>or </a:t>
            </a:r>
            <a:r>
              <a:rPr lang="en-US" i="1" dirty="0" smtClean="0">
                <a:solidFill>
                  <a:schemeClr val="accent1"/>
                </a:solidFill>
              </a:rPr>
              <a:t>may extract the essence of the text and develop it in a new setting.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</a:t>
            </a:r>
            <a:r>
              <a:rPr lang="en-US" dirty="0" smtClean="0">
                <a:solidFill>
                  <a:srgbClr val="FF0000"/>
                </a:solidFill>
              </a:rPr>
              <a:t>filmmaker  adhered to “correct meaning</a:t>
            </a:r>
            <a:r>
              <a:rPr lang="en-US" dirty="0" smtClean="0"/>
              <a:t>” or  in some sense “</a:t>
            </a:r>
            <a:r>
              <a:rPr lang="en-US" dirty="0" smtClean="0">
                <a:solidFill>
                  <a:schemeClr val="accent1"/>
                </a:solidFill>
              </a:rPr>
              <a:t>violated or  tampered with</a:t>
            </a:r>
            <a:r>
              <a:rPr lang="en-US" dirty="0" smtClean="0"/>
              <a:t>” it?</a:t>
            </a:r>
          </a:p>
          <a:p>
            <a:r>
              <a:rPr lang="en-US" dirty="0" smtClean="0"/>
              <a:t>Is it </a:t>
            </a:r>
            <a:r>
              <a:rPr lang="en-US" dirty="0" smtClean="0">
                <a:solidFill>
                  <a:srgbClr val="C00000"/>
                </a:solidFill>
              </a:rPr>
              <a:t>faithful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C00000"/>
                </a:solidFill>
              </a:rPr>
              <a:t>“letter” </a:t>
            </a:r>
            <a:r>
              <a:rPr lang="en-US" dirty="0" smtClean="0"/>
              <a:t>and  the </a:t>
            </a:r>
            <a:r>
              <a:rPr lang="en-US" dirty="0" smtClean="0">
                <a:solidFill>
                  <a:srgbClr val="C00000"/>
                </a:solidFill>
              </a:rPr>
              <a:t>“spirit” or “essence” </a:t>
            </a:r>
            <a:r>
              <a:rPr lang="en-US" dirty="0" smtClean="0"/>
              <a:t>of the work?</a:t>
            </a:r>
          </a:p>
          <a:p>
            <a:r>
              <a:rPr lang="en-US" dirty="0" smtClean="0"/>
              <a:t>The problem with fidelity approach is that it </a:t>
            </a:r>
            <a:r>
              <a:rPr lang="en-US" dirty="0" smtClean="0">
                <a:solidFill>
                  <a:schemeClr val="accent1"/>
                </a:solidFill>
              </a:rPr>
              <a:t>gives primary importance to the novel/play and  treats the film as if it were an inferior work.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successful and faithful adaptation captures the “spirit” of the book.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does not miss the message of the novel/play 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720</TotalTime>
  <Words>2412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 History</vt:lpstr>
      <vt:lpstr>        Adaptation and Filmmaking:  </vt:lpstr>
      <vt:lpstr> Adaptation : Meaning</vt:lpstr>
      <vt:lpstr>Adaptation and a few questions</vt:lpstr>
      <vt:lpstr>“That’s not in the Book” ……Why?</vt:lpstr>
      <vt:lpstr>“That’s not in the Book” ……Why?</vt:lpstr>
      <vt:lpstr>“That’s not in the Book” ……Why?</vt:lpstr>
      <vt:lpstr>“That’s not in the Book” ……Why?</vt:lpstr>
      <vt:lpstr>FIDELITY</vt:lpstr>
      <vt:lpstr>FIDELITY</vt:lpstr>
      <vt:lpstr>ADAPTATIONS AS INTERPRETATIONS</vt:lpstr>
      <vt:lpstr>Transpositioning</vt:lpstr>
      <vt:lpstr>Transformation</vt:lpstr>
      <vt:lpstr>Transcoding and Appropriations</vt:lpstr>
      <vt:lpstr>A Theory of Adaptation by Linda Hutcheon</vt:lpstr>
      <vt:lpstr>Theory of the Film by Bela Balazs</vt:lpstr>
      <vt:lpstr>Andre Bazin</vt:lpstr>
      <vt:lpstr>Novels into Film (1957)  by George Bluestone</vt:lpstr>
      <vt:lpstr>Ten ‘secrets’ to become a successful adapter by Andrew Davies</vt:lpstr>
      <vt:lpstr>Theory of Film by Seigfried Kracauer </vt:lpstr>
      <vt:lpstr>Thomas Leitch: Adaptation --a subset of intertexuality</vt:lpstr>
      <vt:lpstr>The Novel and the Cinema (1975) by Geoffery Wagner </vt:lpstr>
      <vt:lpstr>Rene Clair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adaptation?</dc:title>
  <dc:creator/>
  <cp:lastModifiedBy>HP</cp:lastModifiedBy>
  <cp:revision>104</cp:revision>
  <dcterms:created xsi:type="dcterms:W3CDTF">2006-08-16T00:00:00Z</dcterms:created>
  <dcterms:modified xsi:type="dcterms:W3CDTF">2021-11-29T13:04:23Z</dcterms:modified>
</cp:coreProperties>
</file>