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5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0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4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1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3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7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0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5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0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27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biography/Abraham-Fraunce" TargetMode="External" /><Relationship Id="rId7" Type="http://schemas.openxmlformats.org/officeDocument/2006/relationships/hyperlink" Target="https://www.britannica.com/topic/Arcadia-by-Sidney" TargetMode="External" /><Relationship Id="rId2" Type="http://schemas.openxmlformats.org/officeDocument/2006/relationships/hyperlink" Target="https://www.britannica.com/biography/Edmund-Spenser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britannica.com/topic/Astrophel-and-Stella" TargetMode="External" /><Relationship Id="rId5" Type="http://schemas.openxmlformats.org/officeDocument/2006/relationships/hyperlink" Target="https://www.britannica.com/topic/The-Defence-of-Poesie" TargetMode="External" /><Relationship Id="rId4" Type="http://schemas.openxmlformats.org/officeDocument/2006/relationships/hyperlink" Target="https://www.britannica.com/biography/Thomas-Lodge" TargetMode="Externa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estingliterature.com/2016/03/04/five-fascinating-facts-about-sir-philip-sidney/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BFA7-35D1-0141-A86A-81C3DA33D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2780" y="-1747210"/>
            <a:ext cx="9144000" cy="3025357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7030A0"/>
                </a:solidFill>
                <a:latin typeface="Aldhabi" panose="02000000000000000000" pitchFamily="2" charset="0"/>
                <a:ea typeface="Aldhabi" panose="02000000000000000000" pitchFamily="2" charset="0"/>
              </a:rPr>
              <a:t>SONNET TO THE MOON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5AB1E-D0F2-9848-A960-9792FB51C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6586" y="1154510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i="1"/>
              <a:t>Sir Philip Sidney (1554-1586</a:t>
            </a:r>
            <a:r>
              <a:rPr lang="en-US" sz="4400" b="1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65278F-BABB-194C-8D1D-3C75D1713FD6}"/>
              </a:ext>
            </a:extLst>
          </p:cNvPr>
          <p:cNvSpPr txBox="1"/>
          <p:nvPr/>
        </p:nvSpPr>
        <p:spPr>
          <a:xfrm>
            <a:off x="6669382" y="659011"/>
            <a:ext cx="37435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5EBEC-1F07-6A4B-8E5A-A2EF84DA15A4}"/>
              </a:ext>
            </a:extLst>
          </p:cNvPr>
          <p:cNvSpPr txBox="1"/>
          <p:nvPr/>
        </p:nvSpPr>
        <p:spPr>
          <a:xfrm>
            <a:off x="7923246" y="4875609"/>
            <a:ext cx="51270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1">
                <a:solidFill>
                  <a:schemeClr val="bg1"/>
                </a:solidFill>
              </a:rPr>
              <a:t>Mr: J. B. Khot</a:t>
            </a:r>
          </a:p>
          <a:p>
            <a:pPr algn="l"/>
            <a:r>
              <a:rPr lang="en-US" sz="2000" b="1" i="1">
                <a:solidFill>
                  <a:schemeClr val="bg1"/>
                </a:solidFill>
              </a:rPr>
              <a:t>MA, SET</a:t>
            </a:r>
          </a:p>
          <a:p>
            <a:pPr algn="l"/>
            <a:r>
              <a:rPr lang="en-US" sz="2000" b="1" i="1">
                <a:solidFill>
                  <a:schemeClr val="bg1"/>
                </a:solidFill>
              </a:rPr>
              <a:t>Department of English</a:t>
            </a:r>
          </a:p>
          <a:p>
            <a:pPr algn="l"/>
            <a:r>
              <a:rPr lang="en-US" sz="2000" b="1" i="1">
                <a:solidFill>
                  <a:schemeClr val="bg1"/>
                </a:solidFill>
              </a:rPr>
              <a:t>Kisan Veer Mahavidyalaya,Wai</a:t>
            </a:r>
          </a:p>
          <a:p>
            <a:pPr algn="l"/>
            <a:r>
              <a:rPr lang="en-US" sz="2000" b="1" i="1">
                <a:solidFill>
                  <a:schemeClr val="bg1"/>
                </a:solidFill>
              </a:rPr>
              <a:t>Dist: Satara</a:t>
            </a:r>
          </a:p>
          <a:p>
            <a:pPr algn="l"/>
            <a:endParaRPr lang="en-US" sz="2000" b="1" i="1">
              <a:solidFill>
                <a:schemeClr val="bg1"/>
              </a:solidFill>
            </a:endParaRPr>
          </a:p>
          <a:p>
            <a:pPr algn="l"/>
            <a:endParaRPr lang="en-US" b="1" i="1">
              <a:solidFill>
                <a:schemeClr val="bg1"/>
              </a:solidFill>
            </a:endParaRPr>
          </a:p>
          <a:p>
            <a:pPr algn="l"/>
            <a:endParaRPr lang="en-US" b="1" i="1">
              <a:solidFill>
                <a:schemeClr val="bg1"/>
              </a:solidFill>
            </a:endParaRPr>
          </a:p>
          <a:p>
            <a:pPr algn="l"/>
            <a:endParaRPr lang="en-US" b="1" i="1">
              <a:solidFill>
                <a:schemeClr val="bg1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0EF2B47-DED7-2B43-82FE-F616D2BB0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8" y="2357438"/>
            <a:ext cx="4002243" cy="45005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917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4D27-4DFF-2644-B97E-3755718B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67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i="1"/>
              <a:t>Introduction to the Poet: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B35D-C7BE-6C4D-B43A-1489AC7F1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2506662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Georgia" panose="02000000000000000000" pitchFamily="2" charset="0"/>
              </a:rPr>
              <a:t>B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00000000000000000" pitchFamily="2" charset="0"/>
              </a:rPr>
              <a:t>orn on November 30, 1554 Penshurst, Kent, England—died October 17, 1586, </a:t>
            </a:r>
            <a:r>
              <a:rPr lang="en-US" sz="2000" b="1">
                <a:solidFill>
                  <a:schemeClr val="bg1"/>
                </a:solidFill>
                <a:latin typeface="Georgia" panose="02000000000000000000" pitchFamily="2" charset="0"/>
              </a:rPr>
              <a:t>Arnhem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00000000000000000" pitchFamily="2" charset="0"/>
              </a:rPr>
              <a:t>,Netherlands.</a:t>
            </a:r>
          </a:p>
          <a:p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Elizabethan courtier, statesman, soldier, poet, and patron of scholars and poets.</a:t>
            </a:r>
          </a:p>
          <a:p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Among the many poets and prose writers who sought his patronage were </a:t>
            </a:r>
            <a:r>
              <a:rPr lang="en-US" sz="2000" b="1" i="0" u="none" strike="noStrike">
                <a:solidFill>
                  <a:schemeClr val="bg1"/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Edmund Spenser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 </a:t>
            </a:r>
            <a:r>
              <a:rPr lang="en-US" sz="2000" b="1" i="0" u="none" strike="noStrike">
                <a:solidFill>
                  <a:schemeClr val="bg1"/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Abraham Fraunce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and </a:t>
            </a:r>
            <a:r>
              <a:rPr lang="en-US" sz="2000" b="1" i="0" u="none" strike="noStrike">
                <a:solidFill>
                  <a:schemeClr val="bg1"/>
                </a:solidFill>
                <a:effectLst/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 Lodge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n-US" sz="2000" b="1" i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fontAlgn="base"/>
            <a:r>
              <a:rPr lang="en-US" sz="2000" b="1">
                <a:solidFill>
                  <a:schemeClr val="bg1"/>
                </a:solidFill>
              </a:rPr>
              <a:t>NOTABLE WORKS:</a:t>
            </a:r>
          </a:p>
          <a:p>
            <a:pPr fontAlgn="base"/>
            <a:r>
              <a:rPr lang="en-US" sz="2000" b="1" u="none" strike="noStrike">
                <a:solidFill>
                  <a:schemeClr val="bg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Defence of Poesie”</a:t>
            </a:r>
            <a:endParaRPr lang="en-US" sz="2000" b="1">
              <a:solidFill>
                <a:schemeClr val="bg1"/>
              </a:solidFill>
              <a:effectLst/>
            </a:endParaRPr>
          </a:p>
          <a:p>
            <a:pPr fontAlgn="base"/>
            <a:r>
              <a:rPr lang="en-US" sz="2000" b="1" u="none" strike="noStrike">
                <a:solidFill>
                  <a:schemeClr val="bg1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“Astrophel and Stella”</a:t>
            </a:r>
            <a:endParaRPr lang="en-US" sz="2000" b="1">
              <a:solidFill>
                <a:schemeClr val="bg1"/>
              </a:solidFill>
              <a:effectLst/>
            </a:endParaRPr>
          </a:p>
          <a:p>
            <a:pPr fontAlgn="base"/>
            <a:r>
              <a:rPr lang="en-US" sz="2000" b="1" u="none" strike="noStrike">
                <a:solidFill>
                  <a:schemeClr val="bg1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“Arcadia”</a:t>
            </a:r>
            <a:endParaRPr lang="en-US" sz="2000" b="1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03D7-3098-7149-8AD1-2D590DEE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/>
              <a:t>Introduction to the Poem: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33EC-3A49-9F4A-9945-CED895282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7405"/>
            <a:ext cx="10515600" cy="4069557"/>
          </a:xfrm>
        </p:spPr>
        <p:txBody>
          <a:bodyPr>
            <a:normAutofit/>
          </a:bodyPr>
          <a:lstStyle/>
          <a:p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It is sonnet 31 from 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 Philip Sidney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’s “</a:t>
            </a:r>
            <a:r>
              <a:rPr lang="en-US" sz="2000" b="1" i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Astrophel and Stella”.</a:t>
            </a:r>
            <a:endParaRPr lang="en-US" sz="2000" b="1" i="1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2000" b="1" i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nspired by his unrequited love for Penelope Rich (</a:t>
            </a:r>
            <a:r>
              <a:rPr lang="en-US" sz="2000" b="1" i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nee </a:t>
            </a:r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Devereux).</a:t>
            </a:r>
          </a:p>
          <a:p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Sidney addresses the moon as a potential fellow-sufferer from Cupid’s cruel arrows.</a:t>
            </a:r>
          </a:p>
          <a:p>
            <a:r>
              <a:rPr lang="en-US" sz="20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It follows the Petrarchan sonnet model.</a:t>
            </a:r>
          </a:p>
        </p:txBody>
      </p:sp>
    </p:spTree>
    <p:extLst>
      <p:ext uri="{BB962C8B-B14F-4D97-AF65-F5344CB8AC3E}">
        <p14:creationId xmlns:p14="http://schemas.microsoft.com/office/powerpoint/2010/main" val="28541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37DF-3CC2-C448-9212-C69A236D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702" y="265906"/>
            <a:ext cx="8246269" cy="831453"/>
          </a:xfrm>
        </p:spPr>
        <p:txBody>
          <a:bodyPr>
            <a:normAutofit/>
          </a:bodyPr>
          <a:lstStyle/>
          <a:p>
            <a:r>
              <a:rPr lang="en-US" sz="4000" b="1" i="1"/>
              <a:t>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470E6-0D8F-F742-BCE4-FFF8F7A83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7" y="21487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With how sad steps, O moon, thou climb’st the skies;</a:t>
            </a:r>
          </a:p>
          <a:p>
            <a:pPr marL="0" indent="0">
              <a:buNone/>
            </a:pP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How silently, and with how wan a face.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What, may it be that even in heavenly place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That busy archer his sharp arrows tries?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Sure, if that long-with-love-acquainted eyes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Can judge of love, thou feel’st a lover’s case;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 read it in thy looks; thy languished grace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To me, that feel the like, thy state descries.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Then, even of fellowship, O moon, tell me,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Is constant love deemed there but want of wit?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Are beauties there as proud as here they be?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Do they above love to be loved, and yet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Those lovers scorn whom that love doth possess?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Do they call virtue there ungratefulness?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BAE78A-56DF-3D42-A071-89B4A0E16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766" y="2148750"/>
            <a:ext cx="4161234" cy="427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6CBFD-8F4F-8A4A-AB04-3970952F2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37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With how sad steps, O moon, thou climb’st the skies;</a:t>
            </a:r>
          </a:p>
          <a:p>
            <a:pPr marL="0" indent="0">
              <a:buNone/>
            </a:pP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How silently, and with how wan a face.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What, may it be that even in heavenly place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That busy archer his sharp arrows tries?</a:t>
            </a:r>
            <a:endParaRPr lang="en-US" sz="2800" b="1">
              <a:solidFill>
                <a:schemeClr val="bg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40724C3-B91C-2D4C-B3C3-534AA06BF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156" y="3565528"/>
            <a:ext cx="3875485" cy="311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1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20D5-91EC-B74E-9E7C-959731B16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3125"/>
            <a:ext cx="10515600" cy="3648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Sure, if that long-with-love-acquainted eyes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Can judge of love, thou feel’st a lover’s case;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 read it in thy looks; thy languished grace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To me, that feel the like, thy state descries.</a:t>
            </a:r>
            <a:endParaRPr lang="en-US" sz="2800" b="1">
              <a:solidFill>
                <a:schemeClr val="bg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F9EF398-AF98-774D-8FD0-213288F5D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972" y="1893095"/>
            <a:ext cx="3881255" cy="47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61608-B0B9-9749-93EE-21496A1B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53" y="967052"/>
            <a:ext cx="10515600" cy="492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Then, even of fellowship, O moon, tell me,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Is constant love deemed there but want of wit?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Are beauties there as proud as here they be?</a:t>
            </a:r>
            <a:endParaRPr lang="en-US" sz="2800" b="1">
              <a:solidFill>
                <a:schemeClr val="bg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541841E-92FD-1C49-99F1-A69BF30DA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265" y="2286000"/>
            <a:ext cx="485774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8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160F6-3631-9944-9386-8864A8D9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89" y="2197580"/>
            <a:ext cx="10515600" cy="5730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Do they above love to be loved, and yet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Those lovers scorn whom that love doth possess?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i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Do they call virtue there ungratefulness?</a:t>
            </a:r>
            <a:endParaRPr lang="en-US" sz="2800" b="1">
              <a:solidFill>
                <a:schemeClr val="bg1"/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1A2244E7-1F82-3B4B-88EC-4C54F1623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5601" cy="37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69006-5CB1-9E4A-AA29-396C78CBE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2016" y="232806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i="1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762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SONNET TO THE MOON</vt:lpstr>
      <vt:lpstr>Introduction to the Poet:</vt:lpstr>
      <vt:lpstr>Introduction to the Poem:</vt:lpstr>
      <vt:lpstr>Poem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TO THE MOON</dc:title>
  <dc:creator>Unknown User</dc:creator>
  <cp:lastModifiedBy>khotjayvant@gmail.com</cp:lastModifiedBy>
  <cp:revision>9</cp:revision>
  <dcterms:created xsi:type="dcterms:W3CDTF">2020-05-08T05:19:21Z</dcterms:created>
  <dcterms:modified xsi:type="dcterms:W3CDTF">2023-10-11T02:42:48Z</dcterms:modified>
</cp:coreProperties>
</file>