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4/4/2024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4/4/2024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4/4/2024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6D5B6C-E920-FF51-64C3-002E949625B7}"/>
              </a:ext>
            </a:extLst>
          </p:cNvPr>
          <p:cNvSpPr>
            <a:spLocks noGrp="1"/>
          </p:cNvSpPr>
          <p:nvPr>
            <p:ph type="ctrTitle"/>
          </p:nvPr>
        </p:nvSpPr>
        <p:spPr>
          <a:xfrm>
            <a:off x="1366490" y="-553640"/>
            <a:ext cx="8614123" cy="2402084"/>
          </a:xfrm>
        </p:spPr>
        <p:txBody>
          <a:bodyPr/>
          <a:lstStyle/>
          <a:p>
            <a:pPr algn="ctr"/>
            <a:r>
              <a:rPr lang="en-US" b="1" i="1" dirty="0">
                <a:latin typeface="Algerian" pitchFamily="82" charset="0"/>
              </a:rPr>
              <a:t>Transgenic Animals</a:t>
            </a:r>
          </a:p>
        </p:txBody>
      </p:sp>
      <p:pic>
        <p:nvPicPr>
          <p:cNvPr id="6" name="Picture 5">
            <a:extLst>
              <a:ext uri="{FF2B5EF4-FFF2-40B4-BE49-F238E27FC236}">
                <a16:creationId xmlns:a16="http://schemas.microsoft.com/office/drawing/2014/main" id="{10321DA6-F3AD-759D-46F3-96145BDCBFDC}"/>
              </a:ext>
            </a:extLst>
          </p:cNvPr>
          <p:cNvPicPr>
            <a:picLocks noChangeAspect="1"/>
          </p:cNvPicPr>
          <p:nvPr/>
        </p:nvPicPr>
        <p:blipFill>
          <a:blip r:embed="rId2"/>
          <a:stretch>
            <a:fillRect/>
          </a:stretch>
        </p:blipFill>
        <p:spPr>
          <a:xfrm>
            <a:off x="981274" y="2250282"/>
            <a:ext cx="4715868" cy="2893219"/>
          </a:xfrm>
          <a:prstGeom prst="rect">
            <a:avLst/>
          </a:prstGeom>
        </p:spPr>
      </p:pic>
      <p:pic>
        <p:nvPicPr>
          <p:cNvPr id="7" name="Picture 6">
            <a:extLst>
              <a:ext uri="{FF2B5EF4-FFF2-40B4-BE49-F238E27FC236}">
                <a16:creationId xmlns:a16="http://schemas.microsoft.com/office/drawing/2014/main" id="{0EAE1094-4391-6F4E-D428-413EFF82ACEE}"/>
              </a:ext>
            </a:extLst>
          </p:cNvPr>
          <p:cNvPicPr>
            <a:picLocks noChangeAspect="1"/>
          </p:cNvPicPr>
          <p:nvPr/>
        </p:nvPicPr>
        <p:blipFill>
          <a:blip r:embed="rId3"/>
          <a:stretch>
            <a:fillRect/>
          </a:stretch>
        </p:blipFill>
        <p:spPr>
          <a:xfrm>
            <a:off x="5697142" y="2128243"/>
            <a:ext cx="5513585" cy="2893219"/>
          </a:xfrm>
          <a:prstGeom prst="rect">
            <a:avLst/>
          </a:prstGeom>
        </p:spPr>
      </p:pic>
      <p:sp>
        <p:nvSpPr>
          <p:cNvPr id="10" name="TextBox 9">
            <a:extLst>
              <a:ext uri="{FF2B5EF4-FFF2-40B4-BE49-F238E27FC236}">
                <a16:creationId xmlns:a16="http://schemas.microsoft.com/office/drawing/2014/main" id="{46816371-6DF6-F56F-4F22-FBED5C2233A0}"/>
              </a:ext>
            </a:extLst>
          </p:cNvPr>
          <p:cNvSpPr txBox="1"/>
          <p:nvPr/>
        </p:nvSpPr>
        <p:spPr>
          <a:xfrm>
            <a:off x="5184576" y="2237779"/>
            <a:ext cx="1828800" cy="1828800"/>
          </a:xfrm>
          <a:prstGeom prst="rect">
            <a:avLst/>
          </a:prstGeom>
          <a:noFill/>
        </p:spPr>
        <p:txBody>
          <a:bodyPr wrap="square" rtlCol="0">
            <a:spAutoFit/>
          </a:bodyPr>
          <a:lstStyle/>
          <a:p>
            <a:pPr algn="l"/>
            <a:endParaRPr lang="en-US" dirty="0"/>
          </a:p>
        </p:txBody>
      </p:sp>
      <p:sp>
        <p:nvSpPr>
          <p:cNvPr id="12" name="TextBox 11">
            <a:extLst>
              <a:ext uri="{FF2B5EF4-FFF2-40B4-BE49-F238E27FC236}">
                <a16:creationId xmlns:a16="http://schemas.microsoft.com/office/drawing/2014/main" id="{0D5DD4AA-DD44-0C1E-0DF9-E76EF0F23274}"/>
              </a:ext>
            </a:extLst>
          </p:cNvPr>
          <p:cNvSpPr txBox="1"/>
          <p:nvPr/>
        </p:nvSpPr>
        <p:spPr>
          <a:xfrm rot="9505719">
            <a:off x="3411141" y="2237779"/>
            <a:ext cx="3602235" cy="557213"/>
          </a:xfrm>
          <a:prstGeom prst="rect">
            <a:avLst/>
          </a:prstGeom>
          <a:noFill/>
        </p:spPr>
        <p:txBody>
          <a:bodyPr wrap="square" rtlCol="0">
            <a:spAutoFit/>
          </a:bodyPr>
          <a:lstStyle/>
          <a:p>
            <a:pPr algn="l"/>
            <a:endParaRPr lang="en-US" dirty="0"/>
          </a:p>
        </p:txBody>
      </p:sp>
      <p:sp>
        <p:nvSpPr>
          <p:cNvPr id="2" name="TextBox 1"/>
          <p:cNvSpPr txBox="1"/>
          <p:nvPr/>
        </p:nvSpPr>
        <p:spPr>
          <a:xfrm>
            <a:off x="7482468" y="5586761"/>
            <a:ext cx="2214068" cy="369332"/>
          </a:xfrm>
          <a:prstGeom prst="rect">
            <a:avLst/>
          </a:prstGeom>
          <a:noFill/>
        </p:spPr>
        <p:txBody>
          <a:bodyPr wrap="none" rtlCol="0">
            <a:spAutoFit/>
          </a:bodyPr>
          <a:lstStyle/>
          <a:p>
            <a:r>
              <a:rPr lang="en-US" dirty="0"/>
              <a:t>By Miss Renjar J. K.</a:t>
            </a:r>
            <a:endParaRPr lang="en-IN" dirty="0"/>
          </a:p>
        </p:txBody>
      </p:sp>
    </p:spTree>
    <p:extLst>
      <p:ext uri="{BB962C8B-B14F-4D97-AF65-F5344CB8AC3E}">
        <p14:creationId xmlns:p14="http://schemas.microsoft.com/office/powerpoint/2010/main" val="183384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F5C6-F261-9219-2FAD-3A952CCA17CD}"/>
              </a:ext>
            </a:extLst>
          </p:cNvPr>
          <p:cNvSpPr>
            <a:spLocks noGrp="1"/>
          </p:cNvSpPr>
          <p:nvPr>
            <p:ph type="title"/>
          </p:nvPr>
        </p:nvSpPr>
        <p:spPr/>
        <p:txBody>
          <a:bodyPr/>
          <a:lstStyle/>
          <a:p>
            <a:pPr algn="ctr"/>
            <a:r>
              <a:rPr lang="en-US" b="1" i="1"/>
              <a:t>3. DNA </a:t>
            </a:r>
            <a:r>
              <a:rPr lang="en-US" b="1" i="1" dirty="0"/>
              <a:t>Microinjection</a:t>
            </a:r>
          </a:p>
        </p:txBody>
      </p:sp>
      <p:sp>
        <p:nvSpPr>
          <p:cNvPr id="3" name="Content Placeholder 2">
            <a:extLst>
              <a:ext uri="{FF2B5EF4-FFF2-40B4-BE49-F238E27FC236}">
                <a16:creationId xmlns:a16="http://schemas.microsoft.com/office/drawing/2014/main" id="{A695ED40-9F3F-195B-935A-D595040424BB}"/>
              </a:ext>
            </a:extLst>
          </p:cNvPr>
          <p:cNvSpPr>
            <a:spLocks noGrp="1"/>
          </p:cNvSpPr>
          <p:nvPr>
            <p:ph idx="1"/>
          </p:nvPr>
        </p:nvSpPr>
        <p:spPr/>
        <p:txBody>
          <a:bodyPr/>
          <a:lstStyle/>
          <a:p>
            <a:r>
              <a:rPr lang="en-US" i="1" dirty="0"/>
              <a:t>This method involves the direct microinjection of a desired gene into the pronucleus of a fertilized ovum.</a:t>
            </a:r>
          </a:p>
          <a:p>
            <a:r>
              <a:rPr lang="en-US" i="1" dirty="0"/>
              <a:t>The manipulate fertilized ovum is transferred into recipient female.</a:t>
            </a:r>
          </a:p>
          <a:p>
            <a:r>
              <a:rPr lang="en-US" i="1" dirty="0"/>
              <a:t>This method is applicable to a wide variety of species improve like stocks, wool characteristics, rate of weight gain and egg laying frequency.</a:t>
            </a:r>
          </a:p>
        </p:txBody>
      </p:sp>
    </p:spTree>
    <p:extLst>
      <p:ext uri="{BB962C8B-B14F-4D97-AF65-F5344CB8AC3E}">
        <p14:creationId xmlns:p14="http://schemas.microsoft.com/office/powerpoint/2010/main" val="352037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1CC7-29C7-682C-0C46-87B7E684D702}"/>
              </a:ext>
            </a:extLst>
          </p:cNvPr>
          <p:cNvSpPr>
            <a:spLocks noGrp="1"/>
          </p:cNvSpPr>
          <p:nvPr>
            <p:ph type="title"/>
          </p:nvPr>
        </p:nvSpPr>
        <p:spPr/>
        <p:txBody>
          <a:bodyPr/>
          <a:lstStyle/>
          <a:p>
            <a:pPr algn="ctr"/>
            <a:r>
              <a:rPr lang="en-US" b="1" i="1" dirty="0"/>
              <a:t>DNA Microinjection</a:t>
            </a:r>
          </a:p>
        </p:txBody>
      </p:sp>
      <p:pic>
        <p:nvPicPr>
          <p:cNvPr id="4" name="Content Placeholder 3">
            <a:extLst>
              <a:ext uri="{FF2B5EF4-FFF2-40B4-BE49-F238E27FC236}">
                <a16:creationId xmlns:a16="http://schemas.microsoft.com/office/drawing/2014/main" id="{0B27CA13-2BCF-F86E-C6FD-A6E30F3B1E83}"/>
              </a:ext>
            </a:extLst>
          </p:cNvPr>
          <p:cNvPicPr>
            <a:picLocks noGrp="1" noChangeAspect="1"/>
          </p:cNvPicPr>
          <p:nvPr>
            <p:ph idx="1"/>
          </p:nvPr>
        </p:nvPicPr>
        <p:blipFill>
          <a:blip r:embed="rId2"/>
          <a:stretch>
            <a:fillRect/>
          </a:stretch>
        </p:blipFill>
        <p:spPr>
          <a:xfrm>
            <a:off x="3817619" y="2320290"/>
            <a:ext cx="3657601" cy="4297680"/>
          </a:xfrm>
        </p:spPr>
      </p:pic>
    </p:spTree>
    <p:extLst>
      <p:ext uri="{BB962C8B-B14F-4D97-AF65-F5344CB8AC3E}">
        <p14:creationId xmlns:p14="http://schemas.microsoft.com/office/powerpoint/2010/main" val="154281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3D898C-C6B5-3D4C-DDAD-0771B71C2C53}"/>
              </a:ext>
            </a:extLst>
          </p:cNvPr>
          <p:cNvPicPr>
            <a:picLocks noChangeAspect="1"/>
          </p:cNvPicPr>
          <p:nvPr/>
        </p:nvPicPr>
        <p:blipFill>
          <a:blip r:embed="rId2"/>
          <a:stretch>
            <a:fillRect/>
          </a:stretch>
        </p:blipFill>
        <p:spPr>
          <a:xfrm>
            <a:off x="425402" y="2214249"/>
            <a:ext cx="2557859" cy="2457438"/>
          </a:xfrm>
          <a:prstGeom prst="rect">
            <a:avLst/>
          </a:prstGeom>
        </p:spPr>
      </p:pic>
      <p:pic>
        <p:nvPicPr>
          <p:cNvPr id="7" name="Picture 6">
            <a:extLst>
              <a:ext uri="{FF2B5EF4-FFF2-40B4-BE49-F238E27FC236}">
                <a16:creationId xmlns:a16="http://schemas.microsoft.com/office/drawing/2014/main" id="{8B3B5DBB-B721-6CF9-F0C8-49021DA81A90}"/>
              </a:ext>
            </a:extLst>
          </p:cNvPr>
          <p:cNvPicPr>
            <a:picLocks noChangeAspect="1"/>
          </p:cNvPicPr>
          <p:nvPr/>
        </p:nvPicPr>
        <p:blipFill>
          <a:blip r:embed="rId3"/>
          <a:stretch>
            <a:fillRect/>
          </a:stretch>
        </p:blipFill>
        <p:spPr>
          <a:xfrm>
            <a:off x="5673490" y="2282867"/>
            <a:ext cx="3303984" cy="2159881"/>
          </a:xfrm>
          <a:prstGeom prst="rect">
            <a:avLst/>
          </a:prstGeom>
        </p:spPr>
      </p:pic>
      <p:pic>
        <p:nvPicPr>
          <p:cNvPr id="8" name="Picture 7">
            <a:extLst>
              <a:ext uri="{FF2B5EF4-FFF2-40B4-BE49-F238E27FC236}">
                <a16:creationId xmlns:a16="http://schemas.microsoft.com/office/drawing/2014/main" id="{0D5FC31E-BC17-E72F-BD10-294D884A1A21}"/>
              </a:ext>
            </a:extLst>
          </p:cNvPr>
          <p:cNvPicPr>
            <a:picLocks noChangeAspect="1"/>
          </p:cNvPicPr>
          <p:nvPr/>
        </p:nvPicPr>
        <p:blipFill>
          <a:blip r:embed="rId4"/>
          <a:stretch>
            <a:fillRect/>
          </a:stretch>
        </p:blipFill>
        <p:spPr>
          <a:xfrm>
            <a:off x="8673354" y="2399199"/>
            <a:ext cx="3093244" cy="1649038"/>
          </a:xfrm>
          <a:prstGeom prst="rect">
            <a:avLst/>
          </a:prstGeom>
        </p:spPr>
      </p:pic>
      <p:pic>
        <p:nvPicPr>
          <p:cNvPr id="9" name="Picture 8">
            <a:extLst>
              <a:ext uri="{FF2B5EF4-FFF2-40B4-BE49-F238E27FC236}">
                <a16:creationId xmlns:a16="http://schemas.microsoft.com/office/drawing/2014/main" id="{411609A2-B90A-2E83-C1EC-F65F30609E78}"/>
              </a:ext>
            </a:extLst>
          </p:cNvPr>
          <p:cNvPicPr>
            <a:picLocks noChangeAspect="1"/>
          </p:cNvPicPr>
          <p:nvPr/>
        </p:nvPicPr>
        <p:blipFill>
          <a:blip r:embed="rId5"/>
          <a:stretch>
            <a:fillRect/>
          </a:stretch>
        </p:blipFill>
        <p:spPr>
          <a:xfrm>
            <a:off x="2967871" y="4714967"/>
            <a:ext cx="3211343" cy="1649037"/>
          </a:xfrm>
          <a:prstGeom prst="rect">
            <a:avLst/>
          </a:prstGeom>
        </p:spPr>
      </p:pic>
      <p:pic>
        <p:nvPicPr>
          <p:cNvPr id="11" name="Picture 10">
            <a:extLst>
              <a:ext uri="{FF2B5EF4-FFF2-40B4-BE49-F238E27FC236}">
                <a16:creationId xmlns:a16="http://schemas.microsoft.com/office/drawing/2014/main" id="{9CA0C84D-2C42-18DF-9509-59096466D17B}"/>
              </a:ext>
            </a:extLst>
          </p:cNvPr>
          <p:cNvPicPr>
            <a:picLocks noChangeAspect="1"/>
          </p:cNvPicPr>
          <p:nvPr/>
        </p:nvPicPr>
        <p:blipFill>
          <a:blip r:embed="rId6"/>
          <a:stretch>
            <a:fillRect/>
          </a:stretch>
        </p:blipFill>
        <p:spPr>
          <a:xfrm>
            <a:off x="2983261" y="2134088"/>
            <a:ext cx="2614830" cy="2457438"/>
          </a:xfrm>
          <a:prstGeom prst="rect">
            <a:avLst/>
          </a:prstGeom>
        </p:spPr>
      </p:pic>
      <p:pic>
        <p:nvPicPr>
          <p:cNvPr id="12" name="Picture 11">
            <a:extLst>
              <a:ext uri="{FF2B5EF4-FFF2-40B4-BE49-F238E27FC236}">
                <a16:creationId xmlns:a16="http://schemas.microsoft.com/office/drawing/2014/main" id="{318E080F-BAEC-AE7A-4F91-8E9447C23D52}"/>
              </a:ext>
            </a:extLst>
          </p:cNvPr>
          <p:cNvPicPr>
            <a:picLocks noChangeAspect="1"/>
          </p:cNvPicPr>
          <p:nvPr/>
        </p:nvPicPr>
        <p:blipFill>
          <a:blip r:embed="rId7"/>
          <a:stretch>
            <a:fillRect/>
          </a:stretch>
        </p:blipFill>
        <p:spPr>
          <a:xfrm>
            <a:off x="142159" y="4776123"/>
            <a:ext cx="2577469" cy="1526726"/>
          </a:xfrm>
          <a:prstGeom prst="rect">
            <a:avLst/>
          </a:prstGeom>
        </p:spPr>
      </p:pic>
      <p:pic>
        <p:nvPicPr>
          <p:cNvPr id="13" name="Picture 12">
            <a:extLst>
              <a:ext uri="{FF2B5EF4-FFF2-40B4-BE49-F238E27FC236}">
                <a16:creationId xmlns:a16="http://schemas.microsoft.com/office/drawing/2014/main" id="{CF7CAC86-897F-6232-5F03-562CC7161251}"/>
              </a:ext>
            </a:extLst>
          </p:cNvPr>
          <p:cNvPicPr>
            <a:picLocks noChangeAspect="1"/>
          </p:cNvPicPr>
          <p:nvPr/>
        </p:nvPicPr>
        <p:blipFill>
          <a:blip r:embed="rId8"/>
          <a:stretch>
            <a:fillRect/>
          </a:stretch>
        </p:blipFill>
        <p:spPr>
          <a:xfrm>
            <a:off x="6427457" y="4681406"/>
            <a:ext cx="2766608" cy="1649037"/>
          </a:xfrm>
          <a:prstGeom prst="rect">
            <a:avLst/>
          </a:prstGeom>
        </p:spPr>
      </p:pic>
      <p:sp>
        <p:nvSpPr>
          <p:cNvPr id="2" name="Title 1">
            <a:extLst>
              <a:ext uri="{FF2B5EF4-FFF2-40B4-BE49-F238E27FC236}">
                <a16:creationId xmlns:a16="http://schemas.microsoft.com/office/drawing/2014/main" id="{A547AA0D-89C2-60AF-4659-D10062C55C20}"/>
              </a:ext>
            </a:extLst>
          </p:cNvPr>
          <p:cNvSpPr>
            <a:spLocks noGrp="1"/>
          </p:cNvSpPr>
          <p:nvPr>
            <p:ph type="title"/>
          </p:nvPr>
        </p:nvSpPr>
        <p:spPr/>
        <p:txBody>
          <a:bodyPr/>
          <a:lstStyle/>
          <a:p>
            <a:pPr algn="ctr"/>
            <a:r>
              <a:rPr lang="en-US" b="1" i="1" dirty="0"/>
              <a:t>Examples of transgenic animals</a:t>
            </a:r>
          </a:p>
        </p:txBody>
      </p:sp>
      <p:pic>
        <p:nvPicPr>
          <p:cNvPr id="14" name="Picture 13">
            <a:extLst>
              <a:ext uri="{FF2B5EF4-FFF2-40B4-BE49-F238E27FC236}">
                <a16:creationId xmlns:a16="http://schemas.microsoft.com/office/drawing/2014/main" id="{DF05A86B-2F2E-F2A2-26D9-7ADEB76579C8}"/>
              </a:ext>
            </a:extLst>
          </p:cNvPr>
          <p:cNvPicPr>
            <a:picLocks noChangeAspect="1"/>
          </p:cNvPicPr>
          <p:nvPr/>
        </p:nvPicPr>
        <p:blipFill>
          <a:blip r:embed="rId9"/>
          <a:stretch>
            <a:fillRect/>
          </a:stretch>
        </p:blipFill>
        <p:spPr>
          <a:xfrm>
            <a:off x="9442308" y="4442748"/>
            <a:ext cx="2589492" cy="1579281"/>
          </a:xfrm>
          <a:prstGeom prst="rect">
            <a:avLst/>
          </a:prstGeom>
        </p:spPr>
      </p:pic>
    </p:spTree>
    <p:extLst>
      <p:ext uri="{BB962C8B-B14F-4D97-AF65-F5344CB8AC3E}">
        <p14:creationId xmlns:p14="http://schemas.microsoft.com/office/powerpoint/2010/main" val="295506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46A9-30F7-EEEC-769F-8B8DC4551DAF}"/>
              </a:ext>
            </a:extLst>
          </p:cNvPr>
          <p:cNvSpPr>
            <a:spLocks noGrp="1"/>
          </p:cNvSpPr>
          <p:nvPr>
            <p:ph type="title"/>
          </p:nvPr>
        </p:nvSpPr>
        <p:spPr/>
        <p:txBody>
          <a:bodyPr/>
          <a:lstStyle/>
          <a:p>
            <a:pPr algn="ctr"/>
            <a:r>
              <a:rPr lang="en-US" b="1" i="1" dirty="0"/>
              <a:t>Applications of transgenic animals</a:t>
            </a:r>
          </a:p>
        </p:txBody>
      </p:sp>
      <p:sp>
        <p:nvSpPr>
          <p:cNvPr id="3" name="Content Placeholder 2">
            <a:extLst>
              <a:ext uri="{FF2B5EF4-FFF2-40B4-BE49-F238E27FC236}">
                <a16:creationId xmlns:a16="http://schemas.microsoft.com/office/drawing/2014/main" id="{3A98F717-857E-95AC-A00C-EE79DFAED14A}"/>
              </a:ext>
            </a:extLst>
          </p:cNvPr>
          <p:cNvSpPr>
            <a:spLocks noGrp="1"/>
          </p:cNvSpPr>
          <p:nvPr>
            <p:ph idx="1"/>
          </p:nvPr>
        </p:nvSpPr>
        <p:spPr/>
        <p:txBody>
          <a:bodyPr/>
          <a:lstStyle/>
          <a:p>
            <a:r>
              <a:rPr lang="en-US" i="1" dirty="0"/>
              <a:t>Used to study normal physiology and development of an animal. In transgenic animals, a foreign gene is introduced due to which the native gene is altered. This facilitate to study it’s effect on the every day functions of body.</a:t>
            </a:r>
          </a:p>
          <a:p>
            <a:pPr>
              <a:buFont typeface="+mj-lt"/>
              <a:buAutoNum type="arabicPeriod"/>
            </a:pPr>
            <a:r>
              <a:rPr lang="en-US" i="1" dirty="0"/>
              <a:t>Production of Pharmaceuticals</a:t>
            </a:r>
          </a:p>
          <a:p>
            <a:pPr>
              <a:buFont typeface="+mj-lt"/>
              <a:buAutoNum type="arabicPeriod"/>
            </a:pPr>
            <a:r>
              <a:rPr lang="en-US" i="1" dirty="0"/>
              <a:t>Production of organ </a:t>
            </a:r>
            <a:r>
              <a:rPr lang="en-US" i="1" dirty="0" err="1"/>
              <a:t>donar</a:t>
            </a:r>
            <a:endParaRPr lang="en-US" dirty="0"/>
          </a:p>
        </p:txBody>
      </p:sp>
    </p:spTree>
    <p:extLst>
      <p:ext uri="{BB962C8B-B14F-4D97-AF65-F5344CB8AC3E}">
        <p14:creationId xmlns:p14="http://schemas.microsoft.com/office/powerpoint/2010/main" val="28988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6810-8578-45CD-1D3B-5CA9BFD65E9F}"/>
              </a:ext>
            </a:extLst>
          </p:cNvPr>
          <p:cNvSpPr>
            <a:spLocks noGrp="1"/>
          </p:cNvSpPr>
          <p:nvPr>
            <p:ph type="title"/>
          </p:nvPr>
        </p:nvSpPr>
        <p:spPr/>
        <p:txBody>
          <a:bodyPr/>
          <a:lstStyle/>
          <a:p>
            <a:pPr algn="ctr"/>
            <a:r>
              <a:rPr lang="en-US" b="1" i="1" dirty="0"/>
              <a:t>1. Production of pharmaceuticals</a:t>
            </a:r>
          </a:p>
        </p:txBody>
      </p:sp>
      <p:pic>
        <p:nvPicPr>
          <p:cNvPr id="4" name="Picture 3">
            <a:extLst>
              <a:ext uri="{FF2B5EF4-FFF2-40B4-BE49-F238E27FC236}">
                <a16:creationId xmlns:a16="http://schemas.microsoft.com/office/drawing/2014/main" id="{80871E43-6D52-BB4F-1038-EB990FB5F518}"/>
              </a:ext>
            </a:extLst>
          </p:cNvPr>
          <p:cNvPicPr>
            <a:picLocks noChangeAspect="1"/>
          </p:cNvPicPr>
          <p:nvPr/>
        </p:nvPicPr>
        <p:blipFill>
          <a:blip r:embed="rId2"/>
          <a:stretch>
            <a:fillRect/>
          </a:stretch>
        </p:blipFill>
        <p:spPr>
          <a:xfrm>
            <a:off x="3554016" y="2375422"/>
            <a:ext cx="4804171" cy="4143122"/>
          </a:xfrm>
          <a:prstGeom prst="rect">
            <a:avLst/>
          </a:prstGeom>
        </p:spPr>
      </p:pic>
    </p:spTree>
    <p:extLst>
      <p:ext uri="{BB962C8B-B14F-4D97-AF65-F5344CB8AC3E}">
        <p14:creationId xmlns:p14="http://schemas.microsoft.com/office/powerpoint/2010/main" val="193929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349D45-E275-051F-6A73-E6608D0F0249}"/>
              </a:ext>
            </a:extLst>
          </p:cNvPr>
          <p:cNvSpPr>
            <a:spLocks noGrp="1"/>
          </p:cNvSpPr>
          <p:nvPr>
            <p:ph type="title"/>
          </p:nvPr>
        </p:nvSpPr>
        <p:spPr/>
        <p:txBody>
          <a:bodyPr/>
          <a:lstStyle/>
          <a:p>
            <a:pPr algn="ctr"/>
            <a:r>
              <a:rPr lang="en-US" b="1" i="1" dirty="0"/>
              <a:t>2. Production of organ </a:t>
            </a:r>
            <a:r>
              <a:rPr lang="en-US" b="1" i="1" dirty="0" err="1"/>
              <a:t>donar</a:t>
            </a:r>
            <a:endParaRPr lang="en-US" b="1" i="1" dirty="0"/>
          </a:p>
        </p:txBody>
      </p:sp>
      <p:pic>
        <p:nvPicPr>
          <p:cNvPr id="6" name="Picture 5">
            <a:extLst>
              <a:ext uri="{FF2B5EF4-FFF2-40B4-BE49-F238E27FC236}">
                <a16:creationId xmlns:a16="http://schemas.microsoft.com/office/drawing/2014/main" id="{967E287C-2CC9-1BE2-5C30-5EA775B60A0F}"/>
              </a:ext>
            </a:extLst>
          </p:cNvPr>
          <p:cNvPicPr>
            <a:picLocks noChangeAspect="1"/>
          </p:cNvPicPr>
          <p:nvPr/>
        </p:nvPicPr>
        <p:blipFill>
          <a:blip r:embed="rId2"/>
          <a:stretch>
            <a:fillRect/>
          </a:stretch>
        </p:blipFill>
        <p:spPr>
          <a:xfrm>
            <a:off x="171471" y="2005540"/>
            <a:ext cx="7777117" cy="4334537"/>
          </a:xfrm>
          <a:prstGeom prst="rect">
            <a:avLst/>
          </a:prstGeom>
        </p:spPr>
      </p:pic>
      <p:pic>
        <p:nvPicPr>
          <p:cNvPr id="7" name="Picture 6">
            <a:extLst>
              <a:ext uri="{FF2B5EF4-FFF2-40B4-BE49-F238E27FC236}">
                <a16:creationId xmlns:a16="http://schemas.microsoft.com/office/drawing/2014/main" id="{A3B7F595-D371-C5CA-0D69-9D804DE80498}"/>
              </a:ext>
            </a:extLst>
          </p:cNvPr>
          <p:cNvPicPr>
            <a:picLocks noChangeAspect="1"/>
          </p:cNvPicPr>
          <p:nvPr/>
        </p:nvPicPr>
        <p:blipFill>
          <a:blip r:embed="rId3"/>
          <a:stretch>
            <a:fillRect/>
          </a:stretch>
        </p:blipFill>
        <p:spPr>
          <a:xfrm>
            <a:off x="7802487" y="2005540"/>
            <a:ext cx="4218042" cy="4457701"/>
          </a:xfrm>
          <a:prstGeom prst="rect">
            <a:avLst/>
          </a:prstGeom>
        </p:spPr>
      </p:pic>
    </p:spTree>
    <p:extLst>
      <p:ext uri="{BB962C8B-B14F-4D97-AF65-F5344CB8AC3E}">
        <p14:creationId xmlns:p14="http://schemas.microsoft.com/office/powerpoint/2010/main" val="178578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7FCB-F552-E880-6160-6FDE9297B8A6}"/>
              </a:ext>
            </a:extLst>
          </p:cNvPr>
          <p:cNvSpPr>
            <a:spLocks noGrp="1"/>
          </p:cNvSpPr>
          <p:nvPr>
            <p:ph type="title"/>
          </p:nvPr>
        </p:nvSpPr>
        <p:spPr/>
        <p:txBody>
          <a:bodyPr/>
          <a:lstStyle/>
          <a:p>
            <a:pPr algn="ctr"/>
            <a:r>
              <a:rPr lang="en-US" b="1" i="1" dirty="0"/>
              <a:t>Advantages of transgenic animals</a:t>
            </a:r>
          </a:p>
        </p:txBody>
      </p:sp>
      <p:sp>
        <p:nvSpPr>
          <p:cNvPr id="3" name="Content Placeholder 2">
            <a:extLst>
              <a:ext uri="{FF2B5EF4-FFF2-40B4-BE49-F238E27FC236}">
                <a16:creationId xmlns:a16="http://schemas.microsoft.com/office/drawing/2014/main" id="{448B11E2-2A94-B21E-38BF-0C46C0B7B8EC}"/>
              </a:ext>
            </a:extLst>
          </p:cNvPr>
          <p:cNvSpPr>
            <a:spLocks noGrp="1"/>
          </p:cNvSpPr>
          <p:nvPr>
            <p:ph idx="1"/>
          </p:nvPr>
        </p:nvSpPr>
        <p:spPr/>
        <p:txBody>
          <a:bodyPr/>
          <a:lstStyle/>
          <a:p>
            <a:r>
              <a:rPr lang="en-US" i="1" dirty="0"/>
              <a:t>Increased growth rate</a:t>
            </a:r>
          </a:p>
          <a:p>
            <a:r>
              <a:rPr lang="en-US" i="1" dirty="0"/>
              <a:t>Improved diseased resistance</a:t>
            </a:r>
          </a:p>
          <a:p>
            <a:r>
              <a:rPr lang="en-US" i="1" dirty="0"/>
              <a:t>Improved food conservation rate</a:t>
            </a:r>
          </a:p>
          <a:p>
            <a:r>
              <a:rPr lang="en-US" i="1" dirty="0"/>
              <a:t>Increased muscle mass</a:t>
            </a:r>
          </a:p>
          <a:p>
            <a:r>
              <a:rPr lang="en-US" i="1" dirty="0"/>
              <a:t>Improved nutritional value</a:t>
            </a:r>
          </a:p>
          <a:p>
            <a:r>
              <a:rPr lang="en-US" i="1" dirty="0"/>
              <a:t>Improved wool quality</a:t>
            </a:r>
          </a:p>
        </p:txBody>
      </p:sp>
    </p:spTree>
    <p:extLst>
      <p:ext uri="{BB962C8B-B14F-4D97-AF65-F5344CB8AC3E}">
        <p14:creationId xmlns:p14="http://schemas.microsoft.com/office/powerpoint/2010/main" val="3431601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0616-F8FB-A5EA-8D12-F9C15FFE572B}"/>
              </a:ext>
            </a:extLst>
          </p:cNvPr>
          <p:cNvSpPr>
            <a:spLocks noGrp="1"/>
          </p:cNvSpPr>
          <p:nvPr>
            <p:ph type="title"/>
          </p:nvPr>
        </p:nvSpPr>
        <p:spPr/>
        <p:txBody>
          <a:bodyPr/>
          <a:lstStyle/>
          <a:p>
            <a:pPr algn="ctr"/>
            <a:r>
              <a:rPr lang="en-US" b="1" i="1" dirty="0"/>
              <a:t>Disadvantages</a:t>
            </a:r>
          </a:p>
        </p:txBody>
      </p:sp>
      <p:sp>
        <p:nvSpPr>
          <p:cNvPr id="3" name="Content Placeholder 2">
            <a:extLst>
              <a:ext uri="{FF2B5EF4-FFF2-40B4-BE49-F238E27FC236}">
                <a16:creationId xmlns:a16="http://schemas.microsoft.com/office/drawing/2014/main" id="{629B40D3-0A2F-8172-8B6D-FE94745814B4}"/>
              </a:ext>
            </a:extLst>
          </p:cNvPr>
          <p:cNvSpPr>
            <a:spLocks noGrp="1"/>
          </p:cNvSpPr>
          <p:nvPr>
            <p:ph idx="1"/>
          </p:nvPr>
        </p:nvSpPr>
        <p:spPr/>
        <p:txBody>
          <a:bodyPr/>
          <a:lstStyle/>
          <a:p>
            <a:r>
              <a:rPr lang="en-US" i="1" dirty="0"/>
              <a:t>Inserted gene has multiple functions</a:t>
            </a:r>
          </a:p>
          <a:p>
            <a:r>
              <a:rPr lang="en-US" i="1" dirty="0"/>
              <a:t>Breeding problem</a:t>
            </a:r>
          </a:p>
          <a:p>
            <a:r>
              <a:rPr lang="en-US" i="1" dirty="0"/>
              <a:t>Sometimes leads to mutagenesis and functional disorder</a:t>
            </a:r>
          </a:p>
          <a:p>
            <a:r>
              <a:rPr lang="en-US" i="1" dirty="0"/>
              <a:t>Low survival rate of transgenic animals</a:t>
            </a:r>
          </a:p>
        </p:txBody>
      </p:sp>
    </p:spTree>
    <p:extLst>
      <p:ext uri="{BB962C8B-B14F-4D97-AF65-F5344CB8AC3E}">
        <p14:creationId xmlns:p14="http://schemas.microsoft.com/office/powerpoint/2010/main" val="1965394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0D2D-CE23-45D7-A491-4EF7DCBF8F60}"/>
              </a:ext>
            </a:extLst>
          </p:cNvPr>
          <p:cNvSpPr>
            <a:spLocks noGrp="1"/>
          </p:cNvSpPr>
          <p:nvPr>
            <p:ph type="title"/>
          </p:nvPr>
        </p:nvSpPr>
        <p:spPr/>
        <p:txBody>
          <a:bodyPr/>
          <a:lstStyle/>
          <a:p>
            <a:pPr algn="ctr"/>
            <a:r>
              <a:rPr lang="en-US" b="1" i="1" dirty="0"/>
              <a:t>Knockout mice</a:t>
            </a:r>
          </a:p>
        </p:txBody>
      </p:sp>
      <p:sp>
        <p:nvSpPr>
          <p:cNvPr id="3" name="Content Placeholder 2">
            <a:extLst>
              <a:ext uri="{FF2B5EF4-FFF2-40B4-BE49-F238E27FC236}">
                <a16:creationId xmlns:a16="http://schemas.microsoft.com/office/drawing/2014/main" id="{FEC278CC-AE55-F109-D6D6-F6DACCB71020}"/>
              </a:ext>
            </a:extLst>
          </p:cNvPr>
          <p:cNvSpPr>
            <a:spLocks noGrp="1"/>
          </p:cNvSpPr>
          <p:nvPr>
            <p:ph idx="1"/>
          </p:nvPr>
        </p:nvSpPr>
        <p:spPr/>
        <p:txBody>
          <a:bodyPr/>
          <a:lstStyle/>
          <a:p>
            <a:r>
              <a:rPr lang="en-US" i="1" dirty="0"/>
              <a:t>A knockout mice is a mice in which a specific gene has been inactivated or “knocked out” by replacing or disrupting it with an artificial piece of DNA.</a:t>
            </a:r>
          </a:p>
          <a:p>
            <a:r>
              <a:rPr lang="en-US" i="1" dirty="0"/>
              <a:t>The loss of gene activity often cause changes in a mice phenotype and thus provides valuable information on the function of the gene.</a:t>
            </a:r>
          </a:p>
        </p:txBody>
      </p:sp>
    </p:spTree>
    <p:extLst>
      <p:ext uri="{BB962C8B-B14F-4D97-AF65-F5344CB8AC3E}">
        <p14:creationId xmlns:p14="http://schemas.microsoft.com/office/powerpoint/2010/main" val="410145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EBD6-1668-38F6-B81D-594DEB06A9CF}"/>
              </a:ext>
            </a:extLst>
          </p:cNvPr>
          <p:cNvSpPr>
            <a:spLocks noGrp="1"/>
          </p:cNvSpPr>
          <p:nvPr>
            <p:ph type="title"/>
          </p:nvPr>
        </p:nvSpPr>
        <p:spPr/>
        <p:txBody>
          <a:bodyPr/>
          <a:lstStyle/>
          <a:p>
            <a:pPr algn="ctr"/>
            <a:r>
              <a:rPr lang="en-US" b="1" i="1" dirty="0"/>
              <a:t>Knockout mice</a:t>
            </a:r>
          </a:p>
        </p:txBody>
      </p:sp>
      <p:pic>
        <p:nvPicPr>
          <p:cNvPr id="6" name="Picture 5">
            <a:extLst>
              <a:ext uri="{FF2B5EF4-FFF2-40B4-BE49-F238E27FC236}">
                <a16:creationId xmlns:a16="http://schemas.microsoft.com/office/drawing/2014/main" id="{F73CF1B0-D9F9-1F4F-1E25-612C10A1140A}"/>
              </a:ext>
            </a:extLst>
          </p:cNvPr>
          <p:cNvPicPr>
            <a:picLocks noChangeAspect="1"/>
          </p:cNvPicPr>
          <p:nvPr/>
        </p:nvPicPr>
        <p:blipFill>
          <a:blip r:embed="rId2"/>
          <a:stretch>
            <a:fillRect/>
          </a:stretch>
        </p:blipFill>
        <p:spPr>
          <a:xfrm>
            <a:off x="1889967" y="2339577"/>
            <a:ext cx="8026400" cy="3809999"/>
          </a:xfrm>
          <a:prstGeom prst="rect">
            <a:avLst/>
          </a:prstGeom>
        </p:spPr>
      </p:pic>
    </p:spTree>
    <p:extLst>
      <p:ext uri="{BB962C8B-B14F-4D97-AF65-F5344CB8AC3E}">
        <p14:creationId xmlns:p14="http://schemas.microsoft.com/office/powerpoint/2010/main" val="266843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07AD-3DC9-0DFC-EAF3-E7AA8B07844D}"/>
              </a:ext>
            </a:extLst>
          </p:cNvPr>
          <p:cNvSpPr>
            <a:spLocks noGrp="1"/>
          </p:cNvSpPr>
          <p:nvPr>
            <p:ph type="title"/>
          </p:nvPr>
        </p:nvSpPr>
        <p:spPr/>
        <p:txBody>
          <a:bodyPr/>
          <a:lstStyle/>
          <a:p>
            <a:pPr algn="ctr"/>
            <a:r>
              <a:rPr lang="en-US" b="1" i="1" dirty="0"/>
              <a:t>Overview</a:t>
            </a:r>
          </a:p>
        </p:txBody>
      </p:sp>
      <p:sp>
        <p:nvSpPr>
          <p:cNvPr id="3" name="Content Placeholder 2">
            <a:extLst>
              <a:ext uri="{FF2B5EF4-FFF2-40B4-BE49-F238E27FC236}">
                <a16:creationId xmlns:a16="http://schemas.microsoft.com/office/drawing/2014/main" id="{994611DA-4FDA-A646-317A-1CEF36DD385C}"/>
              </a:ext>
            </a:extLst>
          </p:cNvPr>
          <p:cNvSpPr>
            <a:spLocks noGrp="1"/>
          </p:cNvSpPr>
          <p:nvPr>
            <p:ph idx="1"/>
          </p:nvPr>
        </p:nvSpPr>
        <p:spPr/>
        <p:txBody>
          <a:bodyPr/>
          <a:lstStyle/>
          <a:p>
            <a:r>
              <a:rPr lang="en-US" i="1" dirty="0"/>
              <a:t>Introduction</a:t>
            </a:r>
          </a:p>
          <a:p>
            <a:r>
              <a:rPr lang="en-US" i="1" dirty="0"/>
              <a:t>Methods used to produce transgenic animals </a:t>
            </a:r>
          </a:p>
          <a:p>
            <a:r>
              <a:rPr lang="en-US" i="1" dirty="0"/>
              <a:t>Examples</a:t>
            </a:r>
          </a:p>
          <a:p>
            <a:r>
              <a:rPr lang="en-US" i="1" dirty="0"/>
              <a:t>Applications</a:t>
            </a:r>
          </a:p>
          <a:p>
            <a:r>
              <a:rPr lang="en-US" i="1" dirty="0"/>
              <a:t>Advantages and Disadvantages</a:t>
            </a:r>
          </a:p>
          <a:p>
            <a:r>
              <a:rPr lang="en-US" i="1" dirty="0"/>
              <a:t>Knockout Mice</a:t>
            </a:r>
          </a:p>
        </p:txBody>
      </p:sp>
    </p:spTree>
    <p:extLst>
      <p:ext uri="{BB962C8B-B14F-4D97-AF65-F5344CB8AC3E}">
        <p14:creationId xmlns:p14="http://schemas.microsoft.com/office/powerpoint/2010/main" val="71597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EDA6CB-3402-F9D7-E334-E7B186CA1645}"/>
              </a:ext>
            </a:extLst>
          </p:cNvPr>
          <p:cNvPicPr>
            <a:picLocks noChangeAspect="1"/>
          </p:cNvPicPr>
          <p:nvPr/>
        </p:nvPicPr>
        <p:blipFill>
          <a:blip r:embed="rId2"/>
          <a:stretch>
            <a:fillRect/>
          </a:stretch>
        </p:blipFill>
        <p:spPr>
          <a:xfrm>
            <a:off x="976312" y="1895738"/>
            <a:ext cx="5422195" cy="4066646"/>
          </a:xfrm>
          <a:prstGeom prst="rect">
            <a:avLst/>
          </a:prstGeom>
        </p:spPr>
      </p:pic>
      <p:pic>
        <p:nvPicPr>
          <p:cNvPr id="5" name="Picture 4">
            <a:extLst>
              <a:ext uri="{FF2B5EF4-FFF2-40B4-BE49-F238E27FC236}">
                <a16:creationId xmlns:a16="http://schemas.microsoft.com/office/drawing/2014/main" id="{5139A636-1514-3753-7DAF-7C86C5F09233}"/>
              </a:ext>
            </a:extLst>
          </p:cNvPr>
          <p:cNvPicPr>
            <a:picLocks noChangeAspect="1"/>
          </p:cNvPicPr>
          <p:nvPr/>
        </p:nvPicPr>
        <p:blipFill>
          <a:blip r:embed="rId3"/>
          <a:stretch>
            <a:fillRect/>
          </a:stretch>
        </p:blipFill>
        <p:spPr>
          <a:xfrm>
            <a:off x="6625829" y="1895738"/>
            <a:ext cx="4797116" cy="3890700"/>
          </a:xfrm>
          <a:prstGeom prst="rect">
            <a:avLst/>
          </a:prstGeom>
        </p:spPr>
      </p:pic>
    </p:spTree>
    <p:extLst>
      <p:ext uri="{BB962C8B-B14F-4D97-AF65-F5344CB8AC3E}">
        <p14:creationId xmlns:p14="http://schemas.microsoft.com/office/powerpoint/2010/main" val="153155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FC9E-51C2-2496-EF34-65809EE6C4F1}"/>
              </a:ext>
            </a:extLst>
          </p:cNvPr>
          <p:cNvSpPr>
            <a:spLocks noGrp="1"/>
          </p:cNvSpPr>
          <p:nvPr>
            <p:ph type="title"/>
          </p:nvPr>
        </p:nvSpPr>
        <p:spPr/>
        <p:txBody>
          <a:bodyPr/>
          <a:lstStyle/>
          <a:p>
            <a:pPr algn="ctr"/>
            <a:r>
              <a:rPr lang="en-US" b="1" i="1" dirty="0"/>
              <a:t>Introduction</a:t>
            </a:r>
          </a:p>
        </p:txBody>
      </p:sp>
      <p:sp>
        <p:nvSpPr>
          <p:cNvPr id="3" name="Content Placeholder 2">
            <a:extLst>
              <a:ext uri="{FF2B5EF4-FFF2-40B4-BE49-F238E27FC236}">
                <a16:creationId xmlns:a16="http://schemas.microsoft.com/office/drawing/2014/main" id="{89EEA8EE-BAB8-4A16-38DA-FBCF820DCEEF}"/>
              </a:ext>
            </a:extLst>
          </p:cNvPr>
          <p:cNvSpPr>
            <a:spLocks noGrp="1"/>
          </p:cNvSpPr>
          <p:nvPr>
            <p:ph idx="1"/>
          </p:nvPr>
        </p:nvSpPr>
        <p:spPr/>
        <p:txBody>
          <a:bodyPr/>
          <a:lstStyle/>
          <a:p>
            <a:r>
              <a:rPr lang="en-US" i="1" dirty="0"/>
              <a:t>Nowadays break through in molecular biology are happening at an existed before rate, one of them is the ability to engineer transgenic animals.</a:t>
            </a:r>
          </a:p>
          <a:p>
            <a:r>
              <a:rPr lang="en-US" i="1" dirty="0"/>
              <a:t>The combination of the successful transfer of genes into mammalian sales and the possibility of creating genetically identical animals by transplanting nuclear from somatic cells into in enucleated eggs. (nuclear transfer or nuclear cloning)</a:t>
            </a:r>
          </a:p>
          <a:p>
            <a:r>
              <a:rPr lang="en-US" i="1" dirty="0"/>
              <a:t>Researchers to consider putting single function gene or gene clusters into the chromosomal DNA of higher organism.</a:t>
            </a:r>
          </a:p>
          <a:p>
            <a:pPr marL="0" indent="0">
              <a:buNone/>
            </a:pPr>
            <a:endParaRPr lang="en-US" dirty="0"/>
          </a:p>
        </p:txBody>
      </p:sp>
    </p:spTree>
    <p:extLst>
      <p:ext uri="{BB962C8B-B14F-4D97-AF65-F5344CB8AC3E}">
        <p14:creationId xmlns:p14="http://schemas.microsoft.com/office/powerpoint/2010/main" val="423234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6268-1DA2-0252-0917-A593FA5C67EA}"/>
              </a:ext>
            </a:extLst>
          </p:cNvPr>
          <p:cNvSpPr>
            <a:spLocks noGrp="1"/>
          </p:cNvSpPr>
          <p:nvPr>
            <p:ph type="title"/>
          </p:nvPr>
        </p:nvSpPr>
        <p:spPr/>
        <p:txBody>
          <a:bodyPr anchor="ctr"/>
          <a:lstStyle/>
          <a:p>
            <a:pPr algn="ctr"/>
            <a:r>
              <a:rPr lang="en-US" b="1" i="1" dirty="0"/>
              <a:t>What are the transgenic animals?</a:t>
            </a:r>
          </a:p>
        </p:txBody>
      </p:sp>
      <p:sp>
        <p:nvSpPr>
          <p:cNvPr id="3" name="Content Placeholder 2">
            <a:extLst>
              <a:ext uri="{FF2B5EF4-FFF2-40B4-BE49-F238E27FC236}">
                <a16:creationId xmlns:a16="http://schemas.microsoft.com/office/drawing/2014/main" id="{9DA39FCA-FF8D-7656-F6A8-EF1C4E07837E}"/>
              </a:ext>
            </a:extLst>
          </p:cNvPr>
          <p:cNvSpPr>
            <a:spLocks noGrp="1"/>
          </p:cNvSpPr>
          <p:nvPr>
            <p:ph idx="1"/>
          </p:nvPr>
        </p:nvSpPr>
        <p:spPr/>
        <p:txBody>
          <a:bodyPr/>
          <a:lstStyle/>
          <a:p>
            <a:r>
              <a:rPr lang="en-US" i="1" dirty="0"/>
              <a:t>The animals with the modified genome are called transgenic animals.</a:t>
            </a:r>
          </a:p>
          <a:p>
            <a:r>
              <a:rPr lang="en-US" i="1" dirty="0"/>
              <a:t>A foreign gene with desired (to produce more quantity) characteristics is inserted into the animal to modify its DNA.</a:t>
            </a:r>
          </a:p>
          <a:p>
            <a:r>
              <a:rPr lang="en-US" i="1" dirty="0"/>
              <a:t>This gene is passed on to the successive generations.</a:t>
            </a:r>
          </a:p>
          <a:p>
            <a:r>
              <a:rPr lang="en-US" i="1" dirty="0"/>
              <a:t>This method is used for to improve the genetic traits of the target animals.</a:t>
            </a:r>
          </a:p>
          <a:p>
            <a:r>
              <a:rPr lang="en-US" i="1" dirty="0"/>
              <a:t>The transgenic animals are genetically engineered and are hence called as genetically modified organisms (GMOs).</a:t>
            </a:r>
          </a:p>
          <a:p>
            <a:endParaRPr lang="en-US" dirty="0"/>
          </a:p>
        </p:txBody>
      </p:sp>
      <p:pic>
        <p:nvPicPr>
          <p:cNvPr id="4" name="Picture 3">
            <a:extLst>
              <a:ext uri="{FF2B5EF4-FFF2-40B4-BE49-F238E27FC236}">
                <a16:creationId xmlns:a16="http://schemas.microsoft.com/office/drawing/2014/main" id="{1D931469-5421-A3E9-A97C-4BFD49BE814A}"/>
              </a:ext>
            </a:extLst>
          </p:cNvPr>
          <p:cNvPicPr>
            <a:picLocks noChangeAspect="1"/>
          </p:cNvPicPr>
          <p:nvPr/>
        </p:nvPicPr>
        <p:blipFill>
          <a:blip r:embed="rId2"/>
          <a:stretch>
            <a:fillRect/>
          </a:stretch>
        </p:blipFill>
        <p:spPr>
          <a:xfrm>
            <a:off x="6375796" y="5107781"/>
            <a:ext cx="5248672" cy="1651660"/>
          </a:xfrm>
          <a:prstGeom prst="rect">
            <a:avLst/>
          </a:prstGeom>
        </p:spPr>
      </p:pic>
    </p:spTree>
    <p:extLst>
      <p:ext uri="{BB962C8B-B14F-4D97-AF65-F5344CB8AC3E}">
        <p14:creationId xmlns:p14="http://schemas.microsoft.com/office/powerpoint/2010/main" val="393986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551C-DE25-BFB6-6052-C4AD0966A934}"/>
              </a:ext>
            </a:extLst>
          </p:cNvPr>
          <p:cNvSpPr>
            <a:spLocks noGrp="1"/>
          </p:cNvSpPr>
          <p:nvPr>
            <p:ph type="title"/>
          </p:nvPr>
        </p:nvSpPr>
        <p:spPr/>
        <p:txBody>
          <a:bodyPr/>
          <a:lstStyle/>
          <a:p>
            <a:pPr algn="ctr"/>
            <a:r>
              <a:rPr lang="en-US" b="1" i="1" dirty="0"/>
              <a:t>Methods</a:t>
            </a:r>
          </a:p>
        </p:txBody>
      </p:sp>
      <p:sp>
        <p:nvSpPr>
          <p:cNvPr id="3" name="Content Placeholder 2">
            <a:extLst>
              <a:ext uri="{FF2B5EF4-FFF2-40B4-BE49-F238E27FC236}">
                <a16:creationId xmlns:a16="http://schemas.microsoft.com/office/drawing/2014/main" id="{CA73C61E-A2F4-5C14-D877-95E671954D79}"/>
              </a:ext>
            </a:extLst>
          </p:cNvPr>
          <p:cNvSpPr>
            <a:spLocks noGrp="1"/>
          </p:cNvSpPr>
          <p:nvPr>
            <p:ph idx="1"/>
          </p:nvPr>
        </p:nvSpPr>
        <p:spPr/>
        <p:txBody>
          <a:bodyPr/>
          <a:lstStyle/>
          <a:p>
            <a:r>
              <a:rPr lang="en-US" i="1" dirty="0"/>
              <a:t>Even though there are many methods for producing transgenic animals, there are three basic methods used for producing them.</a:t>
            </a:r>
          </a:p>
          <a:p>
            <a:pPr>
              <a:buFont typeface="+mj-lt"/>
              <a:buAutoNum type="arabicPeriod"/>
            </a:pPr>
            <a:r>
              <a:rPr lang="en-US" i="1" dirty="0"/>
              <a:t>Nuclear Transplantation</a:t>
            </a:r>
          </a:p>
          <a:p>
            <a:pPr>
              <a:buFont typeface="+mj-lt"/>
              <a:buAutoNum type="arabicPeriod"/>
            </a:pPr>
            <a:r>
              <a:rPr lang="en-US" i="1" dirty="0"/>
              <a:t>Retroviral Method</a:t>
            </a:r>
          </a:p>
          <a:p>
            <a:pPr>
              <a:buFont typeface="+mj-lt"/>
              <a:buAutoNum type="arabicPeriod"/>
            </a:pPr>
            <a:r>
              <a:rPr lang="en-US" i="1" dirty="0"/>
              <a:t>DNA Microinjection</a:t>
            </a:r>
          </a:p>
        </p:txBody>
      </p:sp>
    </p:spTree>
    <p:extLst>
      <p:ext uri="{BB962C8B-B14F-4D97-AF65-F5344CB8AC3E}">
        <p14:creationId xmlns:p14="http://schemas.microsoft.com/office/powerpoint/2010/main" val="264019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F458-FC7A-D2DB-B446-4CFDAE6C6357}"/>
              </a:ext>
            </a:extLst>
          </p:cNvPr>
          <p:cNvSpPr>
            <a:spLocks noGrp="1"/>
          </p:cNvSpPr>
          <p:nvPr>
            <p:ph type="title"/>
          </p:nvPr>
        </p:nvSpPr>
        <p:spPr/>
        <p:txBody>
          <a:bodyPr/>
          <a:lstStyle/>
          <a:p>
            <a:pPr algn="ctr"/>
            <a:r>
              <a:rPr lang="en-US" b="1" i="1" dirty="0"/>
              <a:t>1.Nuclear Transplantation</a:t>
            </a:r>
          </a:p>
        </p:txBody>
      </p:sp>
      <p:sp>
        <p:nvSpPr>
          <p:cNvPr id="3" name="Content Placeholder 2">
            <a:extLst>
              <a:ext uri="{FF2B5EF4-FFF2-40B4-BE49-F238E27FC236}">
                <a16:creationId xmlns:a16="http://schemas.microsoft.com/office/drawing/2014/main" id="{0CBA3C2A-AF3A-B30D-F57E-502206579D88}"/>
              </a:ext>
            </a:extLst>
          </p:cNvPr>
          <p:cNvSpPr>
            <a:spLocks noGrp="1"/>
          </p:cNvSpPr>
          <p:nvPr>
            <p:ph idx="1"/>
          </p:nvPr>
        </p:nvSpPr>
        <p:spPr/>
        <p:txBody>
          <a:bodyPr/>
          <a:lstStyle/>
          <a:p>
            <a:r>
              <a:rPr lang="en-US" i="1" dirty="0"/>
              <a:t>This method is also called as embryonic stem cell mediated gene transfer.</a:t>
            </a:r>
          </a:p>
          <a:p>
            <a:r>
              <a:rPr lang="en-US" i="1" dirty="0"/>
              <a:t>This method involves prior insertion of the desired gene by homologous recombination into an </a:t>
            </a:r>
            <a:r>
              <a:rPr lang="en-US" i="1" dirty="0" err="1"/>
              <a:t>invitro</a:t>
            </a:r>
            <a:r>
              <a:rPr lang="en-US" i="1" dirty="0"/>
              <a:t> culture of embryonic stem (E S) cells.</a:t>
            </a:r>
          </a:p>
          <a:p>
            <a:r>
              <a:rPr lang="en-US" i="1" dirty="0"/>
              <a:t>These cells are then incorporated into the inner cell mass of an embryo at the blastocyst stage of development.</a:t>
            </a:r>
          </a:p>
          <a:p>
            <a:r>
              <a:rPr lang="en-US" i="1" dirty="0"/>
              <a:t>The blastocyst is transferred into the recipient female. The result is a chimeric animal.</a:t>
            </a:r>
          </a:p>
          <a:p>
            <a:r>
              <a:rPr lang="en-US" i="1" dirty="0"/>
              <a:t>This method is used for inactivation (Knock out)</a:t>
            </a:r>
          </a:p>
        </p:txBody>
      </p:sp>
    </p:spTree>
    <p:extLst>
      <p:ext uri="{BB962C8B-B14F-4D97-AF65-F5344CB8AC3E}">
        <p14:creationId xmlns:p14="http://schemas.microsoft.com/office/powerpoint/2010/main" val="30268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AC11-0DC3-264F-285B-36BB6BB69978}"/>
              </a:ext>
            </a:extLst>
          </p:cNvPr>
          <p:cNvSpPr>
            <a:spLocks noGrp="1"/>
          </p:cNvSpPr>
          <p:nvPr>
            <p:ph type="title"/>
          </p:nvPr>
        </p:nvSpPr>
        <p:spPr/>
        <p:txBody>
          <a:bodyPr/>
          <a:lstStyle/>
          <a:p>
            <a:pPr algn="ctr"/>
            <a:r>
              <a:rPr lang="en-US" b="1" i="1" dirty="0"/>
              <a:t>Nuclear Transplantation</a:t>
            </a:r>
            <a:br>
              <a:rPr lang="en-US" b="1" i="1" dirty="0"/>
            </a:br>
            <a:endParaRPr lang="en-US" b="1" i="1" dirty="0"/>
          </a:p>
        </p:txBody>
      </p:sp>
      <p:pic>
        <p:nvPicPr>
          <p:cNvPr id="4" name="Picture 3">
            <a:extLst>
              <a:ext uri="{FF2B5EF4-FFF2-40B4-BE49-F238E27FC236}">
                <a16:creationId xmlns:a16="http://schemas.microsoft.com/office/drawing/2014/main" id="{52A6CB60-ABC8-6CBF-4B04-1DB6B9F9928D}"/>
              </a:ext>
            </a:extLst>
          </p:cNvPr>
          <p:cNvPicPr>
            <a:picLocks noChangeAspect="1"/>
          </p:cNvPicPr>
          <p:nvPr/>
        </p:nvPicPr>
        <p:blipFill>
          <a:blip r:embed="rId2"/>
          <a:stretch>
            <a:fillRect/>
          </a:stretch>
        </p:blipFill>
        <p:spPr>
          <a:xfrm>
            <a:off x="3045618" y="2349102"/>
            <a:ext cx="5314950" cy="3981450"/>
          </a:xfrm>
          <a:prstGeom prst="rect">
            <a:avLst/>
          </a:prstGeom>
        </p:spPr>
      </p:pic>
    </p:spTree>
    <p:extLst>
      <p:ext uri="{BB962C8B-B14F-4D97-AF65-F5344CB8AC3E}">
        <p14:creationId xmlns:p14="http://schemas.microsoft.com/office/powerpoint/2010/main" val="43567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CCA4-530D-22D3-23F8-770338FE11AD}"/>
              </a:ext>
            </a:extLst>
          </p:cNvPr>
          <p:cNvSpPr>
            <a:spLocks noGrp="1"/>
          </p:cNvSpPr>
          <p:nvPr>
            <p:ph type="title"/>
          </p:nvPr>
        </p:nvSpPr>
        <p:spPr/>
        <p:txBody>
          <a:bodyPr/>
          <a:lstStyle/>
          <a:p>
            <a:pPr algn="ctr"/>
            <a:r>
              <a:rPr lang="en-US" b="1" i="1" dirty="0"/>
              <a:t>2. Retroviral Method</a:t>
            </a:r>
          </a:p>
        </p:txBody>
      </p:sp>
      <p:sp>
        <p:nvSpPr>
          <p:cNvPr id="3" name="Content Placeholder 2">
            <a:extLst>
              <a:ext uri="{FF2B5EF4-FFF2-40B4-BE49-F238E27FC236}">
                <a16:creationId xmlns:a16="http://schemas.microsoft.com/office/drawing/2014/main" id="{3AF673CB-AD3A-57C3-820D-7A631C9D16F3}"/>
              </a:ext>
            </a:extLst>
          </p:cNvPr>
          <p:cNvSpPr>
            <a:spLocks noGrp="1"/>
          </p:cNvSpPr>
          <p:nvPr>
            <p:ph idx="1"/>
          </p:nvPr>
        </p:nvSpPr>
        <p:spPr/>
        <p:txBody>
          <a:bodyPr/>
          <a:lstStyle/>
          <a:p>
            <a:r>
              <a:rPr lang="en-US" i="1" dirty="0"/>
              <a:t>This method involves gene transfer by means of a viral vector such as retrovirus.</a:t>
            </a:r>
          </a:p>
          <a:p>
            <a:r>
              <a:rPr lang="en-US" i="1" dirty="0"/>
              <a:t>Since retroviruses have ability to inject the host cell, they are used as vectors to transfer the target gene into the animal genome.</a:t>
            </a:r>
          </a:p>
          <a:p>
            <a:r>
              <a:rPr lang="en-US" i="1" dirty="0"/>
              <a:t>In this method, the desired gene is inserted </a:t>
            </a:r>
            <a:r>
              <a:rPr lang="en-US" i="1" dirty="0" err="1"/>
              <a:t>invitro</a:t>
            </a:r>
            <a:r>
              <a:rPr lang="en-US" i="1" dirty="0"/>
              <a:t> at a very early stage embryo (8 cell stage)</a:t>
            </a:r>
          </a:p>
          <a:p>
            <a:r>
              <a:rPr lang="en-US" i="1" dirty="0"/>
              <a:t>The embryo is then transferred into recipient female.</a:t>
            </a:r>
          </a:p>
        </p:txBody>
      </p:sp>
    </p:spTree>
    <p:extLst>
      <p:ext uri="{BB962C8B-B14F-4D97-AF65-F5344CB8AC3E}">
        <p14:creationId xmlns:p14="http://schemas.microsoft.com/office/powerpoint/2010/main" val="429302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083-47CF-9624-BF8C-C0C81A7492C9}"/>
              </a:ext>
            </a:extLst>
          </p:cNvPr>
          <p:cNvSpPr>
            <a:spLocks noGrp="1"/>
          </p:cNvSpPr>
          <p:nvPr>
            <p:ph type="title"/>
          </p:nvPr>
        </p:nvSpPr>
        <p:spPr/>
        <p:txBody>
          <a:bodyPr/>
          <a:lstStyle/>
          <a:p>
            <a:pPr algn="ctr"/>
            <a:r>
              <a:rPr lang="en-US" b="1" i="1" dirty="0"/>
              <a:t>Retroviral Method</a:t>
            </a:r>
          </a:p>
        </p:txBody>
      </p:sp>
      <p:pic>
        <p:nvPicPr>
          <p:cNvPr id="3" name="Picture 2">
            <a:extLst>
              <a:ext uri="{FF2B5EF4-FFF2-40B4-BE49-F238E27FC236}">
                <a16:creationId xmlns:a16="http://schemas.microsoft.com/office/drawing/2014/main" id="{4813D0DF-301C-70DA-25A3-4D0888D62F86}"/>
              </a:ext>
            </a:extLst>
          </p:cNvPr>
          <p:cNvPicPr>
            <a:picLocks noChangeAspect="1"/>
          </p:cNvPicPr>
          <p:nvPr/>
        </p:nvPicPr>
        <p:blipFill>
          <a:blip r:embed="rId2"/>
          <a:stretch>
            <a:fillRect/>
          </a:stretch>
        </p:blipFill>
        <p:spPr>
          <a:xfrm>
            <a:off x="3714750" y="2684859"/>
            <a:ext cx="4762500" cy="3667125"/>
          </a:xfrm>
          <a:prstGeom prst="rect">
            <a:avLst/>
          </a:prstGeom>
        </p:spPr>
      </p:pic>
    </p:spTree>
    <p:extLst>
      <p:ext uri="{BB962C8B-B14F-4D97-AF65-F5344CB8AC3E}">
        <p14:creationId xmlns:p14="http://schemas.microsoft.com/office/powerpoint/2010/main" val="4126280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TotalTime>98</TotalTime>
  <Words>613</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Algerian</vt:lpstr>
      <vt:lpstr>Arial</vt:lpstr>
      <vt:lpstr>Century Gothic</vt:lpstr>
      <vt:lpstr>Wingdings 3</vt:lpstr>
      <vt:lpstr>Ion Boardroom</vt:lpstr>
      <vt:lpstr>Transgenic Animals</vt:lpstr>
      <vt:lpstr>Overview</vt:lpstr>
      <vt:lpstr>Introduction</vt:lpstr>
      <vt:lpstr>What are the transgenic animals?</vt:lpstr>
      <vt:lpstr>Methods</vt:lpstr>
      <vt:lpstr>1.Nuclear Transplantation</vt:lpstr>
      <vt:lpstr>Nuclear Transplantation </vt:lpstr>
      <vt:lpstr>2. Retroviral Method</vt:lpstr>
      <vt:lpstr>Retroviral Method</vt:lpstr>
      <vt:lpstr>3. DNA Microinjection</vt:lpstr>
      <vt:lpstr>DNA Microinjection</vt:lpstr>
      <vt:lpstr>Examples of transgenic animals</vt:lpstr>
      <vt:lpstr>Applications of transgenic animals</vt:lpstr>
      <vt:lpstr>1. Production of pharmaceuticals</vt:lpstr>
      <vt:lpstr>2. Production of organ donar</vt:lpstr>
      <vt:lpstr>Advantages of transgenic animals</vt:lpstr>
      <vt:lpstr>Disadvantages</vt:lpstr>
      <vt:lpstr>Knockout mice</vt:lpstr>
      <vt:lpstr>Knockout mice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Transgenic Animals</dc:title>
  <dc:creator>renjarjyotsna345@gmail.com</dc:creator>
  <cp:lastModifiedBy>ZOOLOGY</cp:lastModifiedBy>
  <cp:revision>28</cp:revision>
  <cp:lastPrinted>2024-01-31T05:01:09Z</cp:lastPrinted>
  <dcterms:created xsi:type="dcterms:W3CDTF">2023-10-12T01:47:06Z</dcterms:created>
  <dcterms:modified xsi:type="dcterms:W3CDTF">2024-04-05T05:24:17Z</dcterms:modified>
</cp:coreProperties>
</file>