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C2644-6216-EDD1-4AC5-F6FB568697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B.Sc.Part-I, Semester-II</a:t>
            </a:r>
            <a:br>
              <a:rPr lang="en-US"/>
            </a:br>
            <a:r>
              <a:rPr lang="en-US"/>
              <a:t>Zoology,DSC15B,Paper III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41060-0008-25E6-09D2-3935868319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Unit I – Animal Diversity</a:t>
            </a:r>
          </a:p>
          <a:p>
            <a:r>
              <a:rPr lang="en-US"/>
              <a:t>Type Study – Rat</a:t>
            </a:r>
          </a:p>
          <a:p>
            <a:r>
              <a:rPr lang="en-US"/>
              <a:t>Systematic position, Habits and Habitat, External Morphology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5D371C-E518-F4BF-A62C-9D21FA4AFF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4106779"/>
            <a:ext cx="3048000" cy="269764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709FE4D-06AB-4CEB-B387-C44B648C343C}"/>
              </a:ext>
            </a:extLst>
          </p:cNvPr>
          <p:cNvSpPr txBox="1"/>
          <p:nvPr/>
        </p:nvSpPr>
        <p:spPr>
          <a:xfrm>
            <a:off x="5184576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4B3335-DAFE-D085-DE4F-9645A5B68424}"/>
              </a:ext>
            </a:extLst>
          </p:cNvPr>
          <p:cNvSpPr txBox="1"/>
          <p:nvPr/>
        </p:nvSpPr>
        <p:spPr>
          <a:xfrm>
            <a:off x="1446609" y="6232922"/>
            <a:ext cx="1946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Miss </a:t>
            </a:r>
            <a:r>
              <a:rPr lang="en-US" dirty="0" err="1"/>
              <a:t>Renjar</a:t>
            </a:r>
            <a:r>
              <a:rPr lang="en-US" dirty="0"/>
              <a:t>  J. K.</a:t>
            </a:r>
          </a:p>
        </p:txBody>
      </p:sp>
    </p:spTree>
    <p:extLst>
      <p:ext uri="{BB962C8B-B14F-4D97-AF65-F5344CB8AC3E}">
        <p14:creationId xmlns:p14="http://schemas.microsoft.com/office/powerpoint/2010/main" val="2970024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BCA7C-D865-F094-D3B8-CF0DDA80A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Systematic 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3CE6F-13BC-4527-B486-023DBE215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89604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Phylum – Chordata</a:t>
            </a:r>
          </a:p>
          <a:p>
            <a:r>
              <a:rPr lang="en-US" dirty="0"/>
              <a:t>Sub- phylum – Vertebrata (</a:t>
            </a:r>
            <a:r>
              <a:rPr lang="en-US" dirty="0" err="1"/>
              <a:t>Craniata</a:t>
            </a:r>
            <a:r>
              <a:rPr lang="en-US" dirty="0"/>
              <a:t>)</a:t>
            </a:r>
          </a:p>
          <a:p>
            <a:r>
              <a:rPr lang="en-US" dirty="0"/>
              <a:t>Division – </a:t>
            </a:r>
            <a:r>
              <a:rPr lang="en-US" dirty="0" err="1"/>
              <a:t>Gnathostomata</a:t>
            </a:r>
            <a:endParaRPr lang="en-US" dirty="0"/>
          </a:p>
          <a:p>
            <a:r>
              <a:rPr lang="en-US" dirty="0"/>
              <a:t>Super Class – </a:t>
            </a:r>
            <a:r>
              <a:rPr lang="en-US" dirty="0" err="1"/>
              <a:t>Tetrapoda</a:t>
            </a:r>
            <a:endParaRPr lang="en-US" dirty="0"/>
          </a:p>
          <a:p>
            <a:r>
              <a:rPr lang="en-US" dirty="0"/>
              <a:t>Class – Mammalia</a:t>
            </a:r>
          </a:p>
          <a:p>
            <a:r>
              <a:rPr lang="en-US" dirty="0"/>
              <a:t>Sub Class – </a:t>
            </a:r>
            <a:r>
              <a:rPr lang="en-US" dirty="0" err="1"/>
              <a:t>Placentalia</a:t>
            </a:r>
            <a:endParaRPr lang="en-US" dirty="0"/>
          </a:p>
          <a:p>
            <a:r>
              <a:rPr lang="en-US" dirty="0"/>
              <a:t>Order – </a:t>
            </a:r>
            <a:r>
              <a:rPr lang="en-US" dirty="0" err="1"/>
              <a:t>Rodentia</a:t>
            </a:r>
            <a:endParaRPr lang="en-US" dirty="0"/>
          </a:p>
          <a:p>
            <a:r>
              <a:rPr lang="en-US" dirty="0"/>
              <a:t>Genus – </a:t>
            </a:r>
            <a:r>
              <a:rPr lang="en-US" dirty="0" err="1"/>
              <a:t>Rattus</a:t>
            </a:r>
            <a:endParaRPr lang="en-US" dirty="0"/>
          </a:p>
          <a:p>
            <a:r>
              <a:rPr lang="en-US" dirty="0"/>
              <a:t>Species – </a:t>
            </a:r>
            <a:r>
              <a:rPr lang="en-US" dirty="0" err="1"/>
              <a:t>rattus</a:t>
            </a:r>
            <a:r>
              <a:rPr lang="en-US" dirty="0"/>
              <a:t>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639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CB24E-379E-9E63-475E-20B5FBED5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Habits and Habitat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63DE4-751C-8B0E-2F77-60F5B2883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315744"/>
          </a:xfrm>
        </p:spPr>
        <p:txBody>
          <a:bodyPr/>
          <a:lstStyle/>
          <a:p>
            <a:r>
              <a:rPr lang="en-US" dirty="0"/>
              <a:t>Nocturnal in habits.</a:t>
            </a:r>
          </a:p>
          <a:p>
            <a:r>
              <a:rPr lang="en-US" dirty="0"/>
              <a:t>Good climber and live in burrows near human dwellings.</a:t>
            </a:r>
          </a:p>
          <a:p>
            <a:r>
              <a:rPr lang="en-US" dirty="0"/>
              <a:t>It is also found in store places and warehouse.</a:t>
            </a:r>
          </a:p>
          <a:p>
            <a:r>
              <a:rPr lang="en-US" dirty="0"/>
              <a:t>Rat uses its burrows for rest, shelter, as a nursery for the young and for food storage.</a:t>
            </a:r>
          </a:p>
          <a:p>
            <a:r>
              <a:rPr lang="en-US" dirty="0"/>
              <a:t>Rat was herbivorous animal. Food is various kinds of seed and grains.</a:t>
            </a:r>
          </a:p>
          <a:p>
            <a:r>
              <a:rPr lang="en-US" dirty="0"/>
              <a:t>Rat damage clothes, books, papers, furniture and many other stored material.</a:t>
            </a:r>
          </a:p>
          <a:p>
            <a:r>
              <a:rPr lang="en-US" dirty="0"/>
              <a:t>Rat is very prolific breeder.</a:t>
            </a:r>
          </a:p>
        </p:txBody>
      </p:sp>
    </p:spTree>
    <p:extLst>
      <p:ext uri="{BB962C8B-B14F-4D97-AF65-F5344CB8AC3E}">
        <p14:creationId xmlns:p14="http://schemas.microsoft.com/office/powerpoint/2010/main" val="2392884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84CBF-D3FB-3738-F0EA-2D58939FA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average life span is hardly three years.</a:t>
            </a:r>
          </a:p>
          <a:p>
            <a:r>
              <a:rPr lang="en-US" dirty="0"/>
              <a:t>The rate of reproduction is high.</a:t>
            </a:r>
          </a:p>
          <a:p>
            <a:r>
              <a:rPr lang="en-US" dirty="0"/>
              <a:t>Rat mature when it is 2 to 3 months old.</a:t>
            </a:r>
          </a:p>
          <a:p>
            <a:r>
              <a:rPr lang="en-US" dirty="0"/>
              <a:t>It produces 4 to 5 litters a year.</a:t>
            </a:r>
          </a:p>
          <a:p>
            <a:r>
              <a:rPr lang="en-US" dirty="0"/>
              <a:t>Each litter contains 4 to 10 young ones.</a:t>
            </a:r>
          </a:p>
          <a:p>
            <a:r>
              <a:rPr lang="en-US" dirty="0"/>
              <a:t>A female rat produces about 30 young ones in an year.</a:t>
            </a:r>
          </a:p>
        </p:txBody>
      </p:sp>
    </p:spTree>
    <p:extLst>
      <p:ext uri="{BB962C8B-B14F-4D97-AF65-F5344CB8AC3E}">
        <p14:creationId xmlns:p14="http://schemas.microsoft.com/office/powerpoint/2010/main" val="1467649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91916-7344-3EE8-1A39-E2C2DEA1C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External Morphology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3CA2A-BED6-99E0-5AD1-392F294E3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body of Rat is soft, cylindrical and gradually tapering at the both ends.</a:t>
            </a:r>
          </a:p>
          <a:p>
            <a:r>
              <a:rPr lang="en-US" dirty="0"/>
              <a:t>The body of Rat is broadly divisible Into head, neck, trunk and tail.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FD2BA1-0E94-B9D3-6B89-BFE8A5EECA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9430" y="3714750"/>
            <a:ext cx="3518296" cy="2986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273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25180-E0E4-F93E-C44C-0ECF6AED7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(a) Head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BB6E4-D735-C719-6BF0-22FCF661E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232422"/>
            <a:ext cx="10178179" cy="4625577"/>
          </a:xfrm>
        </p:spPr>
        <p:txBody>
          <a:bodyPr/>
          <a:lstStyle/>
          <a:p>
            <a:r>
              <a:rPr lang="en-US" dirty="0"/>
              <a:t>The head is conical in shape. It is slightly compressed laterally.</a:t>
            </a:r>
          </a:p>
          <a:p>
            <a:r>
              <a:rPr lang="en-US" dirty="0"/>
              <a:t>It tapers towards the anterior end and forms a pointed snout.</a:t>
            </a:r>
          </a:p>
          <a:p>
            <a:r>
              <a:rPr lang="en-US" dirty="0"/>
              <a:t>The snout bears pair of nostrils</a:t>
            </a:r>
          </a:p>
          <a:p>
            <a:r>
              <a:rPr lang="en-US" dirty="0"/>
              <a:t>It also bears a narrow mouth, having soft upper and lower lips.</a:t>
            </a:r>
          </a:p>
          <a:p>
            <a:r>
              <a:rPr lang="en-US" dirty="0"/>
              <a:t>The snout bears long and stiff hairs which are sensitive.</a:t>
            </a:r>
          </a:p>
          <a:p>
            <a:r>
              <a:rPr lang="en-US" dirty="0"/>
              <a:t>The eyes are situated one on either side of the head.</a:t>
            </a:r>
          </a:p>
          <a:p>
            <a:r>
              <a:rPr lang="en-US" dirty="0"/>
              <a:t>Behind the eyes a pair of rounded external ears are present.</a:t>
            </a:r>
          </a:p>
          <a:p>
            <a:pPr marL="0" indent="0">
              <a:buNone/>
            </a:pPr>
            <a:r>
              <a:rPr lang="en-US" dirty="0"/>
              <a:t>(b) Neck</a:t>
            </a:r>
          </a:p>
          <a:p>
            <a:r>
              <a:rPr lang="en-US" dirty="0"/>
              <a:t>The neck is short which joins the head to the trunk.</a:t>
            </a:r>
          </a:p>
          <a:p>
            <a:r>
              <a:rPr lang="en-US" dirty="0"/>
              <a:t>It allows free movement to the head</a:t>
            </a:r>
          </a:p>
        </p:txBody>
      </p:sp>
    </p:spTree>
    <p:extLst>
      <p:ext uri="{BB962C8B-B14F-4D97-AF65-F5344CB8AC3E}">
        <p14:creationId xmlns:p14="http://schemas.microsoft.com/office/powerpoint/2010/main" val="3724624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4D128-F923-D9D4-4E13-84964613D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550" y="764517"/>
            <a:ext cx="9613861" cy="1080938"/>
          </a:xfrm>
        </p:spPr>
        <p:txBody>
          <a:bodyPr/>
          <a:lstStyle/>
          <a:p>
            <a:pPr algn="ctr"/>
            <a:r>
              <a:rPr lang="en-US" dirty="0"/>
              <a:t>(c) The Trunk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3AA65-0347-76CC-4873-3EFCB7692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01567"/>
            <a:ext cx="10160320" cy="4917167"/>
          </a:xfrm>
        </p:spPr>
        <p:txBody>
          <a:bodyPr/>
          <a:lstStyle/>
          <a:p>
            <a:r>
              <a:rPr lang="en-US" dirty="0"/>
              <a:t>It is elongated part which is divisible into thorax and abdomen.</a:t>
            </a:r>
          </a:p>
          <a:p>
            <a:r>
              <a:rPr lang="en-US" dirty="0"/>
              <a:t>The thorax is the anterior part and abdomen is posterior part of trunk.</a:t>
            </a:r>
          </a:p>
          <a:p>
            <a:r>
              <a:rPr lang="en-US" dirty="0"/>
              <a:t>The thorax is supported by ribs and a breast bone. The abdomen is without any support.</a:t>
            </a:r>
          </a:p>
          <a:p>
            <a:r>
              <a:rPr lang="en-US" dirty="0"/>
              <a:t>The ventral side of abdomen is soft. The teats are present in female rat, three pairs on thoracic region and three pairs on abdominal region</a:t>
            </a:r>
          </a:p>
          <a:p>
            <a:r>
              <a:rPr lang="en-US" dirty="0"/>
              <a:t>The trunk bears two pairs of limbs, fore limbs and hind limbs.</a:t>
            </a:r>
          </a:p>
          <a:p>
            <a:r>
              <a:rPr lang="en-US" dirty="0"/>
              <a:t>The anus and the external sex organs are situated at the end of the trunk region.</a:t>
            </a:r>
          </a:p>
          <a:p>
            <a:r>
              <a:rPr lang="en-US" dirty="0"/>
              <a:t>The external sex organs lie on the ventral side of the posterior region of the abdomen in front of the anus.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302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97D2A-952C-B826-1AD4-AEE5DFDFD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0587" y="753228"/>
            <a:ext cx="9613861" cy="1080938"/>
          </a:xfrm>
        </p:spPr>
        <p:txBody>
          <a:bodyPr/>
          <a:lstStyle/>
          <a:p>
            <a:pPr algn="ctr"/>
            <a:r>
              <a:rPr lang="en-US" dirty="0"/>
              <a:t>(d) The tail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47D62-6A83-DAD4-C5C8-BD82AC406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/>
          <a:lstStyle/>
          <a:p>
            <a:r>
              <a:rPr lang="en-US" dirty="0"/>
              <a:t>At the posterior end of the trunk there is a tail</a:t>
            </a:r>
          </a:p>
          <a:p>
            <a:r>
              <a:rPr lang="en-US" dirty="0"/>
              <a:t>Tail is longer than trunk, cylindrical and gradually tapers towards posterior end.</a:t>
            </a:r>
          </a:p>
          <a:p>
            <a:r>
              <a:rPr lang="en-US" dirty="0"/>
              <a:t>It covered by overlapping epidermal scales arranged in rings.</a:t>
            </a:r>
          </a:p>
          <a:p>
            <a:r>
              <a:rPr lang="en-US" dirty="0"/>
              <a:t>The rat has about 210 rings on tail.</a:t>
            </a:r>
          </a:p>
          <a:p>
            <a:r>
              <a:rPr lang="en-US" dirty="0"/>
              <a:t>The tail is used as a balancing organ.</a:t>
            </a:r>
          </a:p>
        </p:txBody>
      </p:sp>
    </p:spTree>
    <p:extLst>
      <p:ext uri="{BB962C8B-B14F-4D97-AF65-F5344CB8AC3E}">
        <p14:creationId xmlns:p14="http://schemas.microsoft.com/office/powerpoint/2010/main" val="43994171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04033917[[fn=Berlin]]_novariants" id="{309C13C0-3BE0-4E8F-8916-1D5516B3B5DD}" vid="{18E1BE87-7240-45DF-8788-3CAEB7F17A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540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B.Sc.Part-I, Semester-II Zoology,DSC15B,Paper III</vt:lpstr>
      <vt:lpstr>Systematic position</vt:lpstr>
      <vt:lpstr>Habits and Habitat</vt:lpstr>
      <vt:lpstr>PowerPoint Presentation</vt:lpstr>
      <vt:lpstr>External Morphology</vt:lpstr>
      <vt:lpstr>(a) Head</vt:lpstr>
      <vt:lpstr>(c) The Trunk</vt:lpstr>
      <vt:lpstr>(d) The tail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B.Sc.Part-I, Semester-II Zoology,DSC15B,Paper III</dc:title>
  <dc:creator>renjarjyotsna345@gmail.com</dc:creator>
  <cp:lastModifiedBy>ZOOLOGY</cp:lastModifiedBy>
  <cp:revision>6</cp:revision>
  <dcterms:created xsi:type="dcterms:W3CDTF">2024-02-22T03:23:38Z</dcterms:created>
  <dcterms:modified xsi:type="dcterms:W3CDTF">2024-04-05T05:15:19Z</dcterms:modified>
</cp:coreProperties>
</file>