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4" r:id="rId5"/>
    <p:sldId id="265" r:id="rId6"/>
    <p:sldId id="266" r:id="rId7"/>
    <p:sldId id="259" r:id="rId8"/>
    <p:sldId id="260" r:id="rId9"/>
    <p:sldId id="261" r:id="rId10"/>
    <p:sldId id="262" r:id="rId11"/>
    <p:sldId id="263" r:id="rId12"/>
    <p:sldId id="267" r:id="rId13"/>
    <p:sldId id="268" r:id="rId14"/>
    <p:sldId id="269" r:id="rId15"/>
    <p:sldId id="270" r:id="rId16"/>
    <p:sldId id="271" r:id="rId17"/>
    <p:sldId id="272" r:id="rId18"/>
    <p:sldId id="273" r:id="rId19"/>
    <p:sldId id="274" r:id="rId20"/>
    <p:sldId id="276" r:id="rId21"/>
    <p:sldId id="275"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 /><Relationship Id="rId18" Type="http://schemas.openxmlformats.org/officeDocument/2006/relationships/slide" Target="slides/slide17.xml" /><Relationship Id="rId26" Type="http://schemas.openxmlformats.org/officeDocument/2006/relationships/slide" Target="slides/slide25.xml" /><Relationship Id="rId39" Type="http://schemas.openxmlformats.org/officeDocument/2006/relationships/slide" Target="slides/slide38.xml" /><Relationship Id="rId21" Type="http://schemas.openxmlformats.org/officeDocument/2006/relationships/slide" Target="slides/slide20.xml" /><Relationship Id="rId34" Type="http://schemas.openxmlformats.org/officeDocument/2006/relationships/slide" Target="slides/slide33.xml" /><Relationship Id="rId42" Type="http://schemas.openxmlformats.org/officeDocument/2006/relationships/slide" Target="slides/slide41.xml" /><Relationship Id="rId47" Type="http://schemas.openxmlformats.org/officeDocument/2006/relationships/slide" Target="slides/slide46.xml" /><Relationship Id="rId50" Type="http://schemas.openxmlformats.org/officeDocument/2006/relationships/slide" Target="slides/slide49.xml" /><Relationship Id="rId55" Type="http://schemas.openxmlformats.org/officeDocument/2006/relationships/slide" Target="slides/slide54.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5" Type="http://schemas.openxmlformats.org/officeDocument/2006/relationships/slide" Target="slides/slide24.xml" /><Relationship Id="rId33" Type="http://schemas.openxmlformats.org/officeDocument/2006/relationships/slide" Target="slides/slide32.xml" /><Relationship Id="rId38" Type="http://schemas.openxmlformats.org/officeDocument/2006/relationships/slide" Target="slides/slide37.xml" /><Relationship Id="rId46" Type="http://schemas.openxmlformats.org/officeDocument/2006/relationships/slide" Target="slides/slide45.xml" /><Relationship Id="rId59" Type="http://schemas.openxmlformats.org/officeDocument/2006/relationships/theme" Target="theme/theme1.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slide" Target="slides/slide19.xml" /><Relationship Id="rId29" Type="http://schemas.openxmlformats.org/officeDocument/2006/relationships/slide" Target="slides/slide28.xml" /><Relationship Id="rId41" Type="http://schemas.openxmlformats.org/officeDocument/2006/relationships/slide" Target="slides/slide40.xml" /><Relationship Id="rId54" Type="http://schemas.openxmlformats.org/officeDocument/2006/relationships/slide" Target="slides/slide53.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24" Type="http://schemas.openxmlformats.org/officeDocument/2006/relationships/slide" Target="slides/slide23.xml" /><Relationship Id="rId32" Type="http://schemas.openxmlformats.org/officeDocument/2006/relationships/slide" Target="slides/slide31.xml" /><Relationship Id="rId37" Type="http://schemas.openxmlformats.org/officeDocument/2006/relationships/slide" Target="slides/slide36.xml" /><Relationship Id="rId40" Type="http://schemas.openxmlformats.org/officeDocument/2006/relationships/slide" Target="slides/slide39.xml" /><Relationship Id="rId45" Type="http://schemas.openxmlformats.org/officeDocument/2006/relationships/slide" Target="slides/slide44.xml" /><Relationship Id="rId53" Type="http://schemas.openxmlformats.org/officeDocument/2006/relationships/slide" Target="slides/slide52.xml" /><Relationship Id="rId58" Type="http://schemas.openxmlformats.org/officeDocument/2006/relationships/viewProps" Target="viewProps.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slide" Target="slides/slide22.xml" /><Relationship Id="rId28" Type="http://schemas.openxmlformats.org/officeDocument/2006/relationships/slide" Target="slides/slide27.xml" /><Relationship Id="rId36" Type="http://schemas.openxmlformats.org/officeDocument/2006/relationships/slide" Target="slides/slide35.xml" /><Relationship Id="rId49" Type="http://schemas.openxmlformats.org/officeDocument/2006/relationships/slide" Target="slides/slide48.xml" /><Relationship Id="rId57" Type="http://schemas.openxmlformats.org/officeDocument/2006/relationships/presProps" Target="presProps.xml" /><Relationship Id="rId10" Type="http://schemas.openxmlformats.org/officeDocument/2006/relationships/slide" Target="slides/slide9.xml" /><Relationship Id="rId19" Type="http://schemas.openxmlformats.org/officeDocument/2006/relationships/slide" Target="slides/slide18.xml" /><Relationship Id="rId31" Type="http://schemas.openxmlformats.org/officeDocument/2006/relationships/slide" Target="slides/slide30.xml" /><Relationship Id="rId44" Type="http://schemas.openxmlformats.org/officeDocument/2006/relationships/slide" Target="slides/slide43.xml" /><Relationship Id="rId52" Type="http://schemas.openxmlformats.org/officeDocument/2006/relationships/slide" Target="slides/slide51.xml" /><Relationship Id="rId60" Type="http://schemas.openxmlformats.org/officeDocument/2006/relationships/tableStyles" Target="tableStyles.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slide" Target="slides/slide21.xml" /><Relationship Id="rId27" Type="http://schemas.openxmlformats.org/officeDocument/2006/relationships/slide" Target="slides/slide26.xml" /><Relationship Id="rId30" Type="http://schemas.openxmlformats.org/officeDocument/2006/relationships/slide" Target="slides/slide29.xml" /><Relationship Id="rId35" Type="http://schemas.openxmlformats.org/officeDocument/2006/relationships/slide" Target="slides/slide34.xml" /><Relationship Id="rId43" Type="http://schemas.openxmlformats.org/officeDocument/2006/relationships/slide" Target="slides/slide42.xml" /><Relationship Id="rId48" Type="http://schemas.openxmlformats.org/officeDocument/2006/relationships/slide" Target="slides/slide47.xml" /><Relationship Id="rId56" Type="http://schemas.openxmlformats.org/officeDocument/2006/relationships/slide" Target="slides/slide55.xml" /><Relationship Id="rId8" Type="http://schemas.openxmlformats.org/officeDocument/2006/relationships/slide" Target="slides/slide7.xml" /><Relationship Id="rId51" Type="http://schemas.openxmlformats.org/officeDocument/2006/relationships/slide" Target="slides/slide50.xml" /><Relationship Id="rId3" Type="http://schemas.openxmlformats.org/officeDocument/2006/relationships/slide" Target="slides/slide2.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D5E4F0-0A29-2A4F-A009-3767C846E9E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722F002-91F5-AC49-A00E-3E4C85C39B0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F3A0DD2-AFF3-3641-93B5-32E8AA378A60}"/>
              </a:ext>
            </a:extLst>
          </p:cNvPr>
          <p:cNvSpPr>
            <a:spLocks noGrp="1"/>
          </p:cNvSpPr>
          <p:nvPr>
            <p:ph type="dt" sz="half" idx="10"/>
          </p:nvPr>
        </p:nvSpPr>
        <p:spPr/>
        <p:txBody>
          <a:bodyPr/>
          <a:lstStyle/>
          <a:p>
            <a:fld id="{29FC08CD-8F21-4340-B01A-27FADDA49F5E}" type="datetimeFigureOut">
              <a:rPr lang="en-US" smtClean="0"/>
              <a:t>11/16/2021</a:t>
            </a:fld>
            <a:endParaRPr lang="en-US"/>
          </a:p>
        </p:txBody>
      </p:sp>
      <p:sp>
        <p:nvSpPr>
          <p:cNvPr id="5" name="Footer Placeholder 4">
            <a:extLst>
              <a:ext uri="{FF2B5EF4-FFF2-40B4-BE49-F238E27FC236}">
                <a16:creationId xmlns:a16="http://schemas.microsoft.com/office/drawing/2014/main" id="{27368BCA-6F84-B142-8BF1-C619CE53B7C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A865C32-F52A-D54B-A2A4-0A1E0D62A3D8}"/>
              </a:ext>
            </a:extLst>
          </p:cNvPr>
          <p:cNvSpPr>
            <a:spLocks noGrp="1"/>
          </p:cNvSpPr>
          <p:nvPr>
            <p:ph type="sldNum" sz="quarter" idx="12"/>
          </p:nvPr>
        </p:nvSpPr>
        <p:spPr/>
        <p:txBody>
          <a:bodyPr/>
          <a:lstStyle/>
          <a:p>
            <a:fld id="{D33E0E7D-E015-5C46-91A7-FFE58E7CA819}" type="slidenum">
              <a:rPr lang="en-US" smtClean="0"/>
              <a:t>‹#›</a:t>
            </a:fld>
            <a:endParaRPr lang="en-US"/>
          </a:p>
        </p:txBody>
      </p:sp>
    </p:spTree>
    <p:extLst>
      <p:ext uri="{BB962C8B-B14F-4D97-AF65-F5344CB8AC3E}">
        <p14:creationId xmlns:p14="http://schemas.microsoft.com/office/powerpoint/2010/main" val="293969251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FD39BC-7EBC-964F-A273-342A2687277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532B0E5-DDFE-314E-956F-14F311096DE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85B8BE6-DFAD-EA4C-905D-1BD04936CEDB}"/>
              </a:ext>
            </a:extLst>
          </p:cNvPr>
          <p:cNvSpPr>
            <a:spLocks noGrp="1"/>
          </p:cNvSpPr>
          <p:nvPr>
            <p:ph type="dt" sz="half" idx="10"/>
          </p:nvPr>
        </p:nvSpPr>
        <p:spPr/>
        <p:txBody>
          <a:bodyPr/>
          <a:lstStyle/>
          <a:p>
            <a:fld id="{29FC08CD-8F21-4340-B01A-27FADDA49F5E}" type="datetimeFigureOut">
              <a:rPr lang="en-US" smtClean="0"/>
              <a:t>11/16/2021</a:t>
            </a:fld>
            <a:endParaRPr lang="en-US"/>
          </a:p>
        </p:txBody>
      </p:sp>
      <p:sp>
        <p:nvSpPr>
          <p:cNvPr id="5" name="Footer Placeholder 4">
            <a:extLst>
              <a:ext uri="{FF2B5EF4-FFF2-40B4-BE49-F238E27FC236}">
                <a16:creationId xmlns:a16="http://schemas.microsoft.com/office/drawing/2014/main" id="{B8282199-23A7-AB4F-A0CB-72111243C44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B253C51-B77F-4C47-B89E-372F1AA4AF64}"/>
              </a:ext>
            </a:extLst>
          </p:cNvPr>
          <p:cNvSpPr>
            <a:spLocks noGrp="1"/>
          </p:cNvSpPr>
          <p:nvPr>
            <p:ph type="sldNum" sz="quarter" idx="12"/>
          </p:nvPr>
        </p:nvSpPr>
        <p:spPr/>
        <p:txBody>
          <a:bodyPr/>
          <a:lstStyle/>
          <a:p>
            <a:fld id="{D33E0E7D-E015-5C46-91A7-FFE58E7CA819}" type="slidenum">
              <a:rPr lang="en-US" smtClean="0"/>
              <a:t>‹#›</a:t>
            </a:fld>
            <a:endParaRPr lang="en-US"/>
          </a:p>
        </p:txBody>
      </p:sp>
    </p:spTree>
    <p:extLst>
      <p:ext uri="{BB962C8B-B14F-4D97-AF65-F5344CB8AC3E}">
        <p14:creationId xmlns:p14="http://schemas.microsoft.com/office/powerpoint/2010/main" val="288176675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ADC000E-5EDB-0D4A-8263-5DD8912579B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413CA18-12D0-D14D-B57F-CE897601F6A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D304AFC-B7B4-C541-A93D-CE4CA238B3AC}"/>
              </a:ext>
            </a:extLst>
          </p:cNvPr>
          <p:cNvSpPr>
            <a:spLocks noGrp="1"/>
          </p:cNvSpPr>
          <p:nvPr>
            <p:ph type="dt" sz="half" idx="10"/>
          </p:nvPr>
        </p:nvSpPr>
        <p:spPr/>
        <p:txBody>
          <a:bodyPr/>
          <a:lstStyle/>
          <a:p>
            <a:fld id="{29FC08CD-8F21-4340-B01A-27FADDA49F5E}" type="datetimeFigureOut">
              <a:rPr lang="en-US" smtClean="0"/>
              <a:t>11/16/2021</a:t>
            </a:fld>
            <a:endParaRPr lang="en-US"/>
          </a:p>
        </p:txBody>
      </p:sp>
      <p:sp>
        <p:nvSpPr>
          <p:cNvPr id="5" name="Footer Placeholder 4">
            <a:extLst>
              <a:ext uri="{FF2B5EF4-FFF2-40B4-BE49-F238E27FC236}">
                <a16:creationId xmlns:a16="http://schemas.microsoft.com/office/drawing/2014/main" id="{E420EE63-11BB-3F47-A856-7F920DC9FC4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1DA49DF-AEA9-924F-AA9B-954A015E2563}"/>
              </a:ext>
            </a:extLst>
          </p:cNvPr>
          <p:cNvSpPr>
            <a:spLocks noGrp="1"/>
          </p:cNvSpPr>
          <p:nvPr>
            <p:ph type="sldNum" sz="quarter" idx="12"/>
          </p:nvPr>
        </p:nvSpPr>
        <p:spPr/>
        <p:txBody>
          <a:bodyPr/>
          <a:lstStyle/>
          <a:p>
            <a:fld id="{D33E0E7D-E015-5C46-91A7-FFE58E7CA819}" type="slidenum">
              <a:rPr lang="en-US" smtClean="0"/>
              <a:t>‹#›</a:t>
            </a:fld>
            <a:endParaRPr lang="en-US"/>
          </a:p>
        </p:txBody>
      </p:sp>
    </p:spTree>
    <p:extLst>
      <p:ext uri="{BB962C8B-B14F-4D97-AF65-F5344CB8AC3E}">
        <p14:creationId xmlns:p14="http://schemas.microsoft.com/office/powerpoint/2010/main" val="106788522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5A9C1-425C-724B-8F70-18CD4804930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84FC273-9BBA-AB43-98A2-7C34869C0C3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313FEE3-8263-0A4A-A412-8EE0E6D8A8F0}"/>
              </a:ext>
            </a:extLst>
          </p:cNvPr>
          <p:cNvSpPr>
            <a:spLocks noGrp="1"/>
          </p:cNvSpPr>
          <p:nvPr>
            <p:ph type="dt" sz="half" idx="10"/>
          </p:nvPr>
        </p:nvSpPr>
        <p:spPr/>
        <p:txBody>
          <a:bodyPr/>
          <a:lstStyle/>
          <a:p>
            <a:fld id="{29FC08CD-8F21-4340-B01A-27FADDA49F5E}" type="datetimeFigureOut">
              <a:rPr lang="en-US" smtClean="0"/>
              <a:t>11/16/2021</a:t>
            </a:fld>
            <a:endParaRPr lang="en-US"/>
          </a:p>
        </p:txBody>
      </p:sp>
      <p:sp>
        <p:nvSpPr>
          <p:cNvPr id="5" name="Footer Placeholder 4">
            <a:extLst>
              <a:ext uri="{FF2B5EF4-FFF2-40B4-BE49-F238E27FC236}">
                <a16:creationId xmlns:a16="http://schemas.microsoft.com/office/drawing/2014/main" id="{0170C98F-DF42-254F-9484-C8B5EFAA75F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5735189-E31D-EE4D-91ED-16E2A2148D93}"/>
              </a:ext>
            </a:extLst>
          </p:cNvPr>
          <p:cNvSpPr>
            <a:spLocks noGrp="1"/>
          </p:cNvSpPr>
          <p:nvPr>
            <p:ph type="sldNum" sz="quarter" idx="12"/>
          </p:nvPr>
        </p:nvSpPr>
        <p:spPr/>
        <p:txBody>
          <a:bodyPr/>
          <a:lstStyle/>
          <a:p>
            <a:fld id="{D33E0E7D-E015-5C46-91A7-FFE58E7CA819}" type="slidenum">
              <a:rPr lang="en-US" smtClean="0"/>
              <a:t>‹#›</a:t>
            </a:fld>
            <a:endParaRPr lang="en-US"/>
          </a:p>
        </p:txBody>
      </p:sp>
    </p:spTree>
    <p:extLst>
      <p:ext uri="{BB962C8B-B14F-4D97-AF65-F5344CB8AC3E}">
        <p14:creationId xmlns:p14="http://schemas.microsoft.com/office/powerpoint/2010/main" val="132267788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670AC5-1C45-2643-BF76-313B72AF470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CCE8BC4-DC9A-C446-98D5-AD84DCA7268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963B585-911B-3041-80FB-06BA1FA8C8AC}"/>
              </a:ext>
            </a:extLst>
          </p:cNvPr>
          <p:cNvSpPr>
            <a:spLocks noGrp="1"/>
          </p:cNvSpPr>
          <p:nvPr>
            <p:ph type="dt" sz="half" idx="10"/>
          </p:nvPr>
        </p:nvSpPr>
        <p:spPr/>
        <p:txBody>
          <a:bodyPr/>
          <a:lstStyle/>
          <a:p>
            <a:fld id="{29FC08CD-8F21-4340-B01A-27FADDA49F5E}" type="datetimeFigureOut">
              <a:rPr lang="en-US" smtClean="0"/>
              <a:t>11/16/2021</a:t>
            </a:fld>
            <a:endParaRPr lang="en-US"/>
          </a:p>
        </p:txBody>
      </p:sp>
      <p:sp>
        <p:nvSpPr>
          <p:cNvPr id="5" name="Footer Placeholder 4">
            <a:extLst>
              <a:ext uri="{FF2B5EF4-FFF2-40B4-BE49-F238E27FC236}">
                <a16:creationId xmlns:a16="http://schemas.microsoft.com/office/drawing/2014/main" id="{15D8AF21-043C-244B-ABAB-9EB57DE1ADE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57368D8-B174-274A-B0D6-BFC8414B2243}"/>
              </a:ext>
            </a:extLst>
          </p:cNvPr>
          <p:cNvSpPr>
            <a:spLocks noGrp="1"/>
          </p:cNvSpPr>
          <p:nvPr>
            <p:ph type="sldNum" sz="quarter" idx="12"/>
          </p:nvPr>
        </p:nvSpPr>
        <p:spPr/>
        <p:txBody>
          <a:bodyPr/>
          <a:lstStyle/>
          <a:p>
            <a:fld id="{D33E0E7D-E015-5C46-91A7-FFE58E7CA819}" type="slidenum">
              <a:rPr lang="en-US" smtClean="0"/>
              <a:t>‹#›</a:t>
            </a:fld>
            <a:endParaRPr lang="en-US"/>
          </a:p>
        </p:txBody>
      </p:sp>
    </p:spTree>
    <p:extLst>
      <p:ext uri="{BB962C8B-B14F-4D97-AF65-F5344CB8AC3E}">
        <p14:creationId xmlns:p14="http://schemas.microsoft.com/office/powerpoint/2010/main" val="155956809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097660-44F6-9847-9A28-C93B70DC164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5EB67BC-25EF-E145-B33C-F56A5CA0CCF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EE2D5DC-B9E5-D149-B643-66B5942B764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528066B-DA65-E844-A9A5-18DC5F97E481}"/>
              </a:ext>
            </a:extLst>
          </p:cNvPr>
          <p:cNvSpPr>
            <a:spLocks noGrp="1"/>
          </p:cNvSpPr>
          <p:nvPr>
            <p:ph type="dt" sz="half" idx="10"/>
          </p:nvPr>
        </p:nvSpPr>
        <p:spPr/>
        <p:txBody>
          <a:bodyPr/>
          <a:lstStyle/>
          <a:p>
            <a:fld id="{29FC08CD-8F21-4340-B01A-27FADDA49F5E}" type="datetimeFigureOut">
              <a:rPr lang="en-US" smtClean="0"/>
              <a:t>11/16/2021</a:t>
            </a:fld>
            <a:endParaRPr lang="en-US"/>
          </a:p>
        </p:txBody>
      </p:sp>
      <p:sp>
        <p:nvSpPr>
          <p:cNvPr id="6" name="Footer Placeholder 5">
            <a:extLst>
              <a:ext uri="{FF2B5EF4-FFF2-40B4-BE49-F238E27FC236}">
                <a16:creationId xmlns:a16="http://schemas.microsoft.com/office/drawing/2014/main" id="{F3CB2090-637F-C545-B9B0-924F7D6A9BC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F0179AE-301A-9E40-8A3F-9889088B1FBE}"/>
              </a:ext>
            </a:extLst>
          </p:cNvPr>
          <p:cNvSpPr>
            <a:spLocks noGrp="1"/>
          </p:cNvSpPr>
          <p:nvPr>
            <p:ph type="sldNum" sz="quarter" idx="12"/>
          </p:nvPr>
        </p:nvSpPr>
        <p:spPr/>
        <p:txBody>
          <a:bodyPr/>
          <a:lstStyle/>
          <a:p>
            <a:fld id="{D33E0E7D-E015-5C46-91A7-FFE58E7CA819}" type="slidenum">
              <a:rPr lang="en-US" smtClean="0"/>
              <a:t>‹#›</a:t>
            </a:fld>
            <a:endParaRPr lang="en-US"/>
          </a:p>
        </p:txBody>
      </p:sp>
    </p:spTree>
    <p:extLst>
      <p:ext uri="{BB962C8B-B14F-4D97-AF65-F5344CB8AC3E}">
        <p14:creationId xmlns:p14="http://schemas.microsoft.com/office/powerpoint/2010/main" val="374514468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7DDDE6-BDA1-6044-A620-E5FD377F4AC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0C8D5BA-3637-614D-8F37-66657F5222F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BB8DDF3-79F8-0E47-A1F4-C6D6FD526F4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2F8929B-147F-CB42-B80C-7DFDE9D16E7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BFF48AC-DC8A-8E47-A6B8-74C6734FE24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83D0E57-7EE4-5647-9222-F10325C3A6A1}"/>
              </a:ext>
            </a:extLst>
          </p:cNvPr>
          <p:cNvSpPr>
            <a:spLocks noGrp="1"/>
          </p:cNvSpPr>
          <p:nvPr>
            <p:ph type="dt" sz="half" idx="10"/>
          </p:nvPr>
        </p:nvSpPr>
        <p:spPr/>
        <p:txBody>
          <a:bodyPr/>
          <a:lstStyle/>
          <a:p>
            <a:fld id="{29FC08CD-8F21-4340-B01A-27FADDA49F5E}" type="datetimeFigureOut">
              <a:rPr lang="en-US" smtClean="0"/>
              <a:t>11/16/2021</a:t>
            </a:fld>
            <a:endParaRPr lang="en-US"/>
          </a:p>
        </p:txBody>
      </p:sp>
      <p:sp>
        <p:nvSpPr>
          <p:cNvPr id="8" name="Footer Placeholder 7">
            <a:extLst>
              <a:ext uri="{FF2B5EF4-FFF2-40B4-BE49-F238E27FC236}">
                <a16:creationId xmlns:a16="http://schemas.microsoft.com/office/drawing/2014/main" id="{47813B80-947C-4A41-A068-BD014B61D2D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423C9BD-C308-FB4E-B9E1-883E91AA5C93}"/>
              </a:ext>
            </a:extLst>
          </p:cNvPr>
          <p:cNvSpPr>
            <a:spLocks noGrp="1"/>
          </p:cNvSpPr>
          <p:nvPr>
            <p:ph type="sldNum" sz="quarter" idx="12"/>
          </p:nvPr>
        </p:nvSpPr>
        <p:spPr/>
        <p:txBody>
          <a:bodyPr/>
          <a:lstStyle/>
          <a:p>
            <a:fld id="{D33E0E7D-E015-5C46-91A7-FFE58E7CA819}" type="slidenum">
              <a:rPr lang="en-US" smtClean="0"/>
              <a:t>‹#›</a:t>
            </a:fld>
            <a:endParaRPr lang="en-US"/>
          </a:p>
        </p:txBody>
      </p:sp>
    </p:spTree>
    <p:extLst>
      <p:ext uri="{BB962C8B-B14F-4D97-AF65-F5344CB8AC3E}">
        <p14:creationId xmlns:p14="http://schemas.microsoft.com/office/powerpoint/2010/main" val="203778603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C1205-46C4-4C45-9426-6DE13684617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0D76F9D-DEFB-FF43-8B5A-0D2A7BB54516}"/>
              </a:ext>
            </a:extLst>
          </p:cNvPr>
          <p:cNvSpPr>
            <a:spLocks noGrp="1"/>
          </p:cNvSpPr>
          <p:nvPr>
            <p:ph type="dt" sz="half" idx="10"/>
          </p:nvPr>
        </p:nvSpPr>
        <p:spPr/>
        <p:txBody>
          <a:bodyPr/>
          <a:lstStyle/>
          <a:p>
            <a:fld id="{29FC08CD-8F21-4340-B01A-27FADDA49F5E}" type="datetimeFigureOut">
              <a:rPr lang="en-US" smtClean="0"/>
              <a:t>11/16/2021</a:t>
            </a:fld>
            <a:endParaRPr lang="en-US"/>
          </a:p>
        </p:txBody>
      </p:sp>
      <p:sp>
        <p:nvSpPr>
          <p:cNvPr id="4" name="Footer Placeholder 3">
            <a:extLst>
              <a:ext uri="{FF2B5EF4-FFF2-40B4-BE49-F238E27FC236}">
                <a16:creationId xmlns:a16="http://schemas.microsoft.com/office/drawing/2014/main" id="{FBFC772C-B84E-1043-84EF-D753B2409BC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FA2E970-E508-5848-A641-AAEFE60C4838}"/>
              </a:ext>
            </a:extLst>
          </p:cNvPr>
          <p:cNvSpPr>
            <a:spLocks noGrp="1"/>
          </p:cNvSpPr>
          <p:nvPr>
            <p:ph type="sldNum" sz="quarter" idx="12"/>
          </p:nvPr>
        </p:nvSpPr>
        <p:spPr/>
        <p:txBody>
          <a:bodyPr/>
          <a:lstStyle/>
          <a:p>
            <a:fld id="{D33E0E7D-E015-5C46-91A7-FFE58E7CA819}" type="slidenum">
              <a:rPr lang="en-US" smtClean="0"/>
              <a:t>‹#›</a:t>
            </a:fld>
            <a:endParaRPr lang="en-US"/>
          </a:p>
        </p:txBody>
      </p:sp>
    </p:spTree>
    <p:extLst>
      <p:ext uri="{BB962C8B-B14F-4D97-AF65-F5344CB8AC3E}">
        <p14:creationId xmlns:p14="http://schemas.microsoft.com/office/powerpoint/2010/main" val="328090158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1273E35-D673-7D46-B3A2-9C1D71766032}"/>
              </a:ext>
            </a:extLst>
          </p:cNvPr>
          <p:cNvSpPr>
            <a:spLocks noGrp="1"/>
          </p:cNvSpPr>
          <p:nvPr>
            <p:ph type="dt" sz="half" idx="10"/>
          </p:nvPr>
        </p:nvSpPr>
        <p:spPr/>
        <p:txBody>
          <a:bodyPr/>
          <a:lstStyle/>
          <a:p>
            <a:fld id="{29FC08CD-8F21-4340-B01A-27FADDA49F5E}" type="datetimeFigureOut">
              <a:rPr lang="en-US" smtClean="0"/>
              <a:t>11/16/2021</a:t>
            </a:fld>
            <a:endParaRPr lang="en-US"/>
          </a:p>
        </p:txBody>
      </p:sp>
      <p:sp>
        <p:nvSpPr>
          <p:cNvPr id="3" name="Footer Placeholder 2">
            <a:extLst>
              <a:ext uri="{FF2B5EF4-FFF2-40B4-BE49-F238E27FC236}">
                <a16:creationId xmlns:a16="http://schemas.microsoft.com/office/drawing/2014/main" id="{2A1DC071-B38A-354A-9488-074848DCCFE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B1CA846-025A-0C46-96D6-CB5A7417F96A}"/>
              </a:ext>
            </a:extLst>
          </p:cNvPr>
          <p:cNvSpPr>
            <a:spLocks noGrp="1"/>
          </p:cNvSpPr>
          <p:nvPr>
            <p:ph type="sldNum" sz="quarter" idx="12"/>
          </p:nvPr>
        </p:nvSpPr>
        <p:spPr/>
        <p:txBody>
          <a:bodyPr/>
          <a:lstStyle/>
          <a:p>
            <a:fld id="{D33E0E7D-E015-5C46-91A7-FFE58E7CA819}" type="slidenum">
              <a:rPr lang="en-US" smtClean="0"/>
              <a:t>‹#›</a:t>
            </a:fld>
            <a:endParaRPr lang="en-US"/>
          </a:p>
        </p:txBody>
      </p:sp>
    </p:spTree>
    <p:extLst>
      <p:ext uri="{BB962C8B-B14F-4D97-AF65-F5344CB8AC3E}">
        <p14:creationId xmlns:p14="http://schemas.microsoft.com/office/powerpoint/2010/main" val="366767384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6679A1-1DA4-B146-96C1-7965AE94C7F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0A5ACD8-3255-E241-9385-F4665AE3EFA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12D22EC-04F5-D847-9E36-5DB1D406C81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4360FAB-9CA3-874A-B098-6C380392B061}"/>
              </a:ext>
            </a:extLst>
          </p:cNvPr>
          <p:cNvSpPr>
            <a:spLocks noGrp="1"/>
          </p:cNvSpPr>
          <p:nvPr>
            <p:ph type="dt" sz="half" idx="10"/>
          </p:nvPr>
        </p:nvSpPr>
        <p:spPr/>
        <p:txBody>
          <a:bodyPr/>
          <a:lstStyle/>
          <a:p>
            <a:fld id="{29FC08CD-8F21-4340-B01A-27FADDA49F5E}" type="datetimeFigureOut">
              <a:rPr lang="en-US" smtClean="0"/>
              <a:t>11/16/2021</a:t>
            </a:fld>
            <a:endParaRPr lang="en-US"/>
          </a:p>
        </p:txBody>
      </p:sp>
      <p:sp>
        <p:nvSpPr>
          <p:cNvPr id="6" name="Footer Placeholder 5">
            <a:extLst>
              <a:ext uri="{FF2B5EF4-FFF2-40B4-BE49-F238E27FC236}">
                <a16:creationId xmlns:a16="http://schemas.microsoft.com/office/drawing/2014/main" id="{A3B4FF79-5ECC-0B41-B611-5480758260D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6CBF851-DB14-C243-A45A-53DB01922561}"/>
              </a:ext>
            </a:extLst>
          </p:cNvPr>
          <p:cNvSpPr>
            <a:spLocks noGrp="1"/>
          </p:cNvSpPr>
          <p:nvPr>
            <p:ph type="sldNum" sz="quarter" idx="12"/>
          </p:nvPr>
        </p:nvSpPr>
        <p:spPr/>
        <p:txBody>
          <a:bodyPr/>
          <a:lstStyle/>
          <a:p>
            <a:fld id="{D33E0E7D-E015-5C46-91A7-FFE58E7CA819}" type="slidenum">
              <a:rPr lang="en-US" smtClean="0"/>
              <a:t>‹#›</a:t>
            </a:fld>
            <a:endParaRPr lang="en-US"/>
          </a:p>
        </p:txBody>
      </p:sp>
    </p:spTree>
    <p:extLst>
      <p:ext uri="{BB962C8B-B14F-4D97-AF65-F5344CB8AC3E}">
        <p14:creationId xmlns:p14="http://schemas.microsoft.com/office/powerpoint/2010/main" val="9951226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499692-61E1-DD46-974B-C1369B44EDB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611ACD9-A6FA-9D4B-99C6-A2FBE0A102F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6C81717-84E6-834E-AC88-ADD2809F598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44008BA-7EB7-7044-AF70-D5E9F4228B03}"/>
              </a:ext>
            </a:extLst>
          </p:cNvPr>
          <p:cNvSpPr>
            <a:spLocks noGrp="1"/>
          </p:cNvSpPr>
          <p:nvPr>
            <p:ph type="dt" sz="half" idx="10"/>
          </p:nvPr>
        </p:nvSpPr>
        <p:spPr/>
        <p:txBody>
          <a:bodyPr/>
          <a:lstStyle/>
          <a:p>
            <a:fld id="{29FC08CD-8F21-4340-B01A-27FADDA49F5E}" type="datetimeFigureOut">
              <a:rPr lang="en-US" smtClean="0"/>
              <a:t>11/16/2021</a:t>
            </a:fld>
            <a:endParaRPr lang="en-US"/>
          </a:p>
        </p:txBody>
      </p:sp>
      <p:sp>
        <p:nvSpPr>
          <p:cNvPr id="6" name="Footer Placeholder 5">
            <a:extLst>
              <a:ext uri="{FF2B5EF4-FFF2-40B4-BE49-F238E27FC236}">
                <a16:creationId xmlns:a16="http://schemas.microsoft.com/office/drawing/2014/main" id="{9C27713F-2F86-CD44-B7A4-C994F246510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91A63A0-0188-C44C-B894-7E810E89D1DC}"/>
              </a:ext>
            </a:extLst>
          </p:cNvPr>
          <p:cNvSpPr>
            <a:spLocks noGrp="1"/>
          </p:cNvSpPr>
          <p:nvPr>
            <p:ph type="sldNum" sz="quarter" idx="12"/>
          </p:nvPr>
        </p:nvSpPr>
        <p:spPr/>
        <p:txBody>
          <a:bodyPr/>
          <a:lstStyle/>
          <a:p>
            <a:fld id="{D33E0E7D-E015-5C46-91A7-FFE58E7CA819}" type="slidenum">
              <a:rPr lang="en-US" smtClean="0"/>
              <a:t>‹#›</a:t>
            </a:fld>
            <a:endParaRPr lang="en-US"/>
          </a:p>
        </p:txBody>
      </p:sp>
    </p:spTree>
    <p:extLst>
      <p:ext uri="{BB962C8B-B14F-4D97-AF65-F5344CB8AC3E}">
        <p14:creationId xmlns:p14="http://schemas.microsoft.com/office/powerpoint/2010/main" val="38361365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CF94C1B-282C-C04F-A561-36619FF7DDA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40682CC-9265-2141-B639-8D6FF823E9F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F994A6C-6A7C-C94A-9874-254F243CAB1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FC08CD-8F21-4340-B01A-27FADDA49F5E}" type="datetimeFigureOut">
              <a:rPr lang="en-US" smtClean="0"/>
              <a:t>11/16/2021</a:t>
            </a:fld>
            <a:endParaRPr lang="en-US"/>
          </a:p>
        </p:txBody>
      </p:sp>
      <p:sp>
        <p:nvSpPr>
          <p:cNvPr id="5" name="Footer Placeholder 4">
            <a:extLst>
              <a:ext uri="{FF2B5EF4-FFF2-40B4-BE49-F238E27FC236}">
                <a16:creationId xmlns:a16="http://schemas.microsoft.com/office/drawing/2014/main" id="{18F684B6-C767-FE4B-8F63-4B7C66BD789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141EC5D-86C5-404A-A5F3-6342924353F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3E0E7D-E015-5C46-91A7-FFE58E7CA819}" type="slidenum">
              <a:rPr lang="en-US" smtClean="0"/>
              <a:t>‹#›</a:t>
            </a:fld>
            <a:endParaRPr lang="en-US"/>
          </a:p>
        </p:txBody>
      </p:sp>
    </p:spTree>
    <p:extLst>
      <p:ext uri="{BB962C8B-B14F-4D97-AF65-F5344CB8AC3E}">
        <p14:creationId xmlns:p14="http://schemas.microsoft.com/office/powerpoint/2010/main" val="42694457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9.xml.rels><?xml version="1.0" encoding="UTF-8" standalone="yes"?>
<Relationships xmlns="http://schemas.openxmlformats.org/package/2006/relationships"><Relationship Id="rId2" Type="http://schemas.openxmlformats.org/officeDocument/2006/relationships/hyperlink" Target="https://www.sparknotes.com/lit/uncletom/section1/" TargetMode="External" /><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1.xml.rels><?xml version="1.0" encoding="UTF-8" standalone="yes"?>
<Relationships xmlns="http://schemas.openxmlformats.org/package/2006/relationships"><Relationship Id="rId2" Type="http://schemas.openxmlformats.org/officeDocument/2006/relationships/hyperlink" Target="https://www.gradesaver.com/uncle-toms-cabin/study-guide/character-list#aunt-chloe" TargetMode="External" /><Relationship Id="rId1" Type="http://schemas.openxmlformats.org/officeDocument/2006/relationships/slideLayout" Target="../slideLayouts/slideLayout2.xml" /></Relationships>
</file>

<file path=ppt/slides/_rels/slide32.xml.rels><?xml version="1.0" encoding="UTF-8" standalone="yes"?>
<Relationships xmlns="http://schemas.openxmlformats.org/package/2006/relationships"><Relationship Id="rId3" Type="http://schemas.openxmlformats.org/officeDocument/2006/relationships/hyperlink" Target="https://www.gradesaver.com/uncle-toms-cabin/study-guide/character-list#marie-st-clare" TargetMode="External" /><Relationship Id="rId2" Type="http://schemas.openxmlformats.org/officeDocument/2006/relationships/hyperlink" Target="https://www.gradesaver.com/uncle-toms-cabin/study-guide/character-list#george-shelby" TargetMode="External" /><Relationship Id="rId1" Type="http://schemas.openxmlformats.org/officeDocument/2006/relationships/slideLayout" Target="../slideLayouts/slideLayout2.xml" /></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5.xml.rels><?xml version="1.0" encoding="UTF-8" standalone="yes"?>
<Relationships xmlns="http://schemas.openxmlformats.org/package/2006/relationships"><Relationship Id="rId3" Type="http://schemas.openxmlformats.org/officeDocument/2006/relationships/hyperlink" Target="https://www.gradesaver.com/uncle-toms-cabin/study-guide/character-list#topsy" TargetMode="External" /><Relationship Id="rId2" Type="http://schemas.openxmlformats.org/officeDocument/2006/relationships/hyperlink" Target="https://www.gradesaver.com/uncle-toms-cabin/study-guide/character-list#miss-ophelia" TargetMode="External" /><Relationship Id="rId1" Type="http://schemas.openxmlformats.org/officeDocument/2006/relationships/slideLayout" Target="../slideLayouts/slideLayout2.xml" /></Relationships>
</file>

<file path=ppt/slides/_rels/slide36.xml.rels><?xml version="1.0" encoding="UTF-8" standalone="yes"?>
<Relationships xmlns="http://schemas.openxmlformats.org/package/2006/relationships"><Relationship Id="rId2" Type="http://schemas.openxmlformats.org/officeDocument/2006/relationships/hyperlink" Target="https://www.gradesaver.com/uncle-toms-cabin/study-guide/character-list#uncle-tom" TargetMode="External" /><Relationship Id="rId1" Type="http://schemas.openxmlformats.org/officeDocument/2006/relationships/slideLayout" Target="../slideLayouts/slideLayout2.xml" /></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9.xml.rels><?xml version="1.0" encoding="UTF-8" standalone="yes"?>
<Relationships xmlns="http://schemas.openxmlformats.org/package/2006/relationships"><Relationship Id="rId2" Type="http://schemas.openxmlformats.org/officeDocument/2006/relationships/hyperlink" Target="https://www.gradesaver.com/uncle-toms-cabin/study-guide/character-list#simon-legree" TargetMode="External" /><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2.xml.rels><?xml version="1.0" encoding="UTF-8" standalone="yes"?>
<Relationships xmlns="http://schemas.openxmlformats.org/package/2006/relationships"><Relationship Id="rId2" Type="http://schemas.openxmlformats.org/officeDocument/2006/relationships/hyperlink" Target="https://www.gradesaver.com/uncle-toms-cabin/study-guide/character-list#cassy" TargetMode="External" /><Relationship Id="rId1" Type="http://schemas.openxmlformats.org/officeDocument/2006/relationships/slideLayout" Target="../slideLayouts/slideLayout2.xml" /></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5.xml.rels><?xml version="1.0" encoding="UTF-8" standalone="yes"?>
<Relationships xmlns="http://schemas.openxmlformats.org/package/2006/relationships"><Relationship Id="rId2" Type="http://schemas.openxmlformats.org/officeDocument/2006/relationships/hyperlink" Target="https://www.gradesaver.com/uncle-toms-cabin/study-guide/character-list#sambo-and-quimbo" TargetMode="External" /><Relationship Id="rId1" Type="http://schemas.openxmlformats.org/officeDocument/2006/relationships/slideLayout" Target="../slideLayouts/slideLayout2.xml" /></Relationships>
</file>

<file path=ppt/slides/_rels/slide46.xml.rels><?xml version="1.0" encoding="UTF-8" standalone="yes"?>
<Relationships xmlns="http://schemas.openxmlformats.org/package/2006/relationships"><Relationship Id="rId2" Type="http://schemas.openxmlformats.org/officeDocument/2006/relationships/hyperlink" Target="https://www.gradesaver.com/uncle-toms-cabin/study-guide/character-list#cassy" TargetMode="External" /><Relationship Id="rId1" Type="http://schemas.openxmlformats.org/officeDocument/2006/relationships/slideLayout" Target="../slideLayouts/slideLayout2.xml" /></Relationships>
</file>

<file path=ppt/slides/_rels/slide47.xml.rels><?xml version="1.0" encoding="UTF-8" standalone="yes"?>
<Relationships xmlns="http://schemas.openxmlformats.org/package/2006/relationships"><Relationship Id="rId3" Type="http://schemas.openxmlformats.org/officeDocument/2006/relationships/hyperlink" Target="https://www.gradesaver.com/uncle-toms-cabin/study-guide/character-list#harry" TargetMode="External" /><Relationship Id="rId2" Type="http://schemas.openxmlformats.org/officeDocument/2006/relationships/hyperlink" Target="https://www.gradesaver.com/uncle-toms-cabin/study-guide/character-list#eliza" TargetMode="External" /><Relationship Id="rId1" Type="http://schemas.openxmlformats.org/officeDocument/2006/relationships/slideLayout" Target="../slideLayouts/slideLayout2.xml" /></Relationships>
</file>

<file path=ppt/slides/_rels/slide48.xml.rels><?xml version="1.0" encoding="UTF-8" standalone="yes"?>
<Relationships xmlns="http://schemas.openxmlformats.org/package/2006/relationships"><Relationship Id="rId2" Type="http://schemas.openxmlformats.org/officeDocument/2006/relationships/hyperlink" Target="https://www.gradesaver.com/uncle-toms-cabin/study-guide/character-list#sambo-and-quimbo" TargetMode="External" /><Relationship Id="rId1" Type="http://schemas.openxmlformats.org/officeDocument/2006/relationships/slideLayout" Target="../slideLayouts/slideLayout2.xml" /></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1.xml.rels><?xml version="1.0" encoding="UTF-8" standalone="yes"?>
<Relationships xmlns="http://schemas.openxmlformats.org/package/2006/relationships"><Relationship Id="rId2" Type="http://schemas.openxmlformats.org/officeDocument/2006/relationships/hyperlink" Target="https://www.gradesaver.com/uncle-toms-cabin/study-guide/character-list#miss-ophelia" TargetMode="External" /><Relationship Id="rId1" Type="http://schemas.openxmlformats.org/officeDocument/2006/relationships/slideLayout" Target="../slideLayouts/slideLayout2.xml" /></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3.xml.rels><?xml version="1.0" encoding="UTF-8" standalone="yes"?>
<Relationships xmlns="http://schemas.openxmlformats.org/package/2006/relationships"><Relationship Id="rId3" Type="http://schemas.openxmlformats.org/officeDocument/2006/relationships/hyperlink" Target="https://www.gradesaver.com/uncle-toms-cabin/study-guide/character-list#george-harris" TargetMode="External" /><Relationship Id="rId2" Type="http://schemas.openxmlformats.org/officeDocument/2006/relationships/hyperlink" Target="https://www.gradesaver.com/uncle-toms-cabin/study-guide/character-list#cassy" TargetMode="External" /><Relationship Id="rId1" Type="http://schemas.openxmlformats.org/officeDocument/2006/relationships/slideLayout" Target="../slideLayouts/slideLayout2.xml" /><Relationship Id="rId4" Type="http://schemas.openxmlformats.org/officeDocument/2006/relationships/hyperlink" Target="https://www.gradesaver.com/uncle-toms-cabin/study-guide/character-list#eliza" TargetMode="External" /></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5.xml.rels><?xml version="1.0" encoding="UTF-8" standalone="yes"?>
<Relationships xmlns="http://schemas.openxmlformats.org/package/2006/relationships"><Relationship Id="rId2" Type="http://schemas.openxmlformats.org/officeDocument/2006/relationships/hyperlink" Target="https://www.gradesaver.com/uncle-toms-cabin/study-guide/character-list#george-shelby" TargetMode="External" /><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B37073-21A7-854A-9656-5AEDE6ACF590}"/>
              </a:ext>
            </a:extLst>
          </p:cNvPr>
          <p:cNvSpPr>
            <a:spLocks noGrp="1"/>
          </p:cNvSpPr>
          <p:nvPr>
            <p:ph type="ctrTitle"/>
          </p:nvPr>
        </p:nvSpPr>
        <p:spPr>
          <a:xfrm>
            <a:off x="720329" y="-925910"/>
            <a:ext cx="9144000" cy="1961754"/>
          </a:xfrm>
        </p:spPr>
        <p:txBody>
          <a:bodyPr/>
          <a:lstStyle/>
          <a:p>
            <a:r>
              <a:rPr lang="en-US" b="1">
                <a:solidFill>
                  <a:srgbClr val="C00000"/>
                </a:solidFill>
                <a:latin typeface="Times New Roman" panose="02020603050405020304" pitchFamily="18" charset="0"/>
                <a:cs typeface="Times New Roman" panose="02020603050405020304" pitchFamily="18" charset="0"/>
              </a:rPr>
              <a:t>UNCLE TOM’S CABIN</a:t>
            </a:r>
          </a:p>
        </p:txBody>
      </p:sp>
      <p:sp>
        <p:nvSpPr>
          <p:cNvPr id="3" name="Subtitle 2">
            <a:extLst>
              <a:ext uri="{FF2B5EF4-FFF2-40B4-BE49-F238E27FC236}">
                <a16:creationId xmlns:a16="http://schemas.microsoft.com/office/drawing/2014/main" id="{DC115217-C7CC-3D42-8CE5-2D6E5D995C67}"/>
              </a:ext>
            </a:extLst>
          </p:cNvPr>
          <p:cNvSpPr>
            <a:spLocks noGrp="1"/>
          </p:cNvSpPr>
          <p:nvPr>
            <p:ph type="subTitle" idx="1"/>
          </p:nvPr>
        </p:nvSpPr>
        <p:spPr>
          <a:xfrm>
            <a:off x="3173016" y="1035844"/>
            <a:ext cx="9144000" cy="1617264"/>
          </a:xfrm>
        </p:spPr>
        <p:txBody>
          <a:bodyPr>
            <a:normAutofit/>
          </a:bodyPr>
          <a:lstStyle/>
          <a:p>
            <a:r>
              <a:rPr lang="en-US" sz="4400" b="1" i="0">
                <a:solidFill>
                  <a:schemeClr val="accent6">
                    <a:lumMod val="50000"/>
                  </a:schemeClr>
                </a:solidFill>
                <a:effectLst/>
                <a:latin typeface="Times New Roman" panose="02020603050405020304" pitchFamily="18" charset="0"/>
                <a:cs typeface="Times New Roman" panose="02020603050405020304" pitchFamily="18" charset="0"/>
              </a:rPr>
              <a:t>Harriet Beecher Stowe (1811-1896)</a:t>
            </a:r>
            <a:endParaRPr lang="en-US" sz="4400" b="1">
              <a:solidFill>
                <a:schemeClr val="accent6">
                  <a:lumMod val="50000"/>
                </a:schemeClr>
              </a:solidFill>
              <a:latin typeface="Times New Roman" panose="02020603050405020304" pitchFamily="18" charset="0"/>
              <a:cs typeface="Times New Roman" panose="02020603050405020304" pitchFamily="18" charset="0"/>
            </a:endParaRPr>
          </a:p>
        </p:txBody>
      </p:sp>
      <p:pic>
        <p:nvPicPr>
          <p:cNvPr id="4" name="Picture 4">
            <a:extLst>
              <a:ext uri="{FF2B5EF4-FFF2-40B4-BE49-F238E27FC236}">
                <a16:creationId xmlns:a16="http://schemas.microsoft.com/office/drawing/2014/main" id="{4AA9E827-6968-4F4C-BC79-3B5740C5018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844476"/>
            <a:ext cx="5072063" cy="5075633"/>
          </a:xfrm>
          <a:prstGeom prst="ellipse">
            <a:avLst/>
          </a:prstGeom>
          <a:ln>
            <a:noFill/>
          </a:ln>
          <a:effectLst>
            <a:softEdge rad="112500"/>
          </a:effectLst>
        </p:spPr>
      </p:pic>
      <p:sp>
        <p:nvSpPr>
          <p:cNvPr id="6" name="TextBox 5">
            <a:extLst>
              <a:ext uri="{FF2B5EF4-FFF2-40B4-BE49-F238E27FC236}">
                <a16:creationId xmlns:a16="http://schemas.microsoft.com/office/drawing/2014/main" id="{CE2BE36D-B3EA-414E-90BE-4E75B9754969}"/>
              </a:ext>
            </a:extLst>
          </p:cNvPr>
          <p:cNvSpPr txBox="1"/>
          <p:nvPr/>
        </p:nvSpPr>
        <p:spPr>
          <a:xfrm>
            <a:off x="8066485" y="5083492"/>
            <a:ext cx="6465094" cy="1477328"/>
          </a:xfrm>
          <a:prstGeom prst="rect">
            <a:avLst/>
          </a:prstGeom>
          <a:noFill/>
        </p:spPr>
        <p:txBody>
          <a:bodyPr wrap="square">
            <a:spAutoFit/>
          </a:bodyPr>
          <a:lstStyle/>
          <a:p>
            <a:pPr algn="l"/>
            <a:r>
              <a:rPr lang="en-US" b="1">
                <a:solidFill>
                  <a:schemeClr val="accent5">
                    <a:lumMod val="75000"/>
                  </a:schemeClr>
                </a:solidFill>
                <a:latin typeface="Times New Roman" panose="02020603050405020304" pitchFamily="18" charset="0"/>
                <a:cs typeface="Times New Roman" panose="02020603050405020304" pitchFamily="18" charset="0"/>
              </a:rPr>
              <a:t>Mr: Jayvant Khot</a:t>
            </a:r>
          </a:p>
          <a:p>
            <a:pPr algn="l"/>
            <a:r>
              <a:rPr lang="en-US" b="1">
                <a:solidFill>
                  <a:schemeClr val="accent5">
                    <a:lumMod val="75000"/>
                  </a:schemeClr>
                </a:solidFill>
                <a:latin typeface="Times New Roman" panose="02020603050405020304" pitchFamily="18" charset="0"/>
                <a:cs typeface="Times New Roman" panose="02020603050405020304" pitchFamily="18" charset="0"/>
              </a:rPr>
              <a:t>Assistant Professor</a:t>
            </a:r>
          </a:p>
          <a:p>
            <a:pPr algn="l"/>
            <a:r>
              <a:rPr lang="en-US" b="1">
                <a:solidFill>
                  <a:schemeClr val="accent5">
                    <a:lumMod val="75000"/>
                  </a:schemeClr>
                </a:solidFill>
                <a:latin typeface="Times New Roman" panose="02020603050405020304" pitchFamily="18" charset="0"/>
                <a:cs typeface="Times New Roman" panose="02020603050405020304" pitchFamily="18" charset="0"/>
              </a:rPr>
              <a:t>Department of English</a:t>
            </a:r>
          </a:p>
          <a:p>
            <a:pPr algn="l"/>
            <a:r>
              <a:rPr lang="en-US" b="1">
                <a:solidFill>
                  <a:schemeClr val="accent5">
                    <a:lumMod val="75000"/>
                  </a:schemeClr>
                </a:solidFill>
                <a:latin typeface="Times New Roman" panose="02020603050405020304" pitchFamily="18" charset="0"/>
                <a:cs typeface="Times New Roman" panose="02020603050405020304" pitchFamily="18" charset="0"/>
              </a:rPr>
              <a:t>Kisan Veer Mahavidyalaya, Wai</a:t>
            </a:r>
          </a:p>
          <a:p>
            <a:pPr algn="l"/>
            <a:r>
              <a:rPr lang="en-US" b="1">
                <a:solidFill>
                  <a:schemeClr val="accent5">
                    <a:lumMod val="75000"/>
                  </a:schemeClr>
                </a:solidFill>
                <a:latin typeface="Times New Roman" panose="02020603050405020304" pitchFamily="18" charset="0"/>
                <a:cs typeface="Times New Roman" panose="02020603050405020304" pitchFamily="18" charset="0"/>
              </a:rPr>
              <a:t>Dist: Satara</a:t>
            </a:r>
          </a:p>
        </p:txBody>
      </p:sp>
    </p:spTree>
    <p:extLst>
      <p:ext uri="{BB962C8B-B14F-4D97-AF65-F5344CB8AC3E}">
        <p14:creationId xmlns:p14="http://schemas.microsoft.com/office/powerpoint/2010/main" val="26809866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36F0271-F483-D845-B632-049600F73819}"/>
              </a:ext>
            </a:extLst>
          </p:cNvPr>
          <p:cNvSpPr>
            <a:spLocks noGrp="1"/>
          </p:cNvSpPr>
          <p:nvPr>
            <p:ph idx="1"/>
          </p:nvPr>
        </p:nvSpPr>
        <p:spPr>
          <a:xfrm>
            <a:off x="2594373" y="2083792"/>
            <a:ext cx="10515600" cy="4351338"/>
          </a:xfrm>
        </p:spPr>
        <p:txBody>
          <a:bodyPr>
            <a:normAutofit/>
          </a:bodyPr>
          <a:lstStyle/>
          <a:p>
            <a:pPr marL="0" indent="0">
              <a:buNone/>
            </a:pPr>
            <a:r>
              <a:rPr lang="en-US" sz="8800" b="1">
                <a:solidFill>
                  <a:srgbClr val="C00000"/>
                </a:solidFill>
                <a:latin typeface="Times New Roman" panose="02020603050405020304" pitchFamily="18" charset="0"/>
                <a:cs typeface="Times New Roman" panose="02020603050405020304" pitchFamily="18" charset="0"/>
              </a:rPr>
              <a:t>Chapterwise</a:t>
            </a:r>
          </a:p>
          <a:p>
            <a:pPr marL="0" indent="0">
              <a:buNone/>
            </a:pPr>
            <a:r>
              <a:rPr lang="en-US" sz="8800" b="1">
                <a:solidFill>
                  <a:srgbClr val="C00000"/>
                </a:solidFill>
                <a:latin typeface="Times New Roman" panose="02020603050405020304" pitchFamily="18" charset="0"/>
                <a:cs typeface="Times New Roman" panose="02020603050405020304" pitchFamily="18" charset="0"/>
              </a:rPr>
              <a:t>  Summary</a:t>
            </a:r>
          </a:p>
        </p:txBody>
      </p:sp>
    </p:spTree>
    <p:extLst>
      <p:ext uri="{BB962C8B-B14F-4D97-AF65-F5344CB8AC3E}">
        <p14:creationId xmlns:p14="http://schemas.microsoft.com/office/powerpoint/2010/main" val="184055954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A55B82-2570-2344-8F2B-0B6AC922FB80}"/>
              </a:ext>
            </a:extLst>
          </p:cNvPr>
          <p:cNvSpPr>
            <a:spLocks noGrp="1"/>
          </p:cNvSpPr>
          <p:nvPr>
            <p:ph type="title"/>
          </p:nvPr>
        </p:nvSpPr>
        <p:spPr>
          <a:xfrm>
            <a:off x="3607594" y="365125"/>
            <a:ext cx="7746206" cy="831453"/>
          </a:xfrm>
        </p:spPr>
        <p:txBody>
          <a:bodyPr/>
          <a:lstStyle/>
          <a:p>
            <a:r>
              <a:rPr lang="en-US" b="1">
                <a:solidFill>
                  <a:srgbClr val="C00000"/>
                </a:solidFill>
              </a:rPr>
              <a:t>Chapter 1 </a:t>
            </a:r>
          </a:p>
        </p:txBody>
      </p:sp>
      <p:sp>
        <p:nvSpPr>
          <p:cNvPr id="3" name="Content Placeholder 2">
            <a:extLst>
              <a:ext uri="{FF2B5EF4-FFF2-40B4-BE49-F238E27FC236}">
                <a16:creationId xmlns:a16="http://schemas.microsoft.com/office/drawing/2014/main" id="{2AD6B439-156A-5044-9357-734EF0C2A759}"/>
              </a:ext>
            </a:extLst>
          </p:cNvPr>
          <p:cNvSpPr>
            <a:spLocks noGrp="1"/>
          </p:cNvSpPr>
          <p:nvPr>
            <p:ph idx="1"/>
          </p:nvPr>
        </p:nvSpPr>
        <p:spPr>
          <a:xfrm>
            <a:off x="1159669" y="1397000"/>
            <a:ext cx="10515600" cy="4351338"/>
          </a:xfrm>
        </p:spPr>
        <p:txBody>
          <a:bodyPr>
            <a:noAutofit/>
          </a:bodyPr>
          <a:lstStyle/>
          <a:p>
            <a:r>
              <a:rPr lang="en-US" b="1">
                <a:solidFill>
                  <a:srgbClr val="0070C0"/>
                </a:solidFill>
                <a:latin typeface="Times New Roman" panose="02020603050405020304" pitchFamily="18" charset="0"/>
                <a:cs typeface="Times New Roman" panose="02020603050405020304" pitchFamily="18" charset="0"/>
              </a:rPr>
              <a:t>F</a:t>
            </a:r>
            <a:r>
              <a:rPr lang="en-US" b="1" i="0">
                <a:solidFill>
                  <a:srgbClr val="0070C0"/>
                </a:solidFill>
                <a:effectLst/>
                <a:latin typeface="Times New Roman" panose="02020603050405020304" pitchFamily="18" charset="0"/>
                <a:cs typeface="Times New Roman" panose="02020603050405020304" pitchFamily="18" charset="0"/>
              </a:rPr>
              <a:t>arm in Kentucky.</a:t>
            </a:r>
          </a:p>
          <a:p>
            <a:r>
              <a:rPr lang="en-US" b="1">
                <a:solidFill>
                  <a:srgbClr val="0070C0"/>
                </a:solidFill>
                <a:latin typeface="Times New Roman" panose="02020603050405020304" pitchFamily="18" charset="0"/>
                <a:cs typeface="Times New Roman" panose="02020603050405020304" pitchFamily="18" charset="0"/>
              </a:rPr>
              <a:t>T</a:t>
            </a:r>
            <a:r>
              <a:rPr lang="en-US" b="1" i="0">
                <a:solidFill>
                  <a:srgbClr val="0070C0"/>
                </a:solidFill>
                <a:effectLst/>
                <a:latin typeface="Times New Roman" panose="02020603050405020304" pitchFamily="18" charset="0"/>
                <a:cs typeface="Times New Roman" panose="02020603050405020304" pitchFamily="18" charset="0"/>
              </a:rPr>
              <a:t>wo white men sit discussing a business transaction.</a:t>
            </a:r>
          </a:p>
          <a:p>
            <a:r>
              <a:rPr lang="en-US" b="1" i="0">
                <a:solidFill>
                  <a:srgbClr val="0070C0"/>
                </a:solidFill>
                <a:effectLst/>
                <a:latin typeface="Times New Roman" panose="02020603050405020304" pitchFamily="18" charset="0"/>
                <a:cs typeface="Times New Roman" panose="02020603050405020304" pitchFamily="18" charset="0"/>
              </a:rPr>
              <a:t>Arthur Shelby,negotiating to sell some slaves to Mr. Haley.</a:t>
            </a:r>
          </a:p>
          <a:p>
            <a:r>
              <a:rPr lang="en-US" b="1" i="0">
                <a:solidFill>
                  <a:srgbClr val="0070C0"/>
                </a:solidFill>
                <a:effectLst/>
                <a:latin typeface="Times New Roman" panose="02020603050405020304" pitchFamily="18" charset="0"/>
                <a:cs typeface="Times New Roman" panose="02020603050405020304" pitchFamily="18" charset="0"/>
              </a:rPr>
              <a:t>He tells Haley of a fine slave he owns, Uncle Tom.</a:t>
            </a:r>
          </a:p>
          <a:p>
            <a:r>
              <a:rPr lang="en-US" b="1">
                <a:solidFill>
                  <a:srgbClr val="0070C0"/>
                </a:solidFill>
                <a:latin typeface="Times New Roman" panose="02020603050405020304" pitchFamily="18" charset="0"/>
                <a:cs typeface="Times New Roman" panose="02020603050405020304" pitchFamily="18" charset="0"/>
              </a:rPr>
              <a:t>Haley</a:t>
            </a:r>
            <a:r>
              <a:rPr lang="en-US" b="1" i="0">
                <a:solidFill>
                  <a:srgbClr val="0070C0"/>
                </a:solidFill>
                <a:effectLst/>
                <a:latin typeface="Times New Roman" panose="02020603050405020304" pitchFamily="18" charset="0"/>
                <a:cs typeface="Times New Roman" panose="02020603050405020304" pitchFamily="18" charset="0"/>
              </a:rPr>
              <a:t> asks Shelby to include a boy or girl with him.</a:t>
            </a:r>
          </a:p>
          <a:p>
            <a:r>
              <a:rPr lang="en-US" b="1">
                <a:solidFill>
                  <a:srgbClr val="0070C0"/>
                </a:solidFill>
                <a:latin typeface="Times New Roman" panose="02020603050405020304" pitchFamily="18" charset="0"/>
                <a:cs typeface="Times New Roman" panose="02020603050405020304" pitchFamily="18" charset="0"/>
              </a:rPr>
              <a:t>T</a:t>
            </a:r>
            <a:r>
              <a:rPr lang="en-US" b="1" i="0">
                <a:solidFill>
                  <a:srgbClr val="0070C0"/>
                </a:solidFill>
                <a:effectLst/>
                <a:latin typeface="Times New Roman" panose="02020603050405020304" pitchFamily="18" charset="0"/>
                <a:cs typeface="Times New Roman" panose="02020603050405020304" pitchFamily="18" charset="0"/>
              </a:rPr>
              <a:t>hey decide upon Harry.</a:t>
            </a:r>
          </a:p>
          <a:p>
            <a:r>
              <a:rPr lang="en-US" b="1" i="0">
                <a:solidFill>
                  <a:srgbClr val="0070C0"/>
                </a:solidFill>
                <a:effectLst/>
                <a:latin typeface="Times New Roman" panose="02020603050405020304" pitchFamily="18" charset="0"/>
                <a:cs typeface="Times New Roman" panose="02020603050405020304" pitchFamily="18" charset="0"/>
              </a:rPr>
              <a:t>Eliza approaches Mrs. Shelby and asks her worriedly if Mr. Shelby is going to sell Harry.</a:t>
            </a:r>
          </a:p>
          <a:p>
            <a:r>
              <a:rPr lang="en-US" b="1" i="0">
                <a:solidFill>
                  <a:srgbClr val="0070C0"/>
                </a:solidFill>
                <a:effectLst/>
                <a:latin typeface="Times New Roman" panose="02020603050405020304" pitchFamily="18" charset="0"/>
                <a:cs typeface="Times New Roman" panose="02020603050405020304" pitchFamily="18" charset="0"/>
              </a:rPr>
              <a:t>Mrs. Shelby, uninformed of her husband’s financial woes, promises Eliza that Mr. Shelby would never consider such a thing.</a:t>
            </a:r>
          </a:p>
        </p:txBody>
      </p:sp>
    </p:spTree>
    <p:extLst>
      <p:ext uri="{BB962C8B-B14F-4D97-AF65-F5344CB8AC3E}">
        <p14:creationId xmlns:p14="http://schemas.microsoft.com/office/powerpoint/2010/main" val="236976505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268EA9-2D48-9842-B06E-A29A0ADD544A}"/>
              </a:ext>
            </a:extLst>
          </p:cNvPr>
          <p:cNvSpPr>
            <a:spLocks noGrp="1"/>
          </p:cNvSpPr>
          <p:nvPr>
            <p:ph type="title"/>
          </p:nvPr>
        </p:nvSpPr>
        <p:spPr>
          <a:xfrm>
            <a:off x="2786062" y="1"/>
            <a:ext cx="8567737" cy="1690688"/>
          </a:xfrm>
        </p:spPr>
        <p:txBody>
          <a:bodyPr/>
          <a:lstStyle/>
          <a:p>
            <a:r>
              <a:rPr lang="en-US" b="1">
                <a:solidFill>
                  <a:srgbClr val="C00000"/>
                </a:solidFill>
              </a:rPr>
              <a:t>Chapter 2</a:t>
            </a:r>
            <a:endParaRPr lang="en-US"/>
          </a:p>
        </p:txBody>
      </p:sp>
      <p:sp>
        <p:nvSpPr>
          <p:cNvPr id="3" name="Content Placeholder 2">
            <a:extLst>
              <a:ext uri="{FF2B5EF4-FFF2-40B4-BE49-F238E27FC236}">
                <a16:creationId xmlns:a16="http://schemas.microsoft.com/office/drawing/2014/main" id="{549534C8-339E-F248-8E4D-5B4AAD85A63F}"/>
              </a:ext>
            </a:extLst>
          </p:cNvPr>
          <p:cNvSpPr>
            <a:spLocks noGrp="1"/>
          </p:cNvSpPr>
          <p:nvPr>
            <p:ph idx="1"/>
          </p:nvPr>
        </p:nvSpPr>
        <p:spPr>
          <a:xfrm>
            <a:off x="695325" y="1690689"/>
            <a:ext cx="10515600" cy="4351338"/>
          </a:xfrm>
        </p:spPr>
        <p:txBody>
          <a:bodyPr/>
          <a:lstStyle/>
          <a:p>
            <a:r>
              <a:rPr lang="en-US" sz="3200" b="1" i="0">
                <a:solidFill>
                  <a:srgbClr val="0070C0"/>
                </a:solidFill>
                <a:effectLst/>
                <a:latin typeface="Times New Roman" panose="02020603050405020304" pitchFamily="18" charset="0"/>
                <a:cs typeface="Times New Roman" panose="02020603050405020304" pitchFamily="18" charset="0"/>
              </a:rPr>
              <a:t>Eliza married a talented mulatto named George.</a:t>
            </a:r>
          </a:p>
          <a:p>
            <a:r>
              <a:rPr lang="en-US" sz="3200" b="1">
                <a:solidFill>
                  <a:srgbClr val="0070C0"/>
                </a:solidFill>
                <a:latin typeface="Times New Roman" panose="02020603050405020304" pitchFamily="18" charset="0"/>
                <a:cs typeface="Times New Roman" panose="02020603050405020304" pitchFamily="18" charset="0"/>
              </a:rPr>
              <a:t>B</a:t>
            </a:r>
            <a:r>
              <a:rPr lang="en-US" sz="3200" b="1" i="0">
                <a:solidFill>
                  <a:srgbClr val="0070C0"/>
                </a:solidFill>
                <a:effectLst/>
                <a:latin typeface="Times New Roman" panose="02020603050405020304" pitchFamily="18" charset="0"/>
                <a:cs typeface="Times New Roman" panose="02020603050405020304" pitchFamily="18" charset="0"/>
              </a:rPr>
              <a:t>ut she was separated from him when he was hired out to work in a factory.</a:t>
            </a:r>
          </a:p>
          <a:p>
            <a:r>
              <a:rPr lang="en-US" sz="3200" b="1" i="0">
                <a:solidFill>
                  <a:srgbClr val="0070C0"/>
                </a:solidFill>
                <a:effectLst/>
                <a:latin typeface="Times New Roman" panose="02020603050405020304" pitchFamily="18" charset="0"/>
                <a:cs typeface="Times New Roman" panose="02020603050405020304" pitchFamily="18" charset="0"/>
              </a:rPr>
              <a:t> He invented a machine to speed the process of cleaning hemp.</a:t>
            </a:r>
          </a:p>
          <a:p>
            <a:r>
              <a:rPr lang="en-US" sz="3200" b="1" i="0">
                <a:solidFill>
                  <a:srgbClr val="0070C0"/>
                </a:solidFill>
                <a:effectLst/>
                <a:latin typeface="Times New Roman" panose="02020603050405020304" pitchFamily="18" charset="0"/>
                <a:cs typeface="Times New Roman" panose="02020603050405020304" pitchFamily="18" charset="0"/>
              </a:rPr>
              <a:t>George’s master removed him from the factory.</a:t>
            </a:r>
          </a:p>
          <a:p>
            <a:r>
              <a:rPr lang="en-US" sz="3200" b="1" i="0">
                <a:solidFill>
                  <a:srgbClr val="0070C0"/>
                </a:solidFill>
                <a:effectLst/>
                <a:latin typeface="Times New Roman" panose="02020603050405020304" pitchFamily="18" charset="0"/>
                <a:cs typeface="Times New Roman" panose="02020603050405020304" pitchFamily="18" charset="0"/>
              </a:rPr>
              <a:t>George and Eliza lost two young children, making Eliza very protective of her only surviving child, Harry.</a:t>
            </a:r>
          </a:p>
          <a:p>
            <a:endParaRPr lang="en-US"/>
          </a:p>
        </p:txBody>
      </p:sp>
    </p:spTree>
    <p:extLst>
      <p:ext uri="{BB962C8B-B14F-4D97-AF65-F5344CB8AC3E}">
        <p14:creationId xmlns:p14="http://schemas.microsoft.com/office/powerpoint/2010/main" val="83579272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319A2D-774E-6740-90DE-D42837CFE37A}"/>
              </a:ext>
            </a:extLst>
          </p:cNvPr>
          <p:cNvSpPr>
            <a:spLocks noGrp="1"/>
          </p:cNvSpPr>
          <p:nvPr>
            <p:ph type="title"/>
          </p:nvPr>
        </p:nvSpPr>
        <p:spPr>
          <a:xfrm>
            <a:off x="3964781" y="573881"/>
            <a:ext cx="8389144" cy="563563"/>
          </a:xfrm>
        </p:spPr>
        <p:txBody>
          <a:bodyPr>
            <a:normAutofit fontScale="90000"/>
          </a:bodyPr>
          <a:lstStyle/>
          <a:p>
            <a:r>
              <a:rPr lang="en-US" b="1">
                <a:solidFill>
                  <a:srgbClr val="C00000"/>
                </a:solidFill>
              </a:rPr>
              <a:t>Chapter 3</a:t>
            </a:r>
            <a:endParaRPr lang="en-US"/>
          </a:p>
        </p:txBody>
      </p:sp>
      <p:sp>
        <p:nvSpPr>
          <p:cNvPr id="3" name="Content Placeholder 2">
            <a:extLst>
              <a:ext uri="{FF2B5EF4-FFF2-40B4-BE49-F238E27FC236}">
                <a16:creationId xmlns:a16="http://schemas.microsoft.com/office/drawing/2014/main" id="{9FB6D25C-35F9-8248-85DF-B9C069AEBA3C}"/>
              </a:ext>
            </a:extLst>
          </p:cNvPr>
          <p:cNvSpPr>
            <a:spLocks noGrp="1"/>
          </p:cNvSpPr>
          <p:nvPr>
            <p:ph idx="1"/>
          </p:nvPr>
        </p:nvSpPr>
        <p:spPr>
          <a:xfrm>
            <a:off x="1070371" y="1664891"/>
            <a:ext cx="10515600" cy="4351338"/>
          </a:xfrm>
        </p:spPr>
        <p:txBody>
          <a:bodyPr>
            <a:normAutofit/>
          </a:bodyPr>
          <a:lstStyle/>
          <a:p>
            <a:r>
              <a:rPr lang="en-US" sz="3200" b="1" i="0">
                <a:solidFill>
                  <a:srgbClr val="0070C0"/>
                </a:solidFill>
                <a:effectLst/>
                <a:latin typeface="Times New Roman" panose="02020603050405020304" pitchFamily="18" charset="0"/>
                <a:cs typeface="Times New Roman" panose="02020603050405020304" pitchFamily="18" charset="0"/>
              </a:rPr>
              <a:t>George comes to see Eliza and tells her that he is going to escape.</a:t>
            </a:r>
          </a:p>
          <a:p>
            <a:r>
              <a:rPr lang="en-US" sz="3200" b="1" i="0">
                <a:solidFill>
                  <a:srgbClr val="0070C0"/>
                </a:solidFill>
                <a:effectLst/>
                <a:latin typeface="Times New Roman" panose="02020603050405020304" pitchFamily="18" charset="0"/>
                <a:cs typeface="Times New Roman" panose="02020603050405020304" pitchFamily="18" charset="0"/>
              </a:rPr>
              <a:t>George explains that his master is urging him to take another woman as his wife. </a:t>
            </a:r>
          </a:p>
          <a:p>
            <a:r>
              <a:rPr lang="en-US" sz="3200" b="1" i="0">
                <a:solidFill>
                  <a:srgbClr val="0070C0"/>
                </a:solidFill>
                <a:effectLst/>
                <a:latin typeface="Times New Roman" panose="02020603050405020304" pitchFamily="18" charset="0"/>
                <a:cs typeface="Times New Roman" panose="02020603050405020304" pitchFamily="18" charset="0"/>
              </a:rPr>
              <a:t>As he leaves, he tells Eliza that he will head north for Canada in a week.</a:t>
            </a:r>
          </a:p>
          <a:p>
            <a:r>
              <a:rPr lang="en-US" sz="3200" b="1">
                <a:solidFill>
                  <a:srgbClr val="0070C0"/>
                </a:solidFill>
                <a:latin typeface="Times New Roman" panose="02020603050405020304" pitchFamily="18" charset="0"/>
                <a:cs typeface="Times New Roman" panose="02020603050405020304" pitchFamily="18" charset="0"/>
              </a:rPr>
              <a:t>T</a:t>
            </a:r>
            <a:r>
              <a:rPr lang="en-US" sz="3200" b="1" i="0">
                <a:solidFill>
                  <a:srgbClr val="0070C0"/>
                </a:solidFill>
                <a:effectLst/>
                <a:latin typeface="Times New Roman" panose="02020603050405020304" pitchFamily="18" charset="0"/>
                <a:cs typeface="Times New Roman" panose="02020603050405020304" pitchFamily="18" charset="0"/>
              </a:rPr>
              <a:t>here, he will work to buy freedom for Eliza and</a:t>
            </a:r>
            <a:r>
              <a:rPr lang="en-US" sz="3200" b="1" i="0">
                <a:solidFill>
                  <a:srgbClr val="0070C0"/>
                </a:solidFill>
                <a:effectLst/>
                <a:latin typeface="Raleway"/>
              </a:rPr>
              <a:t> Harry.</a:t>
            </a:r>
            <a:endParaRPr lang="en-US" sz="3200" b="1">
              <a:solidFill>
                <a:srgbClr val="0070C0"/>
              </a:solidFill>
            </a:endParaRPr>
          </a:p>
        </p:txBody>
      </p:sp>
    </p:spTree>
    <p:extLst>
      <p:ext uri="{BB962C8B-B14F-4D97-AF65-F5344CB8AC3E}">
        <p14:creationId xmlns:p14="http://schemas.microsoft.com/office/powerpoint/2010/main" val="146163987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829CC5-F28C-8047-965F-51668D6838A6}"/>
              </a:ext>
            </a:extLst>
          </p:cNvPr>
          <p:cNvSpPr>
            <a:spLocks noGrp="1"/>
          </p:cNvSpPr>
          <p:nvPr>
            <p:ph type="title"/>
          </p:nvPr>
        </p:nvSpPr>
        <p:spPr>
          <a:xfrm>
            <a:off x="3839765" y="321469"/>
            <a:ext cx="8549878" cy="1093391"/>
          </a:xfrm>
        </p:spPr>
        <p:txBody>
          <a:bodyPr/>
          <a:lstStyle/>
          <a:p>
            <a:r>
              <a:rPr lang="en-US" b="1">
                <a:solidFill>
                  <a:srgbClr val="C00000"/>
                </a:solidFill>
              </a:rPr>
              <a:t>Chapter 4</a:t>
            </a:r>
            <a:endParaRPr lang="en-US"/>
          </a:p>
        </p:txBody>
      </p:sp>
      <p:sp>
        <p:nvSpPr>
          <p:cNvPr id="3" name="Content Placeholder 2">
            <a:extLst>
              <a:ext uri="{FF2B5EF4-FFF2-40B4-BE49-F238E27FC236}">
                <a16:creationId xmlns:a16="http://schemas.microsoft.com/office/drawing/2014/main" id="{B094317A-8044-394D-A0A6-C63F3F2BFD18}"/>
              </a:ext>
            </a:extLst>
          </p:cNvPr>
          <p:cNvSpPr>
            <a:spLocks noGrp="1"/>
          </p:cNvSpPr>
          <p:nvPr>
            <p:ph idx="1"/>
          </p:nvPr>
        </p:nvSpPr>
        <p:spPr>
          <a:xfrm>
            <a:off x="570310" y="1253331"/>
            <a:ext cx="10515600" cy="4351338"/>
          </a:xfrm>
        </p:spPr>
        <p:txBody>
          <a:bodyPr>
            <a:noAutofit/>
          </a:bodyPr>
          <a:lstStyle/>
          <a:p>
            <a:r>
              <a:rPr lang="en-US" sz="3200" b="1" i="0">
                <a:solidFill>
                  <a:srgbClr val="0070C0"/>
                </a:solidFill>
                <a:effectLst/>
                <a:latin typeface="Times New Roman" panose="02020603050405020304" pitchFamily="18" charset="0"/>
                <a:cs typeface="Times New Roman" panose="02020603050405020304" pitchFamily="18" charset="0"/>
              </a:rPr>
              <a:t>Aunt Chloe is cooking dinner.</a:t>
            </a:r>
          </a:p>
          <a:p>
            <a:r>
              <a:rPr lang="en-US" sz="3200" b="1" i="0">
                <a:solidFill>
                  <a:srgbClr val="0070C0"/>
                </a:solidFill>
                <a:effectLst/>
                <a:latin typeface="Times New Roman" panose="02020603050405020304" pitchFamily="18" charset="0"/>
                <a:cs typeface="Times New Roman" panose="02020603050405020304" pitchFamily="18" charset="0"/>
              </a:rPr>
              <a:t>Shelby’s son, young Mas’r George, is teaching Tom how to write the letter </a:t>
            </a:r>
            <a:r>
              <a:rPr lang="en-US" sz="3200" b="1" i="1">
                <a:solidFill>
                  <a:srgbClr val="0070C0"/>
                </a:solidFill>
                <a:effectLst/>
                <a:latin typeface="Times New Roman" panose="02020603050405020304" pitchFamily="18" charset="0"/>
                <a:cs typeface="Times New Roman" panose="02020603050405020304" pitchFamily="18" charset="0"/>
              </a:rPr>
              <a:t>G.</a:t>
            </a:r>
          </a:p>
          <a:p>
            <a:r>
              <a:rPr lang="en-US" sz="3200" b="1" i="0">
                <a:solidFill>
                  <a:srgbClr val="0070C0"/>
                </a:solidFill>
                <a:effectLst/>
                <a:latin typeface="Times New Roman" panose="02020603050405020304" pitchFamily="18" charset="0"/>
                <a:cs typeface="Times New Roman" panose="02020603050405020304" pitchFamily="18" charset="0"/>
              </a:rPr>
              <a:t>After dinner they hold a prayer meeting at which the gathered slaves sing hymns and Mas’r George reads the last chapters of Revelation.</a:t>
            </a:r>
          </a:p>
          <a:p>
            <a:r>
              <a:rPr lang="en-US" sz="3200" b="1" i="0">
                <a:solidFill>
                  <a:srgbClr val="0070C0"/>
                </a:solidFill>
                <a:effectLst/>
                <a:latin typeface="Times New Roman" panose="02020603050405020304" pitchFamily="18" charset="0"/>
                <a:cs typeface="Times New Roman" panose="02020603050405020304" pitchFamily="18" charset="0"/>
              </a:rPr>
              <a:t>Mr. Shelby agrees to sell both Tom and Harry. </a:t>
            </a:r>
          </a:p>
          <a:p>
            <a:r>
              <a:rPr lang="en-US" sz="3200" b="1" i="0">
                <a:solidFill>
                  <a:srgbClr val="0070C0"/>
                </a:solidFill>
                <a:effectLst/>
                <a:latin typeface="Times New Roman" panose="02020603050405020304" pitchFamily="18" charset="0"/>
                <a:cs typeface="Times New Roman" panose="02020603050405020304" pitchFamily="18" charset="0"/>
              </a:rPr>
              <a:t> Mr. Haley relieves him of his mortgage.</a:t>
            </a:r>
          </a:p>
          <a:p>
            <a:r>
              <a:rPr lang="en-US" sz="3200" b="1" i="0">
                <a:solidFill>
                  <a:srgbClr val="0070C0"/>
                </a:solidFill>
                <a:effectLst/>
                <a:latin typeface="Times New Roman" panose="02020603050405020304" pitchFamily="18" charset="0"/>
                <a:cs typeface="Times New Roman" panose="02020603050405020304" pitchFamily="18" charset="0"/>
              </a:rPr>
              <a:t>Shelby reminds Haley that he has promised not to sell Tom to any but the kindest master. </a:t>
            </a:r>
            <a:endParaRPr lang="en-US" sz="3200" b="1">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1509561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2004FC-37BF-F64A-B174-5EF3A0D58020}"/>
              </a:ext>
            </a:extLst>
          </p:cNvPr>
          <p:cNvSpPr>
            <a:spLocks noGrp="1"/>
          </p:cNvSpPr>
          <p:nvPr>
            <p:ph type="title"/>
          </p:nvPr>
        </p:nvSpPr>
        <p:spPr>
          <a:xfrm>
            <a:off x="2553890" y="365125"/>
            <a:ext cx="8799909" cy="831453"/>
          </a:xfrm>
        </p:spPr>
        <p:txBody>
          <a:bodyPr/>
          <a:lstStyle/>
          <a:p>
            <a:r>
              <a:rPr lang="en-US" b="1">
                <a:solidFill>
                  <a:srgbClr val="C00000"/>
                </a:solidFill>
              </a:rPr>
              <a:t>Chapter 5</a:t>
            </a:r>
            <a:endParaRPr lang="en-US"/>
          </a:p>
        </p:txBody>
      </p:sp>
      <p:sp>
        <p:nvSpPr>
          <p:cNvPr id="3" name="Content Placeholder 2">
            <a:extLst>
              <a:ext uri="{FF2B5EF4-FFF2-40B4-BE49-F238E27FC236}">
                <a16:creationId xmlns:a16="http://schemas.microsoft.com/office/drawing/2014/main" id="{3AB9C07B-66FF-EF4A-8889-AF80401D5AB3}"/>
              </a:ext>
            </a:extLst>
          </p:cNvPr>
          <p:cNvSpPr>
            <a:spLocks noGrp="1"/>
          </p:cNvSpPr>
          <p:nvPr>
            <p:ph idx="1"/>
          </p:nvPr>
        </p:nvSpPr>
        <p:spPr>
          <a:xfrm>
            <a:off x="838199" y="1253331"/>
            <a:ext cx="10515600" cy="4351338"/>
          </a:xfrm>
        </p:spPr>
        <p:txBody>
          <a:bodyPr>
            <a:noAutofit/>
          </a:bodyPr>
          <a:lstStyle/>
          <a:p>
            <a:r>
              <a:rPr lang="en-US" sz="3200" b="1" i="0">
                <a:solidFill>
                  <a:srgbClr val="0070C0"/>
                </a:solidFill>
                <a:effectLst/>
                <a:latin typeface="Times New Roman" panose="02020603050405020304" pitchFamily="18" charset="0"/>
                <a:cs typeface="Times New Roman" panose="02020603050405020304" pitchFamily="18" charset="0"/>
              </a:rPr>
              <a:t>Shelby tells his wife about the sale. </a:t>
            </a:r>
          </a:p>
          <a:p>
            <a:r>
              <a:rPr lang="en-US" sz="3200" b="1" i="0">
                <a:solidFill>
                  <a:srgbClr val="0070C0"/>
                </a:solidFill>
                <a:effectLst/>
                <a:latin typeface="Times New Roman" panose="02020603050405020304" pitchFamily="18" charset="0"/>
                <a:cs typeface="Times New Roman" panose="02020603050405020304" pitchFamily="18" charset="0"/>
              </a:rPr>
              <a:t>Mrs. Shelby, appalled, tries to convince her husband not to sell the slaves.</a:t>
            </a:r>
          </a:p>
          <a:p>
            <a:r>
              <a:rPr lang="en-US" sz="3200" b="1" i="0">
                <a:solidFill>
                  <a:srgbClr val="0070C0"/>
                </a:solidFill>
                <a:effectLst/>
                <a:latin typeface="Times New Roman" panose="02020603050405020304" pitchFamily="18" charset="0"/>
                <a:cs typeface="Times New Roman" panose="02020603050405020304" pitchFamily="18" charset="0"/>
              </a:rPr>
              <a:t>But Mr. Shelby tells her that he must either sell those two slaves, or sell all of his property. </a:t>
            </a:r>
          </a:p>
          <a:p>
            <a:r>
              <a:rPr lang="en-US" sz="3200" b="1" i="0">
                <a:solidFill>
                  <a:srgbClr val="0070C0"/>
                </a:solidFill>
                <a:effectLst/>
                <a:latin typeface="Times New Roman" panose="02020603050405020304" pitchFamily="18" charset="0"/>
                <a:cs typeface="Times New Roman" panose="02020603050405020304" pitchFamily="18" charset="0"/>
              </a:rPr>
              <a:t>Mrs. Shelby declares that slavery is a sin, that she hates slavery.</a:t>
            </a:r>
          </a:p>
          <a:p>
            <a:r>
              <a:rPr lang="en-US" sz="3200" b="1" i="0">
                <a:solidFill>
                  <a:srgbClr val="0070C0"/>
                </a:solidFill>
                <a:effectLst/>
                <a:latin typeface="Times New Roman" panose="02020603050405020304" pitchFamily="18" charset="0"/>
                <a:cs typeface="Times New Roman" panose="02020603050405020304" pitchFamily="18" charset="0"/>
              </a:rPr>
              <a:t>She offers to sell her watch to save Harry.</a:t>
            </a:r>
          </a:p>
          <a:p>
            <a:r>
              <a:rPr lang="en-US" sz="3200" b="1">
                <a:solidFill>
                  <a:srgbClr val="0070C0"/>
                </a:solidFill>
                <a:latin typeface="Times New Roman" panose="02020603050405020304" pitchFamily="18" charset="0"/>
                <a:cs typeface="Times New Roman" panose="02020603050405020304" pitchFamily="18" charset="0"/>
              </a:rPr>
              <a:t>B</a:t>
            </a:r>
            <a:r>
              <a:rPr lang="en-US" sz="3200" b="1" i="0">
                <a:solidFill>
                  <a:srgbClr val="0070C0"/>
                </a:solidFill>
                <a:effectLst/>
                <a:latin typeface="Times New Roman" panose="02020603050405020304" pitchFamily="18" charset="0"/>
                <a:cs typeface="Times New Roman" panose="02020603050405020304" pitchFamily="18" charset="0"/>
              </a:rPr>
              <a:t>ut Mr Shelby says that the papers are already signed.</a:t>
            </a:r>
            <a:endParaRPr lang="en-US" sz="3200" b="1">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0201308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760EA5-7CF9-C849-8C1F-AAF2ECB133C2}"/>
              </a:ext>
            </a:extLst>
          </p:cNvPr>
          <p:cNvSpPr>
            <a:spLocks noGrp="1"/>
          </p:cNvSpPr>
          <p:nvPr>
            <p:ph type="title"/>
          </p:nvPr>
        </p:nvSpPr>
        <p:spPr>
          <a:xfrm>
            <a:off x="3695700" y="134937"/>
            <a:ext cx="8496300" cy="1258094"/>
          </a:xfrm>
        </p:spPr>
        <p:txBody>
          <a:bodyPr/>
          <a:lstStyle/>
          <a:p>
            <a:r>
              <a:rPr lang="en-US" b="1">
                <a:solidFill>
                  <a:srgbClr val="C00000"/>
                </a:solidFill>
              </a:rPr>
              <a:t>Chapter 6</a:t>
            </a:r>
            <a:endParaRPr lang="en-US"/>
          </a:p>
        </p:txBody>
      </p:sp>
      <p:sp>
        <p:nvSpPr>
          <p:cNvPr id="3" name="Content Placeholder 2">
            <a:extLst>
              <a:ext uri="{FF2B5EF4-FFF2-40B4-BE49-F238E27FC236}">
                <a16:creationId xmlns:a16="http://schemas.microsoft.com/office/drawing/2014/main" id="{03A77D09-AB6F-094C-AFDC-8E4FEC9A9E08}"/>
              </a:ext>
            </a:extLst>
          </p:cNvPr>
          <p:cNvSpPr>
            <a:spLocks noGrp="1"/>
          </p:cNvSpPr>
          <p:nvPr>
            <p:ph idx="1"/>
          </p:nvPr>
        </p:nvSpPr>
        <p:spPr>
          <a:xfrm>
            <a:off x="588168" y="1611312"/>
            <a:ext cx="10515600" cy="4351338"/>
          </a:xfrm>
        </p:spPr>
        <p:txBody>
          <a:bodyPr>
            <a:normAutofit fontScale="32500" lnSpcReduction="20000"/>
          </a:bodyPr>
          <a:lstStyle/>
          <a:p>
            <a:r>
              <a:rPr lang="en-US" sz="8000" b="1" i="0">
                <a:solidFill>
                  <a:srgbClr val="0070C0"/>
                </a:solidFill>
                <a:effectLst/>
                <a:latin typeface="Times New Roman" panose="02020603050405020304" pitchFamily="18" charset="0"/>
                <a:cs typeface="Times New Roman" panose="02020603050405020304" pitchFamily="18" charset="0"/>
              </a:rPr>
              <a:t>The next morning,Mrs. Shelby rings the bell for Eliza, but she receives no answer.</a:t>
            </a:r>
          </a:p>
          <a:p>
            <a:r>
              <a:rPr lang="en-US" sz="8000" b="1">
                <a:solidFill>
                  <a:srgbClr val="0070C0"/>
                </a:solidFill>
                <a:latin typeface="Times New Roman" panose="02020603050405020304" pitchFamily="18" charset="0"/>
                <a:cs typeface="Times New Roman" panose="02020603050405020304" pitchFamily="18" charset="0"/>
              </a:rPr>
              <a:t>She </a:t>
            </a:r>
            <a:r>
              <a:rPr lang="en-US" sz="8000" b="1" i="0">
                <a:solidFill>
                  <a:srgbClr val="0070C0"/>
                </a:solidFill>
                <a:effectLst/>
                <a:latin typeface="Times New Roman" panose="02020603050405020304" pitchFamily="18" charset="0"/>
                <a:cs typeface="Times New Roman" panose="02020603050405020304" pitchFamily="18" charset="0"/>
              </a:rPr>
              <a:t>thanks the Lord.</a:t>
            </a:r>
          </a:p>
          <a:p>
            <a:r>
              <a:rPr lang="en-US" sz="8000" b="1" i="0">
                <a:solidFill>
                  <a:srgbClr val="0070C0"/>
                </a:solidFill>
                <a:effectLst/>
                <a:latin typeface="Times New Roman" panose="02020603050405020304" pitchFamily="18" charset="0"/>
                <a:cs typeface="Times New Roman" panose="02020603050405020304" pitchFamily="18" charset="0"/>
              </a:rPr>
              <a:t>She rejoices that Eliza has fled rather than permitting her child to be taken from her.</a:t>
            </a:r>
          </a:p>
          <a:p>
            <a:r>
              <a:rPr lang="en-US" sz="8000" b="1" i="0">
                <a:solidFill>
                  <a:srgbClr val="0070C0"/>
                </a:solidFill>
                <a:effectLst/>
                <a:latin typeface="Times New Roman" panose="02020603050405020304" pitchFamily="18" charset="0"/>
                <a:cs typeface="Times New Roman" panose="02020603050405020304" pitchFamily="18" charset="0"/>
              </a:rPr>
              <a:t>Mr. Shelby laments the escape.</a:t>
            </a:r>
          </a:p>
          <a:p>
            <a:r>
              <a:rPr lang="en-US" sz="8000" b="1" i="0">
                <a:solidFill>
                  <a:srgbClr val="0070C0"/>
                </a:solidFill>
                <a:effectLst/>
                <a:latin typeface="Times New Roman" panose="02020603050405020304" pitchFamily="18" charset="0"/>
                <a:cs typeface="Times New Roman" panose="02020603050405020304" pitchFamily="18" charset="0"/>
              </a:rPr>
              <a:t>Haley arrives to take Tom and Harry.</a:t>
            </a:r>
          </a:p>
          <a:p>
            <a:r>
              <a:rPr lang="en-US" sz="8000" b="1" i="0">
                <a:solidFill>
                  <a:srgbClr val="0070C0"/>
                </a:solidFill>
                <a:effectLst/>
                <a:latin typeface="Times New Roman" panose="02020603050405020304" pitchFamily="18" charset="0"/>
                <a:cs typeface="Times New Roman" panose="02020603050405020304" pitchFamily="18" charset="0"/>
              </a:rPr>
              <a:t>Shelby asks several of the slaves to ready a horse for Haley, who intends to ride in pursuit of Eliza. </a:t>
            </a:r>
          </a:p>
          <a:p>
            <a:r>
              <a:rPr lang="en-US" sz="8000" b="1" i="0">
                <a:solidFill>
                  <a:srgbClr val="0070C0"/>
                </a:solidFill>
                <a:effectLst/>
                <a:latin typeface="Times New Roman" panose="02020603050405020304" pitchFamily="18" charset="0"/>
                <a:cs typeface="Times New Roman" panose="02020603050405020304" pitchFamily="18" charset="0"/>
              </a:rPr>
              <a:t>When Haley sits on his horse, the colt feels the beechnut and throws Haley off, and the whole place erupts into chaos, delaying the man for some time more.</a:t>
            </a:r>
          </a:p>
          <a:p>
            <a:endParaRPr lang="en-US"/>
          </a:p>
        </p:txBody>
      </p:sp>
    </p:spTree>
    <p:extLst>
      <p:ext uri="{BB962C8B-B14F-4D97-AF65-F5344CB8AC3E}">
        <p14:creationId xmlns:p14="http://schemas.microsoft.com/office/powerpoint/2010/main" val="370694296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DF5860-E091-624A-84D1-623F6A638325}"/>
              </a:ext>
            </a:extLst>
          </p:cNvPr>
          <p:cNvSpPr>
            <a:spLocks noGrp="1"/>
          </p:cNvSpPr>
          <p:nvPr>
            <p:ph type="title"/>
          </p:nvPr>
        </p:nvSpPr>
        <p:spPr>
          <a:xfrm>
            <a:off x="3232546" y="142875"/>
            <a:ext cx="8121253" cy="1547813"/>
          </a:xfrm>
        </p:spPr>
        <p:txBody>
          <a:bodyPr/>
          <a:lstStyle/>
          <a:p>
            <a:r>
              <a:rPr lang="en-US" b="1">
                <a:solidFill>
                  <a:srgbClr val="C00000"/>
                </a:solidFill>
              </a:rPr>
              <a:t>Chapter 7</a:t>
            </a:r>
            <a:endParaRPr lang="en-US"/>
          </a:p>
        </p:txBody>
      </p:sp>
      <p:sp>
        <p:nvSpPr>
          <p:cNvPr id="3" name="Content Placeholder 2">
            <a:extLst>
              <a:ext uri="{FF2B5EF4-FFF2-40B4-BE49-F238E27FC236}">
                <a16:creationId xmlns:a16="http://schemas.microsoft.com/office/drawing/2014/main" id="{2601E5C7-8C5F-5D42-89A2-717828A7C130}"/>
              </a:ext>
            </a:extLst>
          </p:cNvPr>
          <p:cNvSpPr>
            <a:spLocks noGrp="1"/>
          </p:cNvSpPr>
          <p:nvPr>
            <p:ph idx="1"/>
          </p:nvPr>
        </p:nvSpPr>
        <p:spPr/>
        <p:txBody>
          <a:bodyPr>
            <a:normAutofit fontScale="92500" lnSpcReduction="20000"/>
          </a:bodyPr>
          <a:lstStyle/>
          <a:p>
            <a:r>
              <a:rPr lang="en-US" sz="3000" b="1" i="0">
                <a:solidFill>
                  <a:srgbClr val="0070C0"/>
                </a:solidFill>
                <a:effectLst/>
                <a:latin typeface="Times New Roman" panose="02020603050405020304" pitchFamily="18" charset="0"/>
                <a:cs typeface="Times New Roman" panose="02020603050405020304" pitchFamily="18" charset="0"/>
              </a:rPr>
              <a:t>Eliza prays to God and travels throughout the night, finally reaching the Ohio River.</a:t>
            </a:r>
          </a:p>
          <a:p>
            <a:r>
              <a:rPr lang="en-US" sz="3000" b="1" i="0">
                <a:solidFill>
                  <a:srgbClr val="0070C0"/>
                </a:solidFill>
                <a:effectLst/>
                <a:latin typeface="Times New Roman" panose="02020603050405020304" pitchFamily="18" charset="0"/>
                <a:cs typeface="Times New Roman" panose="02020603050405020304" pitchFamily="18" charset="0"/>
              </a:rPr>
              <a:t>Eliza learns from the hostess of a bank-side public house that a boatman might attempt a crossing later in the evening.</a:t>
            </a:r>
          </a:p>
          <a:p>
            <a:r>
              <a:rPr lang="en-US" sz="3000" b="1" i="0">
                <a:solidFill>
                  <a:srgbClr val="0070C0"/>
                </a:solidFill>
                <a:effectLst/>
                <a:latin typeface="Times New Roman" panose="02020603050405020304" pitchFamily="18" charset="0"/>
                <a:cs typeface="Times New Roman" panose="02020603050405020304" pitchFamily="18" charset="0"/>
              </a:rPr>
              <a:t>Eliza takes a room at an inn so that her son can sleep. </a:t>
            </a:r>
          </a:p>
          <a:p>
            <a:r>
              <a:rPr lang="en-US" sz="3000" b="1" i="0">
                <a:solidFill>
                  <a:srgbClr val="0070C0"/>
                </a:solidFill>
                <a:effectLst/>
                <a:latin typeface="Times New Roman" panose="02020603050405020304" pitchFamily="18" charset="0"/>
                <a:cs typeface="Times New Roman" panose="02020603050405020304" pitchFamily="18" charset="0"/>
              </a:rPr>
              <a:t>Back at Shelby’s farm,around two o’clock, the search party embarks. </a:t>
            </a:r>
          </a:p>
          <a:p>
            <a:r>
              <a:rPr lang="en-US" sz="3000" b="1" i="0">
                <a:solidFill>
                  <a:srgbClr val="0070C0"/>
                </a:solidFill>
                <a:effectLst/>
                <a:latin typeface="Times New Roman" panose="02020603050405020304" pitchFamily="18" charset="0"/>
                <a:cs typeface="Times New Roman" panose="02020603050405020304" pitchFamily="18" charset="0"/>
              </a:rPr>
              <a:t>Andy and Sam, two of the younger slaves, serve as Haley’s escorts. </a:t>
            </a:r>
          </a:p>
          <a:p>
            <a:r>
              <a:rPr lang="en-US" sz="3000" b="1">
                <a:solidFill>
                  <a:srgbClr val="0070C0"/>
                </a:solidFill>
                <a:latin typeface="Times New Roman" panose="02020603050405020304" pitchFamily="18" charset="0"/>
                <a:cs typeface="Times New Roman" panose="02020603050405020304" pitchFamily="18" charset="0"/>
              </a:rPr>
              <a:t>Eliza leaves that place.</a:t>
            </a:r>
          </a:p>
          <a:p>
            <a:r>
              <a:rPr lang="en-US" sz="3000" b="1" i="0">
                <a:solidFill>
                  <a:srgbClr val="0070C0"/>
                </a:solidFill>
                <a:effectLst/>
                <a:latin typeface="Times New Roman" panose="02020603050405020304" pitchFamily="18" charset="0"/>
                <a:cs typeface="Times New Roman" panose="02020603050405020304" pitchFamily="18" charset="0"/>
              </a:rPr>
              <a:t>She crosses the river.</a:t>
            </a:r>
          </a:p>
          <a:p>
            <a:endParaRPr lang="en-US" b="0" i="0">
              <a:solidFill>
                <a:srgbClr val="292C2E"/>
              </a:solidFill>
              <a:effectLst/>
              <a:latin typeface="Raleway"/>
            </a:endParaRPr>
          </a:p>
          <a:p>
            <a:endParaRPr lang="en-US"/>
          </a:p>
        </p:txBody>
      </p:sp>
    </p:spTree>
    <p:extLst>
      <p:ext uri="{BB962C8B-B14F-4D97-AF65-F5344CB8AC3E}">
        <p14:creationId xmlns:p14="http://schemas.microsoft.com/office/powerpoint/2010/main" val="336005513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6F804D-EC3A-AD47-ACD4-A4D159EF70A0}"/>
              </a:ext>
            </a:extLst>
          </p:cNvPr>
          <p:cNvSpPr>
            <a:spLocks noGrp="1"/>
          </p:cNvSpPr>
          <p:nvPr>
            <p:ph type="title"/>
          </p:nvPr>
        </p:nvSpPr>
        <p:spPr>
          <a:xfrm>
            <a:off x="3321844" y="410766"/>
            <a:ext cx="8031956" cy="1143000"/>
          </a:xfrm>
        </p:spPr>
        <p:txBody>
          <a:bodyPr/>
          <a:lstStyle/>
          <a:p>
            <a:r>
              <a:rPr lang="en-US" b="1">
                <a:solidFill>
                  <a:srgbClr val="C00000"/>
                </a:solidFill>
              </a:rPr>
              <a:t>Chapter 8</a:t>
            </a:r>
            <a:endParaRPr lang="en-US"/>
          </a:p>
        </p:txBody>
      </p:sp>
      <p:sp>
        <p:nvSpPr>
          <p:cNvPr id="3" name="Content Placeholder 2">
            <a:extLst>
              <a:ext uri="{FF2B5EF4-FFF2-40B4-BE49-F238E27FC236}">
                <a16:creationId xmlns:a16="http://schemas.microsoft.com/office/drawing/2014/main" id="{431F6B75-A204-4B40-B25E-3C4F94117650}"/>
              </a:ext>
            </a:extLst>
          </p:cNvPr>
          <p:cNvSpPr>
            <a:spLocks noGrp="1"/>
          </p:cNvSpPr>
          <p:nvPr>
            <p:ph idx="1"/>
          </p:nvPr>
        </p:nvSpPr>
        <p:spPr/>
        <p:txBody>
          <a:bodyPr/>
          <a:lstStyle/>
          <a:p>
            <a:r>
              <a:rPr lang="en-US" b="1" i="0">
                <a:solidFill>
                  <a:srgbClr val="0070C0"/>
                </a:solidFill>
                <a:effectLst/>
                <a:latin typeface="Times New Roman" panose="02020603050405020304" pitchFamily="18" charset="0"/>
                <a:cs typeface="Times New Roman" panose="02020603050405020304" pitchFamily="18" charset="0"/>
              </a:rPr>
              <a:t>The bewildered Haley cannot follow Eliza across the river and must return to the tavern.</a:t>
            </a:r>
          </a:p>
          <a:p>
            <a:r>
              <a:rPr lang="en-US" b="1">
                <a:solidFill>
                  <a:srgbClr val="0070C0"/>
                </a:solidFill>
                <a:latin typeface="Times New Roman" panose="02020603050405020304" pitchFamily="18" charset="0"/>
                <a:cs typeface="Times New Roman" panose="02020603050405020304" pitchFamily="18" charset="0"/>
              </a:rPr>
              <a:t>He</a:t>
            </a:r>
            <a:r>
              <a:rPr lang="en-US" b="1" i="0">
                <a:solidFill>
                  <a:srgbClr val="0070C0"/>
                </a:solidFill>
                <a:effectLst/>
                <a:latin typeface="Times New Roman" panose="02020603050405020304" pitchFamily="18" charset="0"/>
                <a:cs typeface="Times New Roman" panose="02020603050405020304" pitchFamily="18" charset="0"/>
              </a:rPr>
              <a:t> meets up with Tom Loker, a man who hunts slaves professionally.</a:t>
            </a:r>
          </a:p>
          <a:p>
            <a:r>
              <a:rPr lang="en-US" b="1" i="0">
                <a:solidFill>
                  <a:srgbClr val="0070C0"/>
                </a:solidFill>
                <a:effectLst/>
                <a:latin typeface="Times New Roman" panose="02020603050405020304" pitchFamily="18" charset="0"/>
                <a:cs typeface="Times New Roman" panose="02020603050405020304" pitchFamily="18" charset="0"/>
              </a:rPr>
              <a:t>Haley pays Loker and his partner Marks fifty dollars to hunt down Eliza and Harry. </a:t>
            </a:r>
          </a:p>
          <a:p>
            <a:r>
              <a:rPr lang="en-US" b="1" i="0">
                <a:solidFill>
                  <a:srgbClr val="0070C0"/>
                </a:solidFill>
                <a:effectLst/>
                <a:latin typeface="Times New Roman" panose="02020603050405020304" pitchFamily="18" charset="0"/>
                <a:cs typeface="Times New Roman" panose="02020603050405020304" pitchFamily="18" charset="0"/>
              </a:rPr>
              <a:t>The three men make the following deal: if Loker and Marks catch the slaves, they may take Eliza as long as they bring Harry back to Haley. </a:t>
            </a:r>
          </a:p>
          <a:p>
            <a:endParaRPr lang="en-US"/>
          </a:p>
        </p:txBody>
      </p:sp>
    </p:spTree>
    <p:extLst>
      <p:ext uri="{BB962C8B-B14F-4D97-AF65-F5344CB8AC3E}">
        <p14:creationId xmlns:p14="http://schemas.microsoft.com/office/powerpoint/2010/main" val="139215076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4780C6-7A92-4C42-AF69-9DF691061F98}"/>
              </a:ext>
            </a:extLst>
          </p:cNvPr>
          <p:cNvSpPr>
            <a:spLocks noGrp="1"/>
          </p:cNvSpPr>
          <p:nvPr>
            <p:ph type="title"/>
          </p:nvPr>
        </p:nvSpPr>
        <p:spPr>
          <a:xfrm>
            <a:off x="4018358" y="681037"/>
            <a:ext cx="7335441" cy="604839"/>
          </a:xfrm>
        </p:spPr>
        <p:txBody>
          <a:bodyPr>
            <a:normAutofit fontScale="90000"/>
          </a:bodyPr>
          <a:lstStyle/>
          <a:p>
            <a:r>
              <a:rPr lang="en-US" b="1">
                <a:solidFill>
                  <a:srgbClr val="C00000"/>
                </a:solidFill>
              </a:rPr>
              <a:t>Chapter 9</a:t>
            </a:r>
            <a:endParaRPr lang="en-US"/>
          </a:p>
        </p:txBody>
      </p:sp>
      <p:sp>
        <p:nvSpPr>
          <p:cNvPr id="3" name="Content Placeholder 2">
            <a:extLst>
              <a:ext uri="{FF2B5EF4-FFF2-40B4-BE49-F238E27FC236}">
                <a16:creationId xmlns:a16="http://schemas.microsoft.com/office/drawing/2014/main" id="{58E6B8ED-EC72-C545-82AA-4C8EDF3D8738}"/>
              </a:ext>
            </a:extLst>
          </p:cNvPr>
          <p:cNvSpPr>
            <a:spLocks noGrp="1"/>
          </p:cNvSpPr>
          <p:nvPr>
            <p:ph idx="1"/>
          </p:nvPr>
        </p:nvSpPr>
        <p:spPr/>
        <p:txBody>
          <a:bodyPr>
            <a:noAutofit/>
          </a:bodyPr>
          <a:lstStyle/>
          <a:p>
            <a:r>
              <a:rPr lang="en-US" b="1" i="0">
                <a:solidFill>
                  <a:srgbClr val="0070C0"/>
                </a:solidFill>
                <a:effectLst/>
                <a:latin typeface="Times New Roman" panose="02020603050405020304" pitchFamily="18" charset="0"/>
                <a:cs typeface="Times New Roman" panose="02020603050405020304" pitchFamily="18" charset="0"/>
              </a:rPr>
              <a:t>Across the river in Ohio, Senator Bird sits in his house with his wife.</a:t>
            </a:r>
          </a:p>
          <a:p>
            <a:r>
              <a:rPr lang="en-US" b="1" i="0">
                <a:solidFill>
                  <a:srgbClr val="0070C0"/>
                </a:solidFill>
                <a:effectLst/>
                <a:latin typeface="Times New Roman" panose="02020603050405020304" pitchFamily="18" charset="0"/>
                <a:cs typeface="Times New Roman" panose="02020603050405020304" pitchFamily="18" charset="0"/>
              </a:rPr>
              <a:t>(The Fugitive Slave Law of 1850), and Senator Bird voted in its favor. </a:t>
            </a:r>
          </a:p>
          <a:p>
            <a:r>
              <a:rPr lang="en-US" b="1" i="0">
                <a:solidFill>
                  <a:srgbClr val="0070C0"/>
                </a:solidFill>
                <a:effectLst/>
                <a:latin typeface="Times New Roman" panose="02020603050405020304" pitchFamily="18" charset="0"/>
                <a:cs typeface="Times New Roman" panose="02020603050405020304" pitchFamily="18" charset="0"/>
              </a:rPr>
              <a:t>Eliza and Harry arrive at the Birds’ doorstep.</a:t>
            </a:r>
          </a:p>
          <a:p>
            <a:r>
              <a:rPr lang="en-US" b="1" i="0">
                <a:solidFill>
                  <a:srgbClr val="0070C0"/>
                </a:solidFill>
                <a:effectLst/>
                <a:latin typeface="Times New Roman" panose="02020603050405020304" pitchFamily="18" charset="0"/>
                <a:cs typeface="Times New Roman" panose="02020603050405020304" pitchFamily="18" charset="0"/>
              </a:rPr>
              <a:t>Senator Bird knows he cannot harbor them there for the night, but he drives them to a safe house in the woods, owned by John Van Trompe, a former Kentucky slaveholder .</a:t>
            </a:r>
          </a:p>
          <a:p>
            <a:r>
              <a:rPr lang="en-US" b="1" i="0">
                <a:solidFill>
                  <a:srgbClr val="0070C0"/>
                </a:solidFill>
                <a:effectLst/>
                <a:latin typeface="Times New Roman" panose="02020603050405020304" pitchFamily="18" charset="0"/>
                <a:cs typeface="Times New Roman" panose="02020603050405020304" pitchFamily="18" charset="0"/>
              </a:rPr>
              <a:t>He had moved to the North and free his slaves.</a:t>
            </a:r>
          </a:p>
          <a:p>
            <a:pPr fontAlgn="base"/>
            <a:r>
              <a:rPr lang="en-US" b="1" i="0">
                <a:solidFill>
                  <a:srgbClr val="0070C0"/>
                </a:solidFill>
                <a:effectLst/>
                <a:latin typeface="Times New Roman" panose="02020603050405020304" pitchFamily="18" charset="0"/>
                <a:cs typeface="Times New Roman" panose="02020603050405020304" pitchFamily="18" charset="0"/>
              </a:rPr>
              <a:t>Senator Bird hands John a ten-dollar bill to give to Eliza.</a:t>
            </a:r>
          </a:p>
          <a:p>
            <a:pPr marL="0" indent="0">
              <a:buNone/>
            </a:pPr>
            <a:br>
              <a:rPr lang="en-US" b="0" i="0" u="none" strike="noStrike">
                <a:solidFill>
                  <a:srgbClr val="217CB5"/>
                </a:solidFill>
                <a:effectLst/>
                <a:latin typeface="inherit"/>
                <a:hlinkClick r:id="rId2"/>
              </a:rPr>
            </a:br>
            <a:endParaRPr lang="en-US"/>
          </a:p>
        </p:txBody>
      </p:sp>
    </p:spTree>
    <p:extLst>
      <p:ext uri="{BB962C8B-B14F-4D97-AF65-F5344CB8AC3E}">
        <p14:creationId xmlns:p14="http://schemas.microsoft.com/office/powerpoint/2010/main" val="43660064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28198-CF97-4546-AF55-3C32D95BED15}"/>
              </a:ext>
            </a:extLst>
          </p:cNvPr>
          <p:cNvSpPr>
            <a:spLocks noGrp="1"/>
          </p:cNvSpPr>
          <p:nvPr>
            <p:ph type="title"/>
          </p:nvPr>
        </p:nvSpPr>
        <p:spPr>
          <a:xfrm>
            <a:off x="1910836" y="232171"/>
            <a:ext cx="10515600" cy="914003"/>
          </a:xfrm>
        </p:spPr>
        <p:txBody>
          <a:bodyPr>
            <a:normAutofit/>
          </a:bodyPr>
          <a:lstStyle/>
          <a:p>
            <a:r>
              <a:rPr lang="en-US" sz="3600" b="1" i="0">
                <a:solidFill>
                  <a:srgbClr val="C00000"/>
                </a:solidFill>
                <a:effectLst/>
                <a:latin typeface="Times New Roman" panose="02020603050405020304" pitchFamily="18" charset="0"/>
                <a:cs typeface="Times New Roman" panose="02020603050405020304" pitchFamily="18" charset="0"/>
              </a:rPr>
              <a:t>Harriet Beecher Stowe (1811-1896)</a:t>
            </a:r>
            <a:endParaRPr lang="en-US" sz="3600" b="1">
              <a:solidFill>
                <a:srgbClr val="C00000"/>
              </a:solidFill>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F471FE26-C1CE-324B-A07F-42AD6568B7B2}"/>
              </a:ext>
            </a:extLst>
          </p:cNvPr>
          <p:cNvSpPr>
            <a:spLocks noGrp="1"/>
          </p:cNvSpPr>
          <p:nvPr>
            <p:ph idx="1"/>
          </p:nvPr>
        </p:nvSpPr>
        <p:spPr>
          <a:xfrm>
            <a:off x="838200" y="1556941"/>
            <a:ext cx="10515600" cy="4351338"/>
          </a:xfrm>
        </p:spPr>
        <p:txBody>
          <a:bodyPr>
            <a:normAutofit fontScale="92500"/>
          </a:bodyPr>
          <a:lstStyle/>
          <a:p>
            <a:r>
              <a:rPr lang="en-US" b="1">
                <a:solidFill>
                  <a:schemeClr val="accent1">
                    <a:lumMod val="75000"/>
                  </a:schemeClr>
                </a:solidFill>
                <a:latin typeface="Times New Roman" panose="02020603050405020304" pitchFamily="18" charset="0"/>
                <a:cs typeface="Times New Roman" panose="02020603050405020304" pitchFamily="18" charset="0"/>
              </a:rPr>
              <a:t>A</a:t>
            </a:r>
            <a:r>
              <a:rPr lang="en-US" b="1" i="0">
                <a:solidFill>
                  <a:schemeClr val="accent1">
                    <a:lumMod val="75000"/>
                  </a:schemeClr>
                </a:solidFill>
                <a:effectLst/>
                <a:latin typeface="Times New Roman" panose="02020603050405020304" pitchFamily="18" charset="0"/>
                <a:cs typeface="Times New Roman" panose="02020603050405020304" pitchFamily="18" charset="0"/>
              </a:rPr>
              <a:t>n American </a:t>
            </a:r>
            <a:r>
              <a:rPr lang="en-US" b="1" i="0" u="none" strike="noStrike">
                <a:solidFill>
                  <a:schemeClr val="accent1">
                    <a:lumMod val="75000"/>
                  </a:schemeClr>
                </a:solidFill>
                <a:effectLst/>
                <a:latin typeface="Times New Roman" panose="02020603050405020304" pitchFamily="18" charset="0"/>
                <a:cs typeface="Times New Roman" panose="02020603050405020304" pitchFamily="18" charset="0"/>
              </a:rPr>
              <a:t>abolitionist</a:t>
            </a:r>
            <a:r>
              <a:rPr lang="en-US" b="1" i="0">
                <a:solidFill>
                  <a:schemeClr val="accent1">
                    <a:lumMod val="75000"/>
                  </a:schemeClr>
                </a:solidFill>
                <a:effectLst/>
                <a:latin typeface="Times New Roman" panose="02020603050405020304" pitchFamily="18" charset="0"/>
                <a:cs typeface="Times New Roman" panose="02020603050405020304" pitchFamily="18" charset="0"/>
              </a:rPr>
              <a:t> and author.</a:t>
            </a:r>
          </a:p>
          <a:p>
            <a:r>
              <a:rPr lang="en-US" b="1" i="0">
                <a:solidFill>
                  <a:schemeClr val="accent1">
                    <a:lumMod val="75000"/>
                  </a:schemeClr>
                </a:solidFill>
                <a:effectLst/>
                <a:latin typeface="Times New Roman" panose="02020603050405020304" pitchFamily="18" charset="0"/>
                <a:cs typeface="Times New Roman" panose="02020603050405020304" pitchFamily="18" charset="0"/>
              </a:rPr>
              <a:t>She came from a famous religious family.</a:t>
            </a:r>
          </a:p>
          <a:p>
            <a:r>
              <a:rPr lang="en-US" b="1">
                <a:solidFill>
                  <a:schemeClr val="accent1">
                    <a:lumMod val="75000"/>
                  </a:schemeClr>
                </a:solidFill>
                <a:latin typeface="Times New Roman" panose="02020603050405020304" pitchFamily="18" charset="0"/>
                <a:cs typeface="Times New Roman" panose="02020603050405020304" pitchFamily="18" charset="0"/>
              </a:rPr>
              <a:t>S</a:t>
            </a:r>
            <a:r>
              <a:rPr lang="en-US" b="1" i="0">
                <a:solidFill>
                  <a:schemeClr val="accent1">
                    <a:lumMod val="75000"/>
                  </a:schemeClr>
                </a:solidFill>
                <a:effectLst/>
                <a:latin typeface="Times New Roman" panose="02020603050405020304" pitchFamily="18" charset="0"/>
                <a:cs typeface="Times New Roman" panose="02020603050405020304" pitchFamily="18" charset="0"/>
              </a:rPr>
              <a:t>he grew up in an atmosphere of learning and </a:t>
            </a:r>
            <a:r>
              <a:rPr lang="en-US" b="1" i="0" u="none" strike="noStrike">
                <a:solidFill>
                  <a:schemeClr val="accent1">
                    <a:lumMod val="75000"/>
                  </a:schemeClr>
                </a:solidFill>
                <a:effectLst/>
                <a:latin typeface="Times New Roman" panose="02020603050405020304" pitchFamily="18" charset="0"/>
                <a:cs typeface="Times New Roman" panose="02020603050405020304" pitchFamily="18" charset="0"/>
              </a:rPr>
              <a:t>moral</a:t>
            </a:r>
            <a:r>
              <a:rPr lang="en-US" b="1" i="0">
                <a:solidFill>
                  <a:schemeClr val="accent1">
                    <a:lumMod val="75000"/>
                  </a:schemeClr>
                </a:solidFill>
                <a:effectLst/>
                <a:latin typeface="Times New Roman" panose="02020603050405020304" pitchFamily="18" charset="0"/>
                <a:cs typeface="Times New Roman" panose="02020603050405020304" pitchFamily="18" charset="0"/>
              </a:rPr>
              <a:t> earnestness. </a:t>
            </a:r>
          </a:p>
          <a:p>
            <a:r>
              <a:rPr lang="en-US" b="1">
                <a:solidFill>
                  <a:schemeClr val="accent1">
                    <a:lumMod val="75000"/>
                  </a:schemeClr>
                </a:solidFill>
                <a:latin typeface="Times New Roman" panose="02020603050405020304" pitchFamily="18" charset="0"/>
                <a:cs typeface="Times New Roman" panose="02020603050405020304" pitchFamily="18" charset="0"/>
              </a:rPr>
              <a:t>S</a:t>
            </a:r>
            <a:r>
              <a:rPr lang="en-US" b="1" i="0">
                <a:solidFill>
                  <a:schemeClr val="accent1">
                    <a:lumMod val="75000"/>
                  </a:schemeClr>
                </a:solidFill>
                <a:effectLst/>
                <a:latin typeface="Times New Roman" panose="02020603050405020304" pitchFamily="18" charset="0"/>
                <a:cs typeface="Times New Roman" panose="02020603050405020304" pitchFamily="18" charset="0"/>
              </a:rPr>
              <a:t>he married </a:t>
            </a:r>
            <a:r>
              <a:rPr lang="en-US" b="1" i="0" u="none" strike="noStrike">
                <a:solidFill>
                  <a:schemeClr val="accent1">
                    <a:lumMod val="75000"/>
                  </a:schemeClr>
                </a:solidFill>
                <a:effectLst/>
                <a:latin typeface="Times New Roman" panose="02020603050405020304" pitchFamily="18" charset="0"/>
                <a:cs typeface="Times New Roman" panose="02020603050405020304" pitchFamily="18" charset="0"/>
              </a:rPr>
              <a:t>Calvin Ellis Stowe</a:t>
            </a:r>
            <a:r>
              <a:rPr lang="en-US" b="1" i="0">
                <a:solidFill>
                  <a:schemeClr val="accent1">
                    <a:lumMod val="75000"/>
                  </a:schemeClr>
                </a:solidFill>
                <a:effectLst/>
                <a:latin typeface="Times New Roman" panose="02020603050405020304" pitchFamily="18" charset="0"/>
                <a:cs typeface="Times New Roman" panose="02020603050405020304" pitchFamily="18" charset="0"/>
              </a:rPr>
              <a:t>, a clergyman and seminary professor, who encouraged her literary activity and was himself an eminent biblical scholar. </a:t>
            </a:r>
          </a:p>
          <a:p>
            <a:r>
              <a:rPr lang="en-US" b="1">
                <a:solidFill>
                  <a:schemeClr val="accent1">
                    <a:lumMod val="75000"/>
                  </a:schemeClr>
                </a:solidFill>
                <a:latin typeface="Times New Roman" panose="02020603050405020304" pitchFamily="18" charset="0"/>
                <a:cs typeface="Times New Roman" panose="02020603050405020304" pitchFamily="18" charset="0"/>
              </a:rPr>
              <a:t>S</a:t>
            </a:r>
            <a:r>
              <a:rPr lang="en-US" b="1" i="0">
                <a:solidFill>
                  <a:schemeClr val="accent1">
                    <a:lumMod val="75000"/>
                  </a:schemeClr>
                </a:solidFill>
                <a:effectLst/>
                <a:latin typeface="Times New Roman" panose="02020603050405020304" pitchFamily="18" charset="0"/>
                <a:cs typeface="Times New Roman" panose="02020603050405020304" pitchFamily="18" charset="0"/>
              </a:rPr>
              <a:t>he came in contact with fugitive slaves and learned about life in the South from friends and from her own visits there.</a:t>
            </a:r>
          </a:p>
          <a:p>
            <a:r>
              <a:rPr lang="en-US" b="1" i="0">
                <a:solidFill>
                  <a:schemeClr val="accent1">
                    <a:lumMod val="75000"/>
                  </a:schemeClr>
                </a:solidFill>
                <a:effectLst/>
                <a:latin typeface="Times New Roman" panose="02020603050405020304" pitchFamily="18" charset="0"/>
                <a:cs typeface="Times New Roman" panose="02020603050405020304" pitchFamily="18" charset="0"/>
              </a:rPr>
              <a:t> </a:t>
            </a:r>
            <a:r>
              <a:rPr lang="en-US" b="1">
                <a:solidFill>
                  <a:schemeClr val="accent1">
                    <a:lumMod val="75000"/>
                  </a:schemeClr>
                </a:solidFill>
                <a:latin typeface="Times New Roman" panose="02020603050405020304" pitchFamily="18" charset="0"/>
                <a:cs typeface="Times New Roman" panose="02020603050405020304" pitchFamily="18" charset="0"/>
              </a:rPr>
              <a:t>Her </a:t>
            </a:r>
            <a:r>
              <a:rPr lang="en-US" b="1" i="0">
                <a:solidFill>
                  <a:schemeClr val="accent1">
                    <a:lumMod val="75000"/>
                  </a:schemeClr>
                </a:solidFill>
                <a:effectLst/>
                <a:latin typeface="Times New Roman" panose="02020603050405020304" pitchFamily="18" charset="0"/>
                <a:cs typeface="Times New Roman" panose="02020603050405020304" pitchFamily="18" charset="0"/>
              </a:rPr>
              <a:t>mettings with a number of African Americans who had suffered from slavery, and their experience resulted in het writing about slavery.</a:t>
            </a:r>
            <a:endParaRPr lang="en-US" b="1">
              <a:solidFill>
                <a:schemeClr val="accent1">
                  <a:lumMod val="7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7990410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133BAC-063D-9347-98A0-43587660CE8C}"/>
              </a:ext>
            </a:extLst>
          </p:cNvPr>
          <p:cNvSpPr>
            <a:spLocks noGrp="1"/>
          </p:cNvSpPr>
          <p:nvPr>
            <p:ph type="title"/>
          </p:nvPr>
        </p:nvSpPr>
        <p:spPr>
          <a:xfrm>
            <a:off x="3143250" y="410766"/>
            <a:ext cx="8210550" cy="785812"/>
          </a:xfrm>
        </p:spPr>
        <p:txBody>
          <a:bodyPr/>
          <a:lstStyle/>
          <a:p>
            <a:r>
              <a:rPr lang="en-US" b="1">
                <a:solidFill>
                  <a:srgbClr val="C00000"/>
                </a:solidFill>
              </a:rPr>
              <a:t>Chapter 10</a:t>
            </a:r>
            <a:endParaRPr lang="en-US"/>
          </a:p>
        </p:txBody>
      </p:sp>
      <p:sp>
        <p:nvSpPr>
          <p:cNvPr id="3" name="Content Placeholder 2">
            <a:extLst>
              <a:ext uri="{FF2B5EF4-FFF2-40B4-BE49-F238E27FC236}">
                <a16:creationId xmlns:a16="http://schemas.microsoft.com/office/drawing/2014/main" id="{1A1C1BFC-5B18-144A-8E24-89395B7FFF9B}"/>
              </a:ext>
            </a:extLst>
          </p:cNvPr>
          <p:cNvSpPr>
            <a:spLocks noGrp="1"/>
          </p:cNvSpPr>
          <p:nvPr>
            <p:ph idx="1"/>
          </p:nvPr>
        </p:nvSpPr>
        <p:spPr>
          <a:xfrm>
            <a:off x="838200" y="1450579"/>
            <a:ext cx="10515600" cy="4351338"/>
          </a:xfrm>
        </p:spPr>
        <p:txBody>
          <a:bodyPr/>
          <a:lstStyle/>
          <a:p>
            <a:r>
              <a:rPr lang="en-US" sz="3200" b="1" i="0">
                <a:solidFill>
                  <a:srgbClr val="0070C0"/>
                </a:solidFill>
                <a:effectLst/>
                <a:latin typeface="Times New Roman" panose="02020603050405020304" pitchFamily="18" charset="0"/>
                <a:cs typeface="Times New Roman" panose="02020603050405020304" pitchFamily="18" charset="0"/>
              </a:rPr>
              <a:t>Haley has returned to the Shelbys’ home to collect Uncle Tom.</a:t>
            </a:r>
          </a:p>
          <a:p>
            <a:r>
              <a:rPr lang="en-US" sz="3200" b="1" i="0">
                <a:solidFill>
                  <a:srgbClr val="0070C0"/>
                </a:solidFill>
                <a:effectLst/>
                <a:latin typeface="Times New Roman" panose="02020603050405020304" pitchFamily="18" charset="0"/>
                <a:cs typeface="Times New Roman" panose="02020603050405020304" pitchFamily="18" charset="0"/>
              </a:rPr>
              <a:t>Aunt Chloe cooks her husband one last meal before he leaves and laments the evils of slavery. </a:t>
            </a:r>
          </a:p>
          <a:p>
            <a:r>
              <a:rPr lang="en-US" sz="3200" b="1" i="0">
                <a:solidFill>
                  <a:srgbClr val="0070C0"/>
                </a:solidFill>
                <a:effectLst/>
                <a:latin typeface="Times New Roman" panose="02020603050405020304" pitchFamily="18" charset="0"/>
                <a:cs typeface="Times New Roman" panose="02020603050405020304" pitchFamily="18" charset="0"/>
              </a:rPr>
              <a:t>He asks her to trust in God.</a:t>
            </a:r>
          </a:p>
          <a:p>
            <a:r>
              <a:rPr lang="en-US" sz="3200" b="1" i="0">
                <a:solidFill>
                  <a:srgbClr val="0070C0"/>
                </a:solidFill>
                <a:effectLst/>
                <a:latin typeface="Times New Roman" panose="02020603050405020304" pitchFamily="18" charset="0"/>
                <a:cs typeface="Times New Roman" panose="02020603050405020304" pitchFamily="18" charset="0"/>
              </a:rPr>
              <a:t>Haley takes Tom away.</a:t>
            </a:r>
          </a:p>
          <a:p>
            <a:r>
              <a:rPr lang="en-US" sz="3200" b="1" i="0">
                <a:solidFill>
                  <a:srgbClr val="0070C0"/>
                </a:solidFill>
                <a:effectLst/>
                <a:latin typeface="Times New Roman" panose="02020603050405020304" pitchFamily="18" charset="0"/>
                <a:cs typeface="Times New Roman" panose="02020603050405020304" pitchFamily="18" charset="0"/>
              </a:rPr>
              <a:t>George tells Tom that, when he grows older, he will come and save him</a:t>
            </a:r>
            <a:r>
              <a:rPr lang="en-US" b="0" i="0">
                <a:solidFill>
                  <a:srgbClr val="0070C0"/>
                </a:solidFill>
                <a:effectLst/>
                <a:latin typeface="Raleway"/>
              </a:rPr>
              <a:t>.</a:t>
            </a:r>
            <a:endParaRPr lang="en-US">
              <a:solidFill>
                <a:srgbClr val="0070C0"/>
              </a:solidFill>
            </a:endParaRPr>
          </a:p>
        </p:txBody>
      </p:sp>
    </p:spTree>
    <p:extLst>
      <p:ext uri="{BB962C8B-B14F-4D97-AF65-F5344CB8AC3E}">
        <p14:creationId xmlns:p14="http://schemas.microsoft.com/office/powerpoint/2010/main" val="325023398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75F46A-8EA3-C046-AE1A-2228214D9FBF}"/>
              </a:ext>
            </a:extLst>
          </p:cNvPr>
          <p:cNvSpPr>
            <a:spLocks noGrp="1"/>
          </p:cNvSpPr>
          <p:nvPr>
            <p:ph type="title"/>
          </p:nvPr>
        </p:nvSpPr>
        <p:spPr>
          <a:xfrm>
            <a:off x="3429000" y="-86916"/>
            <a:ext cx="8156972" cy="767953"/>
          </a:xfrm>
        </p:spPr>
        <p:txBody>
          <a:bodyPr/>
          <a:lstStyle/>
          <a:p>
            <a:r>
              <a:rPr lang="en-US" b="1">
                <a:solidFill>
                  <a:srgbClr val="C00000"/>
                </a:solidFill>
              </a:rPr>
              <a:t>Chapter 11</a:t>
            </a:r>
            <a:endParaRPr lang="en-US"/>
          </a:p>
        </p:txBody>
      </p:sp>
      <p:sp>
        <p:nvSpPr>
          <p:cNvPr id="3" name="Content Placeholder 2">
            <a:extLst>
              <a:ext uri="{FF2B5EF4-FFF2-40B4-BE49-F238E27FC236}">
                <a16:creationId xmlns:a16="http://schemas.microsoft.com/office/drawing/2014/main" id="{391ED600-2C55-CE49-8662-7715D94A0CFF}"/>
              </a:ext>
            </a:extLst>
          </p:cNvPr>
          <p:cNvSpPr>
            <a:spLocks noGrp="1"/>
          </p:cNvSpPr>
          <p:nvPr>
            <p:ph idx="1"/>
          </p:nvPr>
        </p:nvSpPr>
        <p:spPr>
          <a:xfrm>
            <a:off x="516731" y="879078"/>
            <a:ext cx="10515600" cy="4351338"/>
          </a:xfrm>
        </p:spPr>
        <p:txBody>
          <a:bodyPr>
            <a:noAutofit/>
          </a:bodyPr>
          <a:lstStyle/>
          <a:p>
            <a:r>
              <a:rPr lang="en-US" sz="2400" b="1">
                <a:solidFill>
                  <a:srgbClr val="0070C0"/>
                </a:solidFill>
                <a:latin typeface="Times New Roman" panose="02020603050405020304" pitchFamily="18" charset="0"/>
                <a:cs typeface="Times New Roman" panose="02020603050405020304" pitchFamily="18" charset="0"/>
              </a:rPr>
              <a:t>A </a:t>
            </a:r>
            <a:r>
              <a:rPr lang="en-US" sz="2400" b="1" i="0">
                <a:solidFill>
                  <a:srgbClr val="0070C0"/>
                </a:solidFill>
                <a:effectLst/>
                <a:latin typeface="Times New Roman" panose="02020603050405020304" pitchFamily="18" charset="0"/>
                <a:cs typeface="Times New Roman" panose="02020603050405020304" pitchFamily="18" charset="0"/>
              </a:rPr>
              <a:t>sign announces a hunt for a slave named George.</a:t>
            </a:r>
          </a:p>
          <a:p>
            <a:r>
              <a:rPr lang="en-US" sz="2400" b="1" i="0">
                <a:solidFill>
                  <a:srgbClr val="0070C0"/>
                </a:solidFill>
                <a:effectLst/>
                <a:latin typeface="Times New Roman" panose="02020603050405020304" pitchFamily="18" charset="0"/>
                <a:cs typeface="Times New Roman" panose="02020603050405020304" pitchFamily="18" charset="0"/>
              </a:rPr>
              <a:t>In the bar room, some men discuss a recently posted sign.</a:t>
            </a:r>
          </a:p>
          <a:p>
            <a:r>
              <a:rPr lang="en-US" sz="2400" b="1" i="0">
                <a:solidFill>
                  <a:srgbClr val="0070C0"/>
                </a:solidFill>
                <a:effectLst/>
                <a:latin typeface="Times New Roman" panose="02020603050405020304" pitchFamily="18" charset="0"/>
                <a:cs typeface="Times New Roman" panose="02020603050405020304" pitchFamily="18" charset="0"/>
              </a:rPr>
              <a:t>The sign reads, “Very light mulatto . . . will probably try to pass for a white man . . . has been branded in his right hand with the letter H . . . I will give four hundred dollars for him alive, and the same sum for satisfactory proof that he has been killed.”</a:t>
            </a:r>
          </a:p>
          <a:p>
            <a:r>
              <a:rPr lang="en-US" sz="2400" b="1" i="0">
                <a:solidFill>
                  <a:srgbClr val="0070C0"/>
                </a:solidFill>
                <a:effectLst/>
                <a:latin typeface="Times New Roman" panose="02020603050405020304" pitchFamily="18" charset="0"/>
                <a:cs typeface="Times New Roman" panose="02020603050405020304" pitchFamily="18" charset="0"/>
              </a:rPr>
              <a:t>Henry Butler and is accompanied by a slave named Jim meets meets Mr. Wilson at inn.</a:t>
            </a:r>
          </a:p>
          <a:p>
            <a:r>
              <a:rPr lang="en-US" sz="2400" b="1" i="0">
                <a:solidFill>
                  <a:srgbClr val="0070C0"/>
                </a:solidFill>
                <a:effectLst/>
                <a:latin typeface="Times New Roman" panose="02020603050405020304" pitchFamily="18" charset="0"/>
                <a:cs typeface="Times New Roman" panose="02020603050405020304" pitchFamily="18" charset="0"/>
              </a:rPr>
              <a:t>Mr. Wilson looks at the “Spanish man” and realizes that he is George Harris.</a:t>
            </a:r>
          </a:p>
          <a:p>
            <a:r>
              <a:rPr lang="en-US" sz="2400" b="1" i="0">
                <a:solidFill>
                  <a:srgbClr val="0070C0"/>
                </a:solidFill>
                <a:effectLst/>
                <a:latin typeface="Times New Roman" panose="02020603050405020304" pitchFamily="18" charset="0"/>
                <a:cs typeface="Times New Roman" panose="02020603050405020304" pitchFamily="18" charset="0"/>
              </a:rPr>
              <a:t>George invites Mr. Wilson up to his room and tells him that he is now a free man and is escaping to a place that will recognize his freedom.</a:t>
            </a:r>
          </a:p>
          <a:p>
            <a:r>
              <a:rPr lang="en-US" sz="2400" b="1" i="0">
                <a:solidFill>
                  <a:srgbClr val="0070C0"/>
                </a:solidFill>
                <a:effectLst/>
                <a:latin typeface="Times New Roman" panose="02020603050405020304" pitchFamily="18" charset="0"/>
                <a:cs typeface="Times New Roman" panose="02020603050405020304" pitchFamily="18" charset="0"/>
              </a:rPr>
              <a:t>He asks Mr. Wilson to bring a pin to his wife, whom George believes is still a slave; he also asks Wilson to tell her that he is going to Canada and that she should join him if she can.</a:t>
            </a:r>
          </a:p>
        </p:txBody>
      </p:sp>
    </p:spTree>
    <p:extLst>
      <p:ext uri="{BB962C8B-B14F-4D97-AF65-F5344CB8AC3E}">
        <p14:creationId xmlns:p14="http://schemas.microsoft.com/office/powerpoint/2010/main" val="166568057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8BAB12-C5BA-3F46-AA8B-9B5DD2CA1363}"/>
              </a:ext>
            </a:extLst>
          </p:cNvPr>
          <p:cNvSpPr>
            <a:spLocks noGrp="1"/>
          </p:cNvSpPr>
          <p:nvPr>
            <p:ph type="title"/>
          </p:nvPr>
        </p:nvSpPr>
        <p:spPr>
          <a:xfrm>
            <a:off x="3714750" y="-164307"/>
            <a:ext cx="8674894" cy="1690688"/>
          </a:xfrm>
        </p:spPr>
        <p:txBody>
          <a:bodyPr/>
          <a:lstStyle/>
          <a:p>
            <a:r>
              <a:rPr lang="en-US" b="1">
                <a:solidFill>
                  <a:srgbClr val="C00000"/>
                </a:solidFill>
              </a:rPr>
              <a:t>Chapter 12</a:t>
            </a:r>
            <a:endParaRPr lang="en-US"/>
          </a:p>
        </p:txBody>
      </p:sp>
      <p:sp>
        <p:nvSpPr>
          <p:cNvPr id="3" name="Content Placeholder 2">
            <a:extLst>
              <a:ext uri="{FF2B5EF4-FFF2-40B4-BE49-F238E27FC236}">
                <a16:creationId xmlns:a16="http://schemas.microsoft.com/office/drawing/2014/main" id="{551118B5-820D-6D4F-9ADC-7B78D9B7A85E}"/>
              </a:ext>
            </a:extLst>
          </p:cNvPr>
          <p:cNvSpPr>
            <a:spLocks noGrp="1"/>
          </p:cNvSpPr>
          <p:nvPr>
            <p:ph idx="1"/>
          </p:nvPr>
        </p:nvSpPr>
        <p:spPr>
          <a:xfrm>
            <a:off x="1070372" y="1526381"/>
            <a:ext cx="10515600" cy="4351338"/>
          </a:xfrm>
        </p:spPr>
        <p:txBody>
          <a:bodyPr>
            <a:noAutofit/>
          </a:bodyPr>
          <a:lstStyle/>
          <a:p>
            <a:r>
              <a:rPr lang="en-US" sz="3200" b="1" i="0">
                <a:solidFill>
                  <a:srgbClr val="0070C0"/>
                </a:solidFill>
                <a:effectLst/>
                <a:latin typeface="Times New Roman" panose="02020603050405020304" pitchFamily="18" charset="0"/>
                <a:cs typeface="Times New Roman" panose="02020603050405020304" pitchFamily="18" charset="0"/>
              </a:rPr>
              <a:t>Meanwhile, Haley and Tom continue toward the slave market.</a:t>
            </a:r>
          </a:p>
          <a:p>
            <a:r>
              <a:rPr lang="en-US" sz="3200" b="1" i="0">
                <a:solidFill>
                  <a:srgbClr val="0070C0"/>
                </a:solidFill>
                <a:effectLst/>
                <a:latin typeface="Times New Roman" panose="02020603050405020304" pitchFamily="18" charset="0"/>
                <a:cs typeface="Times New Roman" panose="02020603050405020304" pitchFamily="18" charset="0"/>
              </a:rPr>
              <a:t>When they stop for the night, Tom must stay in a jail.</a:t>
            </a:r>
          </a:p>
          <a:p>
            <a:r>
              <a:rPr lang="en-US" sz="3200" b="1" i="0">
                <a:solidFill>
                  <a:srgbClr val="0070C0"/>
                </a:solidFill>
                <a:effectLst/>
                <a:latin typeface="Times New Roman" panose="02020603050405020304" pitchFamily="18" charset="0"/>
                <a:cs typeface="Times New Roman" panose="02020603050405020304" pitchFamily="18" charset="0"/>
              </a:rPr>
              <a:t>At eleven o’clock the next day, the selling begins, and Haley buys several more slaves. </a:t>
            </a:r>
          </a:p>
          <a:p>
            <a:r>
              <a:rPr lang="en-US" sz="3200" b="1" i="0">
                <a:solidFill>
                  <a:srgbClr val="0070C0"/>
                </a:solidFill>
                <a:effectLst/>
                <a:latin typeface="Times New Roman" panose="02020603050405020304" pitchFamily="18" charset="0"/>
                <a:cs typeface="Times New Roman" panose="02020603050405020304" pitchFamily="18" charset="0"/>
              </a:rPr>
              <a:t>He then boards them all on a ship headed for the Deep South, where they will be sold for plantation work. </a:t>
            </a:r>
          </a:p>
          <a:p>
            <a:r>
              <a:rPr lang="en-US" sz="3200" b="1" i="0">
                <a:solidFill>
                  <a:srgbClr val="0070C0"/>
                </a:solidFill>
                <a:effectLst/>
                <a:latin typeface="Times New Roman" panose="02020603050405020304" pitchFamily="18" charset="0"/>
                <a:cs typeface="Times New Roman" panose="02020603050405020304" pitchFamily="18" charset="0"/>
              </a:rPr>
              <a:t>On the ship, a slave woman jumps overboard after her son is taken from her. </a:t>
            </a:r>
            <a:endParaRPr lang="en-US" sz="3200" b="1">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3955772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3C113A-A944-F341-ABFC-BD53FAFDF756}"/>
              </a:ext>
            </a:extLst>
          </p:cNvPr>
          <p:cNvSpPr>
            <a:spLocks noGrp="1"/>
          </p:cNvSpPr>
          <p:nvPr>
            <p:ph type="title"/>
          </p:nvPr>
        </p:nvSpPr>
        <p:spPr>
          <a:xfrm>
            <a:off x="3088481" y="150813"/>
            <a:ext cx="10515600" cy="1325563"/>
          </a:xfrm>
        </p:spPr>
        <p:txBody>
          <a:bodyPr/>
          <a:lstStyle/>
          <a:p>
            <a:r>
              <a:rPr lang="en-US" b="1">
                <a:solidFill>
                  <a:srgbClr val="C00000"/>
                </a:solidFill>
              </a:rPr>
              <a:t>Chapter 13</a:t>
            </a:r>
            <a:endParaRPr lang="en-US"/>
          </a:p>
        </p:txBody>
      </p:sp>
      <p:sp>
        <p:nvSpPr>
          <p:cNvPr id="3" name="Content Placeholder 2">
            <a:extLst>
              <a:ext uri="{FF2B5EF4-FFF2-40B4-BE49-F238E27FC236}">
                <a16:creationId xmlns:a16="http://schemas.microsoft.com/office/drawing/2014/main" id="{0FA963CA-4BB0-AC48-BB97-4AFBF7B9994D}"/>
              </a:ext>
            </a:extLst>
          </p:cNvPr>
          <p:cNvSpPr>
            <a:spLocks noGrp="1"/>
          </p:cNvSpPr>
          <p:nvPr>
            <p:ph idx="1"/>
          </p:nvPr>
        </p:nvSpPr>
        <p:spPr/>
        <p:txBody>
          <a:bodyPr/>
          <a:lstStyle/>
          <a:p>
            <a:r>
              <a:rPr lang="en-US" b="1" i="0">
                <a:solidFill>
                  <a:srgbClr val="0070C0"/>
                </a:solidFill>
                <a:effectLst/>
                <a:latin typeface="Times New Roman" panose="02020603050405020304" pitchFamily="18" charset="0"/>
                <a:cs typeface="Times New Roman" panose="02020603050405020304" pitchFamily="18" charset="0"/>
              </a:rPr>
              <a:t>Eliza and Harry arrive at a Quaker settlement.</a:t>
            </a:r>
          </a:p>
          <a:p>
            <a:r>
              <a:rPr lang="en-US" b="1">
                <a:solidFill>
                  <a:srgbClr val="0070C0"/>
                </a:solidFill>
                <a:latin typeface="Times New Roman" panose="02020603050405020304" pitchFamily="18" charset="0"/>
                <a:cs typeface="Times New Roman" panose="02020603050405020304" pitchFamily="18" charset="0"/>
              </a:rPr>
              <a:t>T</a:t>
            </a:r>
            <a:r>
              <a:rPr lang="en-US" b="1" i="0">
                <a:solidFill>
                  <a:srgbClr val="0070C0"/>
                </a:solidFill>
                <a:effectLst/>
                <a:latin typeface="Times New Roman" panose="02020603050405020304" pitchFamily="18" charset="0"/>
                <a:cs typeface="Times New Roman" panose="02020603050405020304" pitchFamily="18" charset="0"/>
              </a:rPr>
              <a:t>hey stay with a woman named Rachel Halliday. </a:t>
            </a:r>
          </a:p>
          <a:p>
            <a:r>
              <a:rPr lang="en-US" b="1" i="0">
                <a:solidFill>
                  <a:srgbClr val="0070C0"/>
                </a:solidFill>
                <a:effectLst/>
                <a:latin typeface="Times New Roman" panose="02020603050405020304" pitchFamily="18" charset="0"/>
                <a:cs typeface="Times New Roman" panose="02020603050405020304" pitchFamily="18" charset="0"/>
              </a:rPr>
              <a:t>After learning that Eliza’s last name is Harris, the Quakers realize that she is the wife of George Harris, who is on his way to the settlement. </a:t>
            </a:r>
          </a:p>
          <a:p>
            <a:r>
              <a:rPr lang="en-US" b="1" i="0">
                <a:solidFill>
                  <a:srgbClr val="0070C0"/>
                </a:solidFill>
                <a:effectLst/>
                <a:latin typeface="Times New Roman" panose="02020603050405020304" pitchFamily="18" charset="0"/>
                <a:cs typeface="Times New Roman" panose="02020603050405020304" pitchFamily="18" charset="0"/>
              </a:rPr>
              <a:t>That night, amid tears, the couple reunites. </a:t>
            </a:r>
          </a:p>
          <a:p>
            <a:r>
              <a:rPr lang="en-US" b="1" i="0">
                <a:solidFill>
                  <a:srgbClr val="0070C0"/>
                </a:solidFill>
                <a:effectLst/>
                <a:latin typeface="Times New Roman" panose="02020603050405020304" pitchFamily="18" charset="0"/>
                <a:cs typeface="Times New Roman" panose="02020603050405020304" pitchFamily="18" charset="0"/>
              </a:rPr>
              <a:t>The next morning, the Quakers and former slaves eat breakfast together, and George and Eliza learn they will have to wait until evening to escape.</a:t>
            </a:r>
            <a:endParaRPr lang="en-US" b="1">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676808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79A50E-D2B4-184B-91C0-763D5CD01952}"/>
              </a:ext>
            </a:extLst>
          </p:cNvPr>
          <p:cNvSpPr>
            <a:spLocks noGrp="1"/>
          </p:cNvSpPr>
          <p:nvPr>
            <p:ph type="title"/>
          </p:nvPr>
        </p:nvSpPr>
        <p:spPr>
          <a:xfrm>
            <a:off x="3124200" y="0"/>
            <a:ext cx="10515600" cy="1825625"/>
          </a:xfrm>
        </p:spPr>
        <p:txBody>
          <a:bodyPr/>
          <a:lstStyle/>
          <a:p>
            <a:r>
              <a:rPr lang="en-US" b="1">
                <a:solidFill>
                  <a:srgbClr val="C00000"/>
                </a:solidFill>
              </a:rPr>
              <a:t>Chapter 14</a:t>
            </a:r>
            <a:endParaRPr lang="en-US"/>
          </a:p>
        </p:txBody>
      </p:sp>
      <p:sp>
        <p:nvSpPr>
          <p:cNvPr id="3" name="Content Placeholder 2">
            <a:extLst>
              <a:ext uri="{FF2B5EF4-FFF2-40B4-BE49-F238E27FC236}">
                <a16:creationId xmlns:a16="http://schemas.microsoft.com/office/drawing/2014/main" id="{9ACD1920-16C8-5F40-84ED-744924F836F5}"/>
              </a:ext>
            </a:extLst>
          </p:cNvPr>
          <p:cNvSpPr>
            <a:spLocks noGrp="1"/>
          </p:cNvSpPr>
          <p:nvPr>
            <p:ph idx="1"/>
          </p:nvPr>
        </p:nvSpPr>
        <p:spPr>
          <a:xfrm>
            <a:off x="838200" y="1646237"/>
            <a:ext cx="10515600" cy="4351338"/>
          </a:xfrm>
        </p:spPr>
        <p:txBody>
          <a:bodyPr>
            <a:normAutofit fontScale="92500" lnSpcReduction="20000"/>
          </a:bodyPr>
          <a:lstStyle/>
          <a:p>
            <a:r>
              <a:rPr lang="en-US" sz="3000" b="1" i="0">
                <a:solidFill>
                  <a:srgbClr val="0070C0"/>
                </a:solidFill>
                <a:effectLst/>
                <a:latin typeface="Times New Roman" panose="02020603050405020304" pitchFamily="18" charset="0"/>
                <a:cs typeface="Times New Roman" panose="02020603050405020304" pitchFamily="18" charset="0"/>
              </a:rPr>
              <a:t>Tom and the other slaves continue to travel down the Mississippi River, joined by travelers and workers headed for New Orleans. </a:t>
            </a:r>
          </a:p>
          <a:p>
            <a:r>
              <a:rPr lang="en-US" sz="3000" b="1" i="0">
                <a:solidFill>
                  <a:srgbClr val="0070C0"/>
                </a:solidFill>
                <a:effectLst/>
                <a:latin typeface="Times New Roman" panose="02020603050405020304" pitchFamily="18" charset="0"/>
                <a:cs typeface="Times New Roman" panose="02020603050405020304" pitchFamily="18" charset="0"/>
              </a:rPr>
              <a:t>Tom has won Haley’s confidence with his meek obedience. Therefore, he has received permission to roam the boat freely.</a:t>
            </a:r>
          </a:p>
          <a:p>
            <a:r>
              <a:rPr lang="en-US" sz="3000" b="1" i="0">
                <a:solidFill>
                  <a:srgbClr val="0070C0"/>
                </a:solidFill>
                <a:effectLst/>
                <a:latin typeface="Times New Roman" panose="02020603050405020304" pitchFamily="18" charset="0"/>
                <a:cs typeface="Times New Roman" panose="02020603050405020304" pitchFamily="18" charset="0"/>
              </a:rPr>
              <a:t>Tom meets a little girl named Eva St. Clare.</a:t>
            </a:r>
          </a:p>
          <a:p>
            <a:r>
              <a:rPr lang="en-US" sz="3000" b="1" i="0">
                <a:solidFill>
                  <a:srgbClr val="0070C0"/>
                </a:solidFill>
                <a:effectLst/>
                <a:latin typeface="Times New Roman" panose="02020603050405020304" pitchFamily="18" charset="0"/>
                <a:cs typeface="Times New Roman" panose="02020603050405020304" pitchFamily="18" charset="0"/>
              </a:rPr>
              <a:t>Tom and Eva quickly become friends, and she tells him she will ask her father, Augustine St. Clare, if he will buy Tom.</a:t>
            </a:r>
          </a:p>
          <a:p>
            <a:r>
              <a:rPr lang="en-US" sz="3000" b="1" i="0">
                <a:solidFill>
                  <a:srgbClr val="0070C0"/>
                </a:solidFill>
                <a:effectLst/>
                <a:latin typeface="Times New Roman" panose="02020603050405020304" pitchFamily="18" charset="0"/>
                <a:cs typeface="Times New Roman" panose="02020603050405020304" pitchFamily="18" charset="0"/>
              </a:rPr>
              <a:t>One day, Eva falls over the side of the boat, and, while everyone else stands by in shock, Tom plunges over the side of the boat and saves her.</a:t>
            </a:r>
          </a:p>
          <a:p>
            <a:r>
              <a:rPr lang="en-US" sz="3000" b="1" i="0">
                <a:solidFill>
                  <a:srgbClr val="0070C0"/>
                </a:solidFill>
                <a:effectLst/>
                <a:latin typeface="Times New Roman" panose="02020603050405020304" pitchFamily="18" charset="0"/>
                <a:cs typeface="Times New Roman" panose="02020603050405020304" pitchFamily="18" charset="0"/>
              </a:rPr>
              <a:t>Grateful to Tom for rescuing his daughter, St. Clare offers to buy Tom from Haley; Eva urges him to pay whatever price is asked.</a:t>
            </a:r>
          </a:p>
          <a:p>
            <a:endParaRPr lang="en-US"/>
          </a:p>
        </p:txBody>
      </p:sp>
    </p:spTree>
    <p:extLst>
      <p:ext uri="{BB962C8B-B14F-4D97-AF65-F5344CB8AC3E}">
        <p14:creationId xmlns:p14="http://schemas.microsoft.com/office/powerpoint/2010/main" val="143427489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75F3C4-A874-0B46-B2A4-6BA212175D9A}"/>
              </a:ext>
            </a:extLst>
          </p:cNvPr>
          <p:cNvSpPr>
            <a:spLocks noGrp="1"/>
          </p:cNvSpPr>
          <p:nvPr>
            <p:ph type="title"/>
          </p:nvPr>
        </p:nvSpPr>
        <p:spPr>
          <a:xfrm>
            <a:off x="3232545" y="395288"/>
            <a:ext cx="8299847" cy="265510"/>
          </a:xfrm>
        </p:spPr>
        <p:txBody>
          <a:bodyPr>
            <a:normAutofit fontScale="90000"/>
          </a:bodyPr>
          <a:lstStyle/>
          <a:p>
            <a:r>
              <a:rPr lang="en-US" b="1">
                <a:solidFill>
                  <a:srgbClr val="C00000"/>
                </a:solidFill>
              </a:rPr>
              <a:t>Chapter 15</a:t>
            </a:r>
            <a:endParaRPr lang="en-US"/>
          </a:p>
        </p:txBody>
      </p:sp>
      <p:sp>
        <p:nvSpPr>
          <p:cNvPr id="3" name="Content Placeholder 2">
            <a:extLst>
              <a:ext uri="{FF2B5EF4-FFF2-40B4-BE49-F238E27FC236}">
                <a16:creationId xmlns:a16="http://schemas.microsoft.com/office/drawing/2014/main" id="{C8F642DF-E52E-E147-A728-81EA9C5A61F2}"/>
              </a:ext>
            </a:extLst>
          </p:cNvPr>
          <p:cNvSpPr>
            <a:spLocks noGrp="1"/>
          </p:cNvSpPr>
          <p:nvPr>
            <p:ph idx="1"/>
          </p:nvPr>
        </p:nvSpPr>
        <p:spPr>
          <a:xfrm>
            <a:off x="570310" y="968375"/>
            <a:ext cx="10515600" cy="1603375"/>
          </a:xfrm>
        </p:spPr>
        <p:txBody>
          <a:bodyPr>
            <a:normAutofit fontScale="25000" lnSpcReduction="20000"/>
          </a:bodyPr>
          <a:lstStyle/>
          <a:p>
            <a:r>
              <a:rPr lang="en-US" sz="11200" b="1" i="0">
                <a:solidFill>
                  <a:srgbClr val="0070C0"/>
                </a:solidFill>
                <a:effectLst/>
                <a:latin typeface="Times New Roman" panose="02020603050405020304" pitchFamily="18" charset="0"/>
                <a:cs typeface="Times New Roman" panose="02020603050405020304" pitchFamily="18" charset="0"/>
              </a:rPr>
              <a:t> The background of the St. Clare family.</a:t>
            </a:r>
          </a:p>
          <a:p>
            <a:r>
              <a:rPr lang="en-US" sz="11200" b="1" i="0">
                <a:solidFill>
                  <a:srgbClr val="0070C0"/>
                </a:solidFill>
                <a:effectLst/>
                <a:latin typeface="Times New Roman" panose="02020603050405020304" pitchFamily="18" charset="0"/>
                <a:cs typeface="Times New Roman" panose="02020603050405020304" pitchFamily="18" charset="0"/>
              </a:rPr>
              <a:t>St. Clare was born to a wealthy planter in Louisiana.</a:t>
            </a:r>
          </a:p>
          <a:p>
            <a:r>
              <a:rPr lang="en-US" sz="11200" b="1">
                <a:solidFill>
                  <a:srgbClr val="0070C0"/>
                </a:solidFill>
                <a:latin typeface="Times New Roman" panose="02020603050405020304" pitchFamily="18" charset="0"/>
                <a:cs typeface="Times New Roman" panose="02020603050405020304" pitchFamily="18" charset="0"/>
              </a:rPr>
              <a:t>H</a:t>
            </a:r>
            <a:r>
              <a:rPr lang="en-US" sz="11200" b="1" i="0">
                <a:solidFill>
                  <a:srgbClr val="0070C0"/>
                </a:solidFill>
                <a:effectLst/>
                <a:latin typeface="Times New Roman" panose="02020603050405020304" pitchFamily="18" charset="0"/>
                <a:cs typeface="Times New Roman" panose="02020603050405020304" pitchFamily="18" charset="0"/>
              </a:rPr>
              <a:t>e grew up soft and gentle. </a:t>
            </a:r>
          </a:p>
          <a:p>
            <a:r>
              <a:rPr lang="en-US" sz="11200" b="1">
                <a:solidFill>
                  <a:srgbClr val="0070C0"/>
                </a:solidFill>
                <a:latin typeface="Times New Roman" panose="02020603050405020304" pitchFamily="18" charset="0"/>
                <a:cs typeface="Times New Roman" panose="02020603050405020304" pitchFamily="18" charset="0"/>
              </a:rPr>
              <a:t>H</a:t>
            </a:r>
            <a:r>
              <a:rPr lang="en-US" sz="11200" b="1" i="0">
                <a:solidFill>
                  <a:srgbClr val="0070C0"/>
                </a:solidFill>
                <a:effectLst/>
                <a:latin typeface="Times New Roman" panose="02020603050405020304" pitchFamily="18" charset="0"/>
                <a:cs typeface="Times New Roman" panose="02020603050405020304" pitchFamily="18" charset="0"/>
              </a:rPr>
              <a:t>e fell in love with a beautiful woman in the North whom he could not marry. </a:t>
            </a:r>
          </a:p>
          <a:p>
            <a:r>
              <a:rPr lang="en-US" sz="11200" b="1" i="0">
                <a:solidFill>
                  <a:srgbClr val="0070C0"/>
                </a:solidFill>
                <a:effectLst/>
                <a:latin typeface="Times New Roman" panose="02020603050405020304" pitchFamily="18" charset="0"/>
                <a:cs typeface="Times New Roman" panose="02020603050405020304" pitchFamily="18" charset="0"/>
              </a:rPr>
              <a:t>He married a different woman, Marie. </a:t>
            </a:r>
          </a:p>
          <a:p>
            <a:r>
              <a:rPr lang="en-US" sz="11200" b="1" i="0">
                <a:solidFill>
                  <a:srgbClr val="0070C0"/>
                </a:solidFill>
                <a:effectLst/>
                <a:latin typeface="Times New Roman" panose="02020603050405020304" pitchFamily="18" charset="0"/>
                <a:cs typeface="Times New Roman" panose="02020603050405020304" pitchFamily="18" charset="0"/>
              </a:rPr>
              <a:t>After his marriage to Marie, he received a letter from his true love explaining that he had been the victim of deceit, and that she had always loved him. </a:t>
            </a:r>
          </a:p>
          <a:p>
            <a:r>
              <a:rPr lang="en-US" sz="11200" b="1" i="0">
                <a:solidFill>
                  <a:srgbClr val="0070C0"/>
                </a:solidFill>
                <a:effectLst/>
                <a:latin typeface="Times New Roman" panose="02020603050405020304" pitchFamily="18" charset="0"/>
                <a:cs typeface="Times New Roman" panose="02020603050405020304" pitchFamily="18" charset="0"/>
              </a:rPr>
              <a:t>St. Clare’s wife is possessive, materialistic, and vain.</a:t>
            </a:r>
          </a:p>
          <a:p>
            <a:r>
              <a:rPr lang="en-US" sz="11200" b="1" i="0">
                <a:solidFill>
                  <a:srgbClr val="0070C0"/>
                </a:solidFill>
                <a:effectLst/>
                <a:latin typeface="Times New Roman" panose="02020603050405020304" pitchFamily="18" charset="0"/>
                <a:cs typeface="Times New Roman" panose="02020603050405020304" pitchFamily="18" charset="0"/>
              </a:rPr>
              <a:t>St. Clare has brought his cousin, Miss Ophelia, to live with him.</a:t>
            </a:r>
          </a:p>
          <a:p>
            <a:r>
              <a:rPr lang="en-US" sz="11200" b="1" i="0">
                <a:solidFill>
                  <a:srgbClr val="0070C0"/>
                </a:solidFill>
                <a:effectLst/>
                <a:latin typeface="Times New Roman" panose="02020603050405020304" pitchFamily="18" charset="0"/>
                <a:cs typeface="Times New Roman" panose="02020603050405020304" pitchFamily="18" charset="0"/>
              </a:rPr>
              <a:t>Ophelia proves industrious and responsible. Although she and St. Clare possess nearly opposite dispositions.</a:t>
            </a:r>
          </a:p>
          <a:p>
            <a:r>
              <a:rPr lang="en-US" sz="11200" b="1" i="0">
                <a:solidFill>
                  <a:srgbClr val="0070C0"/>
                </a:solidFill>
                <a:effectLst/>
                <a:latin typeface="Times New Roman" panose="02020603050405020304" pitchFamily="18" charset="0"/>
                <a:cs typeface="Times New Roman" panose="02020603050405020304" pitchFamily="18" charset="0"/>
              </a:rPr>
              <a:t>St. Clare, Eva, and Tom arrive at the house.</a:t>
            </a:r>
          </a:p>
          <a:p>
            <a:endParaRPr lang="en-US"/>
          </a:p>
        </p:txBody>
      </p:sp>
    </p:spTree>
    <p:extLst>
      <p:ext uri="{BB962C8B-B14F-4D97-AF65-F5344CB8AC3E}">
        <p14:creationId xmlns:p14="http://schemas.microsoft.com/office/powerpoint/2010/main" val="296167247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F0A60F-6569-D04D-B2DD-ECA45B9C60A3}"/>
              </a:ext>
            </a:extLst>
          </p:cNvPr>
          <p:cNvSpPr>
            <a:spLocks noGrp="1"/>
          </p:cNvSpPr>
          <p:nvPr>
            <p:ph type="title"/>
          </p:nvPr>
        </p:nvSpPr>
        <p:spPr>
          <a:xfrm>
            <a:off x="3964780" y="297060"/>
            <a:ext cx="7960519" cy="1125141"/>
          </a:xfrm>
        </p:spPr>
        <p:txBody>
          <a:bodyPr>
            <a:normAutofit/>
          </a:bodyPr>
          <a:lstStyle/>
          <a:p>
            <a:r>
              <a:rPr lang="en-US" b="1">
                <a:solidFill>
                  <a:srgbClr val="C00000"/>
                </a:solidFill>
              </a:rPr>
              <a:t>Chapter 16</a:t>
            </a:r>
            <a:endParaRPr lang="en-US"/>
          </a:p>
        </p:txBody>
      </p:sp>
      <p:sp>
        <p:nvSpPr>
          <p:cNvPr id="3" name="Content Placeholder 2">
            <a:extLst>
              <a:ext uri="{FF2B5EF4-FFF2-40B4-BE49-F238E27FC236}">
                <a16:creationId xmlns:a16="http://schemas.microsoft.com/office/drawing/2014/main" id="{65A546D0-0BF1-994E-87C6-C3F0DC032A4B}"/>
              </a:ext>
            </a:extLst>
          </p:cNvPr>
          <p:cNvSpPr>
            <a:spLocks noGrp="1"/>
          </p:cNvSpPr>
          <p:nvPr>
            <p:ph idx="1"/>
          </p:nvPr>
        </p:nvSpPr>
        <p:spPr>
          <a:xfrm>
            <a:off x="516731" y="1647031"/>
            <a:ext cx="10515600" cy="4351338"/>
          </a:xfrm>
        </p:spPr>
        <p:txBody>
          <a:bodyPr>
            <a:noAutofit/>
          </a:bodyPr>
          <a:lstStyle/>
          <a:p>
            <a:r>
              <a:rPr lang="en-US" b="1" i="0">
                <a:solidFill>
                  <a:srgbClr val="0070C0"/>
                </a:solidFill>
                <a:effectLst/>
              </a:rPr>
              <a:t>The next morning, Marie complains about the slaves, calling them selfish creatures.</a:t>
            </a:r>
          </a:p>
          <a:p>
            <a:r>
              <a:rPr lang="en-US" b="1" i="0">
                <a:solidFill>
                  <a:srgbClr val="0070C0"/>
                </a:solidFill>
                <a:effectLst/>
              </a:rPr>
              <a:t>Eva points out that her mother could not survive without Mammy, an old black woman who sits up long nights with Marie.</a:t>
            </a:r>
          </a:p>
          <a:p>
            <a:r>
              <a:rPr lang="en-US" b="1" i="0">
                <a:solidFill>
                  <a:srgbClr val="0070C0"/>
                </a:solidFill>
                <a:effectLst/>
              </a:rPr>
              <a:t>Marie grumbles that Mammy talks and thinks too much about her husband and children, from whom Marie has separated her. </a:t>
            </a:r>
          </a:p>
          <a:p>
            <a:r>
              <a:rPr lang="en-US" b="1" i="0">
                <a:solidFill>
                  <a:srgbClr val="0070C0"/>
                </a:solidFill>
                <a:effectLst/>
              </a:rPr>
              <a:t> Eva remains filled with joy and does all she can to make Tom happy.</a:t>
            </a:r>
          </a:p>
          <a:p>
            <a:r>
              <a:rPr lang="en-US" b="1" i="0">
                <a:solidFill>
                  <a:srgbClr val="0070C0"/>
                </a:solidFill>
                <a:effectLst/>
              </a:rPr>
              <a:t>Ever adoring and generous, she tells Marie that a house full of slaves makes for a much more pleasant life than a house without them .</a:t>
            </a:r>
          </a:p>
          <a:p>
            <a:r>
              <a:rPr lang="en-US" b="1" i="0">
                <a:solidFill>
                  <a:srgbClr val="0070C0"/>
                </a:solidFill>
                <a:effectLst/>
              </a:rPr>
              <a:t>Eva gives no thought to the differences between blacks and whites.</a:t>
            </a:r>
            <a:endParaRPr lang="en-US" b="1">
              <a:solidFill>
                <a:srgbClr val="0070C0"/>
              </a:solidFill>
            </a:endParaRPr>
          </a:p>
        </p:txBody>
      </p:sp>
    </p:spTree>
    <p:extLst>
      <p:ext uri="{BB962C8B-B14F-4D97-AF65-F5344CB8AC3E}">
        <p14:creationId xmlns:p14="http://schemas.microsoft.com/office/powerpoint/2010/main" val="205335373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4B7B6A-54C9-1A40-8B93-3BB52973CA20}"/>
              </a:ext>
            </a:extLst>
          </p:cNvPr>
          <p:cNvSpPr>
            <a:spLocks noGrp="1"/>
          </p:cNvSpPr>
          <p:nvPr>
            <p:ph type="title"/>
          </p:nvPr>
        </p:nvSpPr>
        <p:spPr>
          <a:xfrm>
            <a:off x="3643314" y="38099"/>
            <a:ext cx="8942784" cy="867171"/>
          </a:xfrm>
        </p:spPr>
        <p:txBody>
          <a:bodyPr/>
          <a:lstStyle/>
          <a:p>
            <a:r>
              <a:rPr lang="en-US" b="1">
                <a:solidFill>
                  <a:srgbClr val="C00000"/>
                </a:solidFill>
              </a:rPr>
              <a:t>Chapter 17</a:t>
            </a:r>
            <a:endParaRPr lang="en-US"/>
          </a:p>
        </p:txBody>
      </p:sp>
      <p:sp>
        <p:nvSpPr>
          <p:cNvPr id="3" name="Content Placeholder 2">
            <a:extLst>
              <a:ext uri="{FF2B5EF4-FFF2-40B4-BE49-F238E27FC236}">
                <a16:creationId xmlns:a16="http://schemas.microsoft.com/office/drawing/2014/main" id="{C4388423-0303-EE42-AC30-073C2DE1B957}"/>
              </a:ext>
            </a:extLst>
          </p:cNvPr>
          <p:cNvSpPr>
            <a:spLocks noGrp="1"/>
          </p:cNvSpPr>
          <p:nvPr>
            <p:ph idx="1"/>
          </p:nvPr>
        </p:nvSpPr>
        <p:spPr>
          <a:xfrm>
            <a:off x="320278" y="905270"/>
            <a:ext cx="10515600" cy="4351338"/>
          </a:xfrm>
        </p:spPr>
        <p:txBody>
          <a:bodyPr>
            <a:noAutofit/>
          </a:bodyPr>
          <a:lstStyle/>
          <a:p>
            <a:r>
              <a:rPr lang="en-US" sz="3200" b="1" i="0">
                <a:solidFill>
                  <a:srgbClr val="0070C0"/>
                </a:solidFill>
                <a:effectLst/>
              </a:rPr>
              <a:t>Back at the home of the Quakers, Eliza and George speak of the happiness they receive from being in each other’s company. </a:t>
            </a:r>
          </a:p>
          <a:p>
            <a:r>
              <a:rPr lang="en-US" sz="3200" b="1" i="0">
                <a:solidFill>
                  <a:srgbClr val="0070C0"/>
                </a:solidFill>
                <a:effectLst/>
              </a:rPr>
              <a:t>They discuss their plans for reaching Canada and realize that a long and dangerous journey awaits them. </a:t>
            </a:r>
          </a:p>
          <a:p>
            <a:r>
              <a:rPr lang="en-US" sz="3200" b="1" i="0">
                <a:solidFill>
                  <a:srgbClr val="0070C0"/>
                </a:solidFill>
                <a:effectLst/>
              </a:rPr>
              <a:t>Phineas, the Quaker tells them that Tom Loker and his gang have arrived at a nearby tavern and plan to come for them that very night. </a:t>
            </a:r>
          </a:p>
          <a:p>
            <a:r>
              <a:rPr lang="en-US" sz="3200" b="1" i="0">
                <a:solidFill>
                  <a:srgbClr val="0070C0"/>
                </a:solidFill>
                <a:effectLst/>
              </a:rPr>
              <a:t>After supper, Phineas, George, Eliza, Harry, and the Hallidays leave the house, hoping to elude their pursuers under cover of darkness. </a:t>
            </a:r>
          </a:p>
          <a:p>
            <a:r>
              <a:rPr lang="en-US" sz="3200" b="1" i="0">
                <a:solidFill>
                  <a:srgbClr val="0070C0"/>
                </a:solidFill>
                <a:effectLst/>
              </a:rPr>
              <a:t>Tom Locker gets injured, Eliza wants to heal his wounds.</a:t>
            </a:r>
          </a:p>
        </p:txBody>
      </p:sp>
    </p:spTree>
    <p:extLst>
      <p:ext uri="{BB962C8B-B14F-4D97-AF65-F5344CB8AC3E}">
        <p14:creationId xmlns:p14="http://schemas.microsoft.com/office/powerpoint/2010/main" val="92742435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F74968-EEE9-AE48-9365-B80BB8EEF329}"/>
              </a:ext>
            </a:extLst>
          </p:cNvPr>
          <p:cNvSpPr>
            <a:spLocks noGrp="1"/>
          </p:cNvSpPr>
          <p:nvPr>
            <p:ph type="title"/>
          </p:nvPr>
        </p:nvSpPr>
        <p:spPr>
          <a:xfrm>
            <a:off x="3929063" y="0"/>
            <a:ext cx="7889081" cy="581422"/>
          </a:xfrm>
        </p:spPr>
        <p:txBody>
          <a:bodyPr>
            <a:normAutofit fontScale="90000"/>
          </a:bodyPr>
          <a:lstStyle/>
          <a:p>
            <a:r>
              <a:rPr lang="en-US" b="1">
                <a:solidFill>
                  <a:srgbClr val="C00000"/>
                </a:solidFill>
              </a:rPr>
              <a:t>Chapter 18</a:t>
            </a:r>
            <a:endParaRPr lang="en-US"/>
          </a:p>
        </p:txBody>
      </p:sp>
      <p:sp>
        <p:nvSpPr>
          <p:cNvPr id="3" name="Content Placeholder 2">
            <a:extLst>
              <a:ext uri="{FF2B5EF4-FFF2-40B4-BE49-F238E27FC236}">
                <a16:creationId xmlns:a16="http://schemas.microsoft.com/office/drawing/2014/main" id="{1013A31C-BD7A-4F46-8AB6-A486C1AB17D2}"/>
              </a:ext>
            </a:extLst>
          </p:cNvPr>
          <p:cNvSpPr>
            <a:spLocks noGrp="1"/>
          </p:cNvSpPr>
          <p:nvPr>
            <p:ph idx="1"/>
          </p:nvPr>
        </p:nvSpPr>
        <p:spPr>
          <a:xfrm>
            <a:off x="159543" y="581422"/>
            <a:ext cx="10515600" cy="4351338"/>
          </a:xfrm>
        </p:spPr>
        <p:txBody>
          <a:bodyPr>
            <a:noAutofit/>
          </a:bodyPr>
          <a:lstStyle/>
          <a:p>
            <a:r>
              <a:rPr lang="en-US" b="1" i="0">
                <a:solidFill>
                  <a:srgbClr val="0070C0"/>
                </a:solidFill>
                <a:effectLst/>
              </a:rPr>
              <a:t>In the St. Clare household, Uncle Tom slowly takes on more and more responsibility.</a:t>
            </a:r>
          </a:p>
          <a:p>
            <a:r>
              <a:rPr lang="en-US" b="1" i="0">
                <a:solidFill>
                  <a:srgbClr val="0070C0"/>
                </a:solidFill>
                <a:effectLst/>
              </a:rPr>
              <a:t>Uncle Tom worries for St. Clare, who spends his nights at parties in drunken revelry. </a:t>
            </a:r>
          </a:p>
          <a:p>
            <a:r>
              <a:rPr lang="en-US" b="1" i="0">
                <a:solidFill>
                  <a:srgbClr val="0070C0"/>
                </a:solidFill>
                <a:effectLst/>
              </a:rPr>
              <a:t>After a talk with Tom, St. Clare promises to stop this behavior.</a:t>
            </a:r>
          </a:p>
          <a:p>
            <a:r>
              <a:rPr lang="en-US" b="1" i="0">
                <a:solidFill>
                  <a:srgbClr val="0070C0"/>
                </a:solidFill>
                <a:effectLst/>
              </a:rPr>
              <a:t>Miss Ophelia tries to reform the house.</a:t>
            </a:r>
          </a:p>
          <a:p>
            <a:r>
              <a:rPr lang="en-US" b="1" i="0">
                <a:solidFill>
                  <a:srgbClr val="0070C0"/>
                </a:solidFill>
                <a:effectLst/>
              </a:rPr>
              <a:t>Miss Ophelia cleans up the kitchen, organizes the house.</a:t>
            </a:r>
          </a:p>
          <a:p>
            <a:r>
              <a:rPr lang="en-US" b="1" i="0">
                <a:solidFill>
                  <a:srgbClr val="0070C0"/>
                </a:solidFill>
                <a:effectLst/>
              </a:rPr>
              <a:t>Prue, a slave who comes to kitchen to sell hot rolls.</a:t>
            </a:r>
          </a:p>
          <a:p>
            <a:r>
              <a:rPr lang="en-US" b="1" i="0">
                <a:solidFill>
                  <a:srgbClr val="0070C0"/>
                </a:solidFill>
                <a:effectLst/>
              </a:rPr>
              <a:t>Prue says she is miserable and wishes she were dead. </a:t>
            </a:r>
          </a:p>
          <a:p>
            <a:r>
              <a:rPr lang="en-US" b="1" i="0">
                <a:solidFill>
                  <a:srgbClr val="0070C0"/>
                </a:solidFill>
                <a:effectLst/>
              </a:rPr>
              <a:t>She tells her pathetic story to Uncle Tom.</a:t>
            </a:r>
          </a:p>
          <a:p>
            <a:r>
              <a:rPr lang="en-US" b="1" i="0">
                <a:solidFill>
                  <a:srgbClr val="0070C0"/>
                </a:solidFill>
                <a:effectLst/>
              </a:rPr>
              <a:t>Tom sits alone outside. Eva comes out to take ride and asks him what troubles him. </a:t>
            </a:r>
          </a:p>
          <a:p>
            <a:r>
              <a:rPr lang="en-US" b="1" i="0">
                <a:solidFill>
                  <a:srgbClr val="0070C0"/>
                </a:solidFill>
                <a:effectLst/>
              </a:rPr>
              <a:t>He tells her Prue’s story, and she loses all desire to go out that day.</a:t>
            </a:r>
            <a:endParaRPr lang="en-US" b="1">
              <a:solidFill>
                <a:srgbClr val="0070C0"/>
              </a:solidFill>
            </a:endParaRPr>
          </a:p>
        </p:txBody>
      </p:sp>
    </p:spTree>
    <p:extLst>
      <p:ext uri="{BB962C8B-B14F-4D97-AF65-F5344CB8AC3E}">
        <p14:creationId xmlns:p14="http://schemas.microsoft.com/office/powerpoint/2010/main" val="427375345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DDDBFC-089A-5744-9A2A-735CDF53D5A4}"/>
              </a:ext>
            </a:extLst>
          </p:cNvPr>
          <p:cNvSpPr>
            <a:spLocks noGrp="1"/>
          </p:cNvSpPr>
          <p:nvPr>
            <p:ph type="title"/>
          </p:nvPr>
        </p:nvSpPr>
        <p:spPr>
          <a:xfrm>
            <a:off x="3482578" y="-357187"/>
            <a:ext cx="7871222" cy="2047876"/>
          </a:xfrm>
        </p:spPr>
        <p:txBody>
          <a:bodyPr/>
          <a:lstStyle/>
          <a:p>
            <a:r>
              <a:rPr lang="en-US" b="1">
                <a:solidFill>
                  <a:srgbClr val="C00000"/>
                </a:solidFill>
              </a:rPr>
              <a:t>Chapter 19</a:t>
            </a:r>
            <a:endParaRPr lang="en-US"/>
          </a:p>
        </p:txBody>
      </p:sp>
      <p:sp>
        <p:nvSpPr>
          <p:cNvPr id="3" name="Content Placeholder 2">
            <a:extLst>
              <a:ext uri="{FF2B5EF4-FFF2-40B4-BE49-F238E27FC236}">
                <a16:creationId xmlns:a16="http://schemas.microsoft.com/office/drawing/2014/main" id="{4F1B417B-45A8-2F42-B4A2-933EA2BF5ADA}"/>
              </a:ext>
            </a:extLst>
          </p:cNvPr>
          <p:cNvSpPr>
            <a:spLocks noGrp="1"/>
          </p:cNvSpPr>
          <p:nvPr>
            <p:ph idx="1"/>
          </p:nvPr>
        </p:nvSpPr>
        <p:spPr>
          <a:xfrm>
            <a:off x="838200" y="1253331"/>
            <a:ext cx="10515600" cy="4351338"/>
          </a:xfrm>
        </p:spPr>
        <p:txBody>
          <a:bodyPr>
            <a:noAutofit/>
          </a:bodyPr>
          <a:lstStyle/>
          <a:p>
            <a:r>
              <a:rPr lang="en-US" b="1" i="0">
                <a:solidFill>
                  <a:srgbClr val="0070C0"/>
                </a:solidFill>
                <a:effectLst/>
              </a:rPr>
              <a:t>Prue’s master whippes her to death. </a:t>
            </a:r>
          </a:p>
          <a:p>
            <a:r>
              <a:rPr lang="en-US" b="1" i="0">
                <a:solidFill>
                  <a:srgbClr val="0070C0"/>
                </a:solidFill>
                <a:effectLst/>
              </a:rPr>
              <a:t>Miss Ophelia reacts with shock, and asks if no laws exist to protect against such deeds. </a:t>
            </a:r>
          </a:p>
          <a:p>
            <a:r>
              <a:rPr lang="en-US" b="1" i="0">
                <a:solidFill>
                  <a:srgbClr val="0070C0"/>
                </a:solidFill>
                <a:effectLst/>
              </a:rPr>
              <a:t>St. Clare explains that the law considers slaves to be property, and people may destroy their own possessions at will. </a:t>
            </a:r>
          </a:p>
          <a:p>
            <a:r>
              <a:rPr lang="en-US" b="1" i="0">
                <a:solidFill>
                  <a:srgbClr val="0070C0"/>
                </a:solidFill>
                <a:effectLst/>
              </a:rPr>
              <a:t>Ophelia accuses St. Clare of supporting slavery.</a:t>
            </a:r>
          </a:p>
          <a:p>
            <a:r>
              <a:rPr lang="en-US" b="1" i="0">
                <a:solidFill>
                  <a:srgbClr val="0070C0"/>
                </a:solidFill>
                <a:effectLst/>
              </a:rPr>
              <a:t>he denies this but says, “in a community so organized, what can a man of honorable and humane feelings do, but shut his eyes all he can, and harden his heart? </a:t>
            </a:r>
          </a:p>
          <a:p>
            <a:r>
              <a:rPr lang="en-US" b="1" i="0">
                <a:solidFill>
                  <a:srgbClr val="0070C0"/>
                </a:solidFill>
                <a:effectLst/>
              </a:rPr>
              <a:t>Tom tries to write a letter to his wife and children. Eva helps him to write and send it to them.</a:t>
            </a:r>
            <a:endParaRPr lang="en-US" b="1">
              <a:solidFill>
                <a:srgbClr val="0070C0"/>
              </a:solidFill>
            </a:endParaRPr>
          </a:p>
        </p:txBody>
      </p:sp>
    </p:spTree>
    <p:extLst>
      <p:ext uri="{BB962C8B-B14F-4D97-AF65-F5344CB8AC3E}">
        <p14:creationId xmlns:p14="http://schemas.microsoft.com/office/powerpoint/2010/main" val="368805296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9DED88-009B-7247-868D-724AA0AF190C}"/>
              </a:ext>
            </a:extLst>
          </p:cNvPr>
          <p:cNvSpPr>
            <a:spLocks noGrp="1"/>
          </p:cNvSpPr>
          <p:nvPr>
            <p:ph type="title"/>
          </p:nvPr>
        </p:nvSpPr>
        <p:spPr>
          <a:xfrm>
            <a:off x="838200" y="160733"/>
            <a:ext cx="10515600" cy="875111"/>
          </a:xfrm>
        </p:spPr>
        <p:txBody>
          <a:bodyPr/>
          <a:lstStyle/>
          <a:p>
            <a:r>
              <a:rPr lang="en-US" b="1">
                <a:solidFill>
                  <a:srgbClr val="C00000"/>
                </a:solidFill>
                <a:latin typeface="Times New Roman" panose="02020603050405020304" pitchFamily="18" charset="0"/>
                <a:cs typeface="Times New Roman" panose="02020603050405020304" pitchFamily="18" charset="0"/>
              </a:rPr>
              <a:t>Uncle Tom’s Cabin: An Introduction</a:t>
            </a:r>
          </a:p>
        </p:txBody>
      </p:sp>
      <p:sp>
        <p:nvSpPr>
          <p:cNvPr id="3" name="Content Placeholder 2">
            <a:extLst>
              <a:ext uri="{FF2B5EF4-FFF2-40B4-BE49-F238E27FC236}">
                <a16:creationId xmlns:a16="http://schemas.microsoft.com/office/drawing/2014/main" id="{E05BD103-2C79-9C4B-A200-F0FF6BE661E2}"/>
              </a:ext>
            </a:extLst>
          </p:cNvPr>
          <p:cNvSpPr>
            <a:spLocks noGrp="1"/>
          </p:cNvSpPr>
          <p:nvPr>
            <p:ph idx="1"/>
          </p:nvPr>
        </p:nvSpPr>
        <p:spPr>
          <a:xfrm>
            <a:off x="588169" y="1337865"/>
            <a:ext cx="10515600" cy="4351338"/>
          </a:xfrm>
        </p:spPr>
        <p:txBody>
          <a:bodyPr>
            <a:normAutofit fontScale="25000" lnSpcReduction="20000"/>
          </a:bodyPr>
          <a:lstStyle/>
          <a:p>
            <a:r>
              <a:rPr lang="en-US" sz="9600" b="1">
                <a:solidFill>
                  <a:schemeClr val="accent1">
                    <a:lumMod val="75000"/>
                  </a:schemeClr>
                </a:solidFill>
                <a:latin typeface="Times New Roman" panose="02020603050405020304" pitchFamily="18" charset="0"/>
                <a:cs typeface="Times New Roman" panose="02020603050405020304" pitchFamily="18" charset="0"/>
              </a:rPr>
              <a:t>Its complete title is </a:t>
            </a:r>
            <a:r>
              <a:rPr lang="en-US" sz="9600" b="1" i="0">
                <a:solidFill>
                  <a:schemeClr val="accent1">
                    <a:lumMod val="75000"/>
                  </a:schemeClr>
                </a:solidFill>
                <a:effectLst/>
                <a:latin typeface="Times New Roman" panose="02020603050405020304" pitchFamily="18" charset="0"/>
                <a:cs typeface="Times New Roman" panose="02020603050405020304" pitchFamily="18" charset="0"/>
              </a:rPr>
              <a:t>Uncle Tom’s Cabin; or, Life Among the Lowly. </a:t>
            </a:r>
          </a:p>
          <a:p>
            <a:r>
              <a:rPr lang="en-US" sz="9600" b="1">
                <a:solidFill>
                  <a:schemeClr val="accent1">
                    <a:lumMod val="75000"/>
                  </a:schemeClr>
                </a:solidFill>
                <a:latin typeface="Times New Roman" panose="02020603050405020304" pitchFamily="18" charset="0"/>
                <a:cs typeface="Times New Roman" panose="02020603050405020304" pitchFamily="18" charset="0"/>
              </a:rPr>
              <a:t>T</a:t>
            </a:r>
            <a:r>
              <a:rPr lang="en-US" sz="9600" b="1" i="0">
                <a:solidFill>
                  <a:schemeClr val="accent1">
                    <a:lumMod val="75000"/>
                  </a:schemeClr>
                </a:solidFill>
                <a:effectLst/>
                <a:latin typeface="Times New Roman" panose="02020603050405020304" pitchFamily="18" charset="0"/>
                <a:cs typeface="Times New Roman" panose="02020603050405020304" pitchFamily="18" charset="0"/>
              </a:rPr>
              <a:t>he first installment of </a:t>
            </a:r>
            <a:r>
              <a:rPr lang="en-US" sz="9600" b="1" i="1" u="none" strike="noStrike">
                <a:solidFill>
                  <a:schemeClr val="accent1">
                    <a:lumMod val="75000"/>
                  </a:schemeClr>
                </a:solidFill>
                <a:effectLst/>
                <a:latin typeface="Times New Roman" panose="02020603050405020304" pitchFamily="18" charset="0"/>
                <a:cs typeface="Times New Roman" panose="02020603050405020304" pitchFamily="18" charset="0"/>
              </a:rPr>
              <a:t>Uncle Tom's Cabin</a:t>
            </a:r>
            <a:r>
              <a:rPr lang="en-US" sz="9600" b="1" i="0">
                <a:solidFill>
                  <a:schemeClr val="accent1">
                    <a:lumMod val="75000"/>
                  </a:schemeClr>
                </a:solidFill>
                <a:effectLst/>
                <a:latin typeface="Times New Roman" panose="02020603050405020304" pitchFamily="18" charset="0"/>
                <a:cs typeface="Times New Roman" panose="02020603050405020304" pitchFamily="18" charset="0"/>
              </a:rPr>
              <a:t> was published in serial form in the newspaper </a:t>
            </a:r>
            <a:r>
              <a:rPr lang="en-US" sz="9600" b="1" i="1">
                <a:solidFill>
                  <a:schemeClr val="accent1">
                    <a:lumMod val="75000"/>
                  </a:schemeClr>
                </a:solidFill>
                <a:effectLst/>
                <a:latin typeface="Times New Roman" panose="02020603050405020304" pitchFamily="18" charset="0"/>
                <a:cs typeface="Times New Roman" panose="02020603050405020304" pitchFamily="18" charset="0"/>
              </a:rPr>
              <a:t>The National Era</a:t>
            </a:r>
            <a:r>
              <a:rPr lang="en-US" sz="9600" b="1" i="0">
                <a:solidFill>
                  <a:schemeClr val="accent1">
                    <a:lumMod val="75000"/>
                  </a:schemeClr>
                </a:solidFill>
                <a:effectLst/>
                <a:latin typeface="Times New Roman" panose="02020603050405020304" pitchFamily="18" charset="0"/>
                <a:cs typeface="Times New Roman" panose="02020603050405020304" pitchFamily="18" charset="0"/>
              </a:rPr>
              <a:t>. </a:t>
            </a:r>
          </a:p>
          <a:p>
            <a:r>
              <a:rPr lang="en-US" sz="9600" b="1">
                <a:solidFill>
                  <a:schemeClr val="accent1">
                    <a:lumMod val="75000"/>
                  </a:schemeClr>
                </a:solidFill>
                <a:latin typeface="Times New Roman" panose="02020603050405020304" pitchFamily="18" charset="0"/>
                <a:cs typeface="Times New Roman" panose="02020603050405020304" pitchFamily="18" charset="0"/>
              </a:rPr>
              <a:t>The novelist </a:t>
            </a:r>
            <a:r>
              <a:rPr lang="en-US" sz="9600" b="1" i="0">
                <a:solidFill>
                  <a:schemeClr val="accent1">
                    <a:lumMod val="75000"/>
                  </a:schemeClr>
                </a:solidFill>
                <a:effectLst/>
                <a:latin typeface="Times New Roman" panose="02020603050405020304" pitchFamily="18" charset="0"/>
                <a:cs typeface="Times New Roman" panose="02020603050405020304" pitchFamily="18" charset="0"/>
              </a:rPr>
              <a:t>originally used the subtitle "The Man That Was A Thing", but it was soon changed to "Life Among the Lowly“</a:t>
            </a:r>
          </a:p>
          <a:p>
            <a:r>
              <a:rPr lang="en-US" sz="9600" b="1">
                <a:solidFill>
                  <a:schemeClr val="accent1">
                    <a:lumMod val="75000"/>
                  </a:schemeClr>
                </a:solidFill>
                <a:latin typeface="Times New Roman" panose="02020603050405020304" pitchFamily="18" charset="0"/>
                <a:cs typeface="Times New Roman" panose="02020603050405020304" pitchFamily="18" charset="0"/>
              </a:rPr>
              <a:t>P</a:t>
            </a:r>
            <a:r>
              <a:rPr lang="en-US" sz="9600" b="1" i="0">
                <a:solidFill>
                  <a:schemeClr val="accent1">
                    <a:lumMod val="75000"/>
                  </a:schemeClr>
                </a:solidFill>
                <a:effectLst/>
                <a:latin typeface="Times New Roman" panose="02020603050405020304" pitchFamily="18" charset="0"/>
                <a:cs typeface="Times New Roman" panose="02020603050405020304" pitchFamily="18" charset="0"/>
              </a:rPr>
              <a:t>ublished in serialized form in the United States in 1851–52 and in book form in 1852. </a:t>
            </a:r>
          </a:p>
          <a:p>
            <a:r>
              <a:rPr lang="en-US" sz="9600" b="1" i="0">
                <a:solidFill>
                  <a:schemeClr val="accent1">
                    <a:lumMod val="75000"/>
                  </a:schemeClr>
                </a:solidFill>
                <a:effectLst/>
                <a:latin typeface="Times New Roman" panose="02020603050405020304" pitchFamily="18" charset="0"/>
                <a:cs typeface="Times New Roman" panose="02020603050405020304" pitchFamily="18" charset="0"/>
              </a:rPr>
              <a:t>An </a:t>
            </a:r>
            <a:r>
              <a:rPr lang="en-US" sz="9600" b="1" i="0" u="none" strike="noStrike">
                <a:solidFill>
                  <a:schemeClr val="accent1">
                    <a:lumMod val="75000"/>
                  </a:schemeClr>
                </a:solidFill>
                <a:effectLst/>
                <a:latin typeface="Times New Roman" panose="02020603050405020304" pitchFamily="18" charset="0"/>
                <a:cs typeface="Times New Roman" panose="02020603050405020304" pitchFamily="18" charset="0"/>
              </a:rPr>
              <a:t>abolitionist</a:t>
            </a:r>
            <a:r>
              <a:rPr lang="en-US" sz="9600" b="1" i="0">
                <a:solidFill>
                  <a:schemeClr val="accent1">
                    <a:lumMod val="75000"/>
                  </a:schemeClr>
                </a:solidFill>
                <a:effectLst/>
                <a:latin typeface="Times New Roman" panose="02020603050405020304" pitchFamily="18" charset="0"/>
                <a:cs typeface="Times New Roman" panose="02020603050405020304" pitchFamily="18" charset="0"/>
              </a:rPr>
              <a:t> novel, it achieved wide popularity, particularly among white readers in the North, by vividly dramatizing the experience of </a:t>
            </a:r>
            <a:r>
              <a:rPr lang="en-US" sz="9600" b="1" i="0" u="none" strike="noStrike">
                <a:solidFill>
                  <a:schemeClr val="accent1">
                    <a:lumMod val="75000"/>
                  </a:schemeClr>
                </a:solidFill>
                <a:effectLst/>
                <a:latin typeface="Times New Roman" panose="02020603050405020304" pitchFamily="18" charset="0"/>
                <a:cs typeface="Times New Roman" panose="02020603050405020304" pitchFamily="18" charset="0"/>
              </a:rPr>
              <a:t>slavery</a:t>
            </a:r>
            <a:r>
              <a:rPr lang="en-US" sz="9600" b="1" i="0">
                <a:solidFill>
                  <a:schemeClr val="accent1">
                    <a:lumMod val="75000"/>
                  </a:schemeClr>
                </a:solidFill>
                <a:effectLst/>
                <a:latin typeface="Times New Roman" panose="02020603050405020304" pitchFamily="18" charset="0"/>
                <a:cs typeface="Times New Roman" panose="02020603050405020304" pitchFamily="18" charset="0"/>
              </a:rPr>
              <a:t>.</a:t>
            </a:r>
          </a:p>
          <a:p>
            <a:r>
              <a:rPr lang="en-US" sz="9600" b="1" i="1">
                <a:solidFill>
                  <a:schemeClr val="accent2">
                    <a:lumMod val="50000"/>
                  </a:schemeClr>
                </a:solidFill>
                <a:effectLst/>
                <a:latin typeface="Times New Roman" panose="02020603050405020304" pitchFamily="18" charset="0"/>
                <a:cs typeface="Times New Roman" panose="02020603050405020304" pitchFamily="18" charset="0"/>
              </a:rPr>
              <a:t>Uncle Tom’s Cabin</a:t>
            </a:r>
            <a:r>
              <a:rPr lang="en-US" sz="9600" b="1" i="0">
                <a:solidFill>
                  <a:schemeClr val="accent1">
                    <a:lumMod val="75000"/>
                  </a:schemeClr>
                </a:solidFill>
                <a:effectLst/>
                <a:latin typeface="Times New Roman" panose="02020603050405020304" pitchFamily="18" charset="0"/>
                <a:cs typeface="Times New Roman" panose="02020603050405020304" pitchFamily="18" charset="0"/>
              </a:rPr>
              <a:t> tells the story of </a:t>
            </a:r>
            <a:r>
              <a:rPr lang="en-US" sz="9600" b="1" i="0" u="none" strike="noStrike">
                <a:solidFill>
                  <a:schemeClr val="accent1">
                    <a:lumMod val="75000"/>
                  </a:schemeClr>
                </a:solidFill>
                <a:effectLst/>
                <a:latin typeface="Times New Roman" panose="02020603050405020304" pitchFamily="18" charset="0"/>
                <a:cs typeface="Times New Roman" panose="02020603050405020304" pitchFamily="18" charset="0"/>
              </a:rPr>
              <a:t>Uncle Tom</a:t>
            </a:r>
            <a:r>
              <a:rPr lang="en-US" sz="9600" b="1" i="0">
                <a:solidFill>
                  <a:schemeClr val="accent1">
                    <a:lumMod val="75000"/>
                  </a:schemeClr>
                </a:solidFill>
                <a:effectLst/>
                <a:latin typeface="Times New Roman" panose="02020603050405020304" pitchFamily="18" charset="0"/>
                <a:cs typeface="Times New Roman" panose="02020603050405020304" pitchFamily="18" charset="0"/>
              </a:rPr>
              <a:t>, depicted as a saintly, dignified slave. </a:t>
            </a:r>
          </a:p>
          <a:p>
            <a:r>
              <a:rPr lang="en-US" sz="9600" b="1" i="0">
                <a:solidFill>
                  <a:schemeClr val="accent1">
                    <a:lumMod val="75000"/>
                  </a:schemeClr>
                </a:solidFill>
                <a:effectLst/>
                <a:latin typeface="Times New Roman" panose="02020603050405020304" pitchFamily="18" charset="0"/>
                <a:cs typeface="Times New Roman" panose="02020603050405020304" pitchFamily="18" charset="0"/>
              </a:rPr>
              <a:t>Some 300,000 copies of </a:t>
            </a:r>
            <a:r>
              <a:rPr lang="en-US" sz="9600" b="1" i="1">
                <a:solidFill>
                  <a:schemeClr val="accent1">
                    <a:lumMod val="75000"/>
                  </a:schemeClr>
                </a:solidFill>
                <a:effectLst/>
                <a:latin typeface="Times New Roman" panose="02020603050405020304" pitchFamily="18" charset="0"/>
                <a:cs typeface="Times New Roman" panose="02020603050405020304" pitchFamily="18" charset="0"/>
              </a:rPr>
              <a:t>Uncle Tom’s Cabin</a:t>
            </a:r>
            <a:r>
              <a:rPr lang="en-US" sz="9600" b="1" i="0">
                <a:solidFill>
                  <a:schemeClr val="accent1">
                    <a:lumMod val="75000"/>
                  </a:schemeClr>
                </a:solidFill>
                <a:effectLst/>
                <a:latin typeface="Times New Roman" panose="02020603050405020304" pitchFamily="18" charset="0"/>
                <a:cs typeface="Times New Roman" panose="02020603050405020304" pitchFamily="18" charset="0"/>
              </a:rPr>
              <a:t> were sold in the United States during the year after its publication.</a:t>
            </a:r>
          </a:p>
          <a:p>
            <a:r>
              <a:rPr lang="en-US" sz="9600" b="1" i="0">
                <a:solidFill>
                  <a:schemeClr val="accent1">
                    <a:lumMod val="75000"/>
                  </a:schemeClr>
                </a:solidFill>
                <a:effectLst/>
                <a:latin typeface="Times New Roman" panose="02020603050405020304" pitchFamily="18" charset="0"/>
                <a:cs typeface="Times New Roman" panose="02020603050405020304" pitchFamily="18" charset="0"/>
              </a:rPr>
              <a:t>The role of </a:t>
            </a:r>
            <a:r>
              <a:rPr lang="en-US" sz="9600" b="1" i="1">
                <a:solidFill>
                  <a:schemeClr val="accent1">
                    <a:lumMod val="75000"/>
                  </a:schemeClr>
                </a:solidFill>
                <a:effectLst/>
                <a:latin typeface="Times New Roman" panose="02020603050405020304" pitchFamily="18" charset="0"/>
                <a:cs typeface="Times New Roman" panose="02020603050405020304" pitchFamily="18" charset="0"/>
              </a:rPr>
              <a:t>Uncle Tom’s Cabin</a:t>
            </a:r>
            <a:r>
              <a:rPr lang="en-US" sz="9600" b="1" i="0">
                <a:solidFill>
                  <a:schemeClr val="accent1">
                    <a:lumMod val="75000"/>
                  </a:schemeClr>
                </a:solidFill>
                <a:effectLst/>
                <a:latin typeface="Times New Roman" panose="02020603050405020304" pitchFamily="18" charset="0"/>
                <a:cs typeface="Times New Roman" panose="02020603050405020304" pitchFamily="18" charset="0"/>
              </a:rPr>
              <a:t> as a cause of the </a:t>
            </a:r>
            <a:r>
              <a:rPr lang="en-US" sz="9600" b="1" i="0" u="none" strike="noStrike">
                <a:solidFill>
                  <a:schemeClr val="accent1">
                    <a:lumMod val="75000"/>
                  </a:schemeClr>
                </a:solidFill>
                <a:effectLst/>
                <a:latin typeface="Times New Roman" panose="02020603050405020304" pitchFamily="18" charset="0"/>
                <a:cs typeface="Times New Roman" panose="02020603050405020304" pitchFamily="18" charset="0"/>
              </a:rPr>
              <a:t>American Civil War.</a:t>
            </a:r>
          </a:p>
          <a:p>
            <a:endParaRPr lang="en-US">
              <a:solidFill>
                <a:schemeClr val="bg2">
                  <a:lumMod val="1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6528915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39F4B5-AA62-0248-887A-D4DF3A37A762}"/>
              </a:ext>
            </a:extLst>
          </p:cNvPr>
          <p:cNvSpPr>
            <a:spLocks noGrp="1"/>
          </p:cNvSpPr>
          <p:nvPr>
            <p:ph type="title"/>
          </p:nvPr>
        </p:nvSpPr>
        <p:spPr>
          <a:xfrm>
            <a:off x="2946796" y="232173"/>
            <a:ext cx="8407003" cy="607218"/>
          </a:xfrm>
        </p:spPr>
        <p:txBody>
          <a:bodyPr>
            <a:normAutofit fontScale="90000"/>
          </a:bodyPr>
          <a:lstStyle/>
          <a:p>
            <a:r>
              <a:rPr lang="en-US" b="1">
                <a:solidFill>
                  <a:srgbClr val="C00000"/>
                </a:solidFill>
              </a:rPr>
              <a:t>Chapter 20</a:t>
            </a:r>
            <a:endParaRPr lang="en-US"/>
          </a:p>
        </p:txBody>
      </p:sp>
      <p:sp>
        <p:nvSpPr>
          <p:cNvPr id="3" name="Content Placeholder 2">
            <a:extLst>
              <a:ext uri="{FF2B5EF4-FFF2-40B4-BE49-F238E27FC236}">
                <a16:creationId xmlns:a16="http://schemas.microsoft.com/office/drawing/2014/main" id="{E55ACD5D-CB29-8A4A-90D8-D9805E25C095}"/>
              </a:ext>
            </a:extLst>
          </p:cNvPr>
          <p:cNvSpPr>
            <a:spLocks noGrp="1"/>
          </p:cNvSpPr>
          <p:nvPr>
            <p:ph idx="1"/>
          </p:nvPr>
        </p:nvSpPr>
        <p:spPr/>
        <p:txBody>
          <a:bodyPr>
            <a:normAutofit/>
          </a:bodyPr>
          <a:lstStyle/>
          <a:p>
            <a:r>
              <a:rPr lang="en-US" b="1" i="0">
                <a:solidFill>
                  <a:srgbClr val="0070C0"/>
                </a:solidFill>
                <a:effectLst/>
              </a:rPr>
              <a:t>St. Clare buys a young and illeterate slave named Topsy.</a:t>
            </a:r>
          </a:p>
          <a:p>
            <a:r>
              <a:rPr lang="en-US" b="1" i="0">
                <a:solidFill>
                  <a:srgbClr val="0070C0"/>
                </a:solidFill>
                <a:effectLst/>
              </a:rPr>
              <a:t>Topsy’s previous owners have abused her.</a:t>
            </a:r>
          </a:p>
          <a:p>
            <a:r>
              <a:rPr lang="en-US" b="1">
                <a:solidFill>
                  <a:srgbClr val="0070C0"/>
                </a:solidFill>
              </a:rPr>
              <a:t>St. Clare expects Ophelia should teach her.</a:t>
            </a:r>
          </a:p>
          <a:p>
            <a:r>
              <a:rPr lang="en-US" b="1" i="0">
                <a:solidFill>
                  <a:srgbClr val="0070C0"/>
                </a:solidFill>
                <a:effectLst/>
              </a:rPr>
              <a:t>However, Topsy proves disobedient and wild, unacquainted with the conventions of Christian behavior.</a:t>
            </a:r>
          </a:p>
          <a:p>
            <a:r>
              <a:rPr lang="en-US" b="1" i="0">
                <a:solidFill>
                  <a:srgbClr val="0070C0"/>
                </a:solidFill>
                <a:effectLst/>
              </a:rPr>
              <a:t>When Eva speaks a few words of kindness to the girl, Topsy looks at her in bewilderment, having never heard kindness before.</a:t>
            </a:r>
          </a:p>
          <a:p>
            <a:r>
              <a:rPr lang="en-US" b="1" i="0">
                <a:solidFill>
                  <a:srgbClr val="0070C0"/>
                </a:solidFill>
                <a:effectLst/>
              </a:rPr>
              <a:t>Ophelia tries to teach Topsy the catechism, but the girl fails to understand even its words.</a:t>
            </a:r>
            <a:endParaRPr lang="en-US" b="1">
              <a:solidFill>
                <a:srgbClr val="0070C0"/>
              </a:solidFill>
            </a:endParaRPr>
          </a:p>
        </p:txBody>
      </p:sp>
    </p:spTree>
    <p:extLst>
      <p:ext uri="{BB962C8B-B14F-4D97-AF65-F5344CB8AC3E}">
        <p14:creationId xmlns:p14="http://schemas.microsoft.com/office/powerpoint/2010/main" val="240394197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FDB14F-B81F-7C40-8A66-AE27441F0DF1}"/>
              </a:ext>
            </a:extLst>
          </p:cNvPr>
          <p:cNvSpPr>
            <a:spLocks noGrp="1"/>
          </p:cNvSpPr>
          <p:nvPr>
            <p:ph type="title"/>
          </p:nvPr>
        </p:nvSpPr>
        <p:spPr>
          <a:xfrm>
            <a:off x="3536157" y="150812"/>
            <a:ext cx="7585472" cy="1325563"/>
          </a:xfrm>
        </p:spPr>
        <p:txBody>
          <a:bodyPr/>
          <a:lstStyle/>
          <a:p>
            <a:r>
              <a:rPr lang="en-US" b="1">
                <a:solidFill>
                  <a:srgbClr val="C00000"/>
                </a:solidFill>
              </a:rPr>
              <a:t>Chapter 21</a:t>
            </a:r>
          </a:p>
        </p:txBody>
      </p:sp>
      <p:sp>
        <p:nvSpPr>
          <p:cNvPr id="3" name="Content Placeholder 2">
            <a:extLst>
              <a:ext uri="{FF2B5EF4-FFF2-40B4-BE49-F238E27FC236}">
                <a16:creationId xmlns:a16="http://schemas.microsoft.com/office/drawing/2014/main" id="{8ED65966-21F6-8E46-8DC1-42A6FE406502}"/>
              </a:ext>
            </a:extLst>
          </p:cNvPr>
          <p:cNvSpPr>
            <a:spLocks noGrp="1"/>
          </p:cNvSpPr>
          <p:nvPr>
            <p:ph idx="1"/>
          </p:nvPr>
        </p:nvSpPr>
        <p:spPr>
          <a:xfrm>
            <a:off x="606029" y="1647031"/>
            <a:ext cx="10515600" cy="4351338"/>
          </a:xfrm>
        </p:spPr>
        <p:txBody>
          <a:bodyPr/>
          <a:lstStyle/>
          <a:p>
            <a:r>
              <a:rPr lang="en-US" b="1" i="0">
                <a:solidFill>
                  <a:srgbClr val="0070C0"/>
                </a:solidFill>
                <a:effectLst/>
                <a:latin typeface="Times New Roman" panose="02020603050405020304" pitchFamily="18" charset="0"/>
                <a:cs typeface="Times New Roman" panose="02020603050405020304" pitchFamily="18" charset="0"/>
              </a:rPr>
              <a:t> </a:t>
            </a:r>
            <a:r>
              <a:rPr lang="en-US" b="1" i="0">
                <a:solidFill>
                  <a:srgbClr val="0070C0"/>
                </a:solidFill>
                <a:effectLst/>
                <a:latin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Aunt Chloe</a:t>
            </a:r>
            <a:r>
              <a:rPr lang="en-US" b="1" i="0">
                <a:solidFill>
                  <a:srgbClr val="0070C0"/>
                </a:solidFill>
                <a:effectLst/>
                <a:latin typeface="Times New Roman" panose="02020603050405020304" pitchFamily="18" charset="0"/>
                <a:cs typeface="Times New Roman" panose="02020603050405020304" pitchFamily="18" charset="0"/>
              </a:rPr>
              <a:t> has just received the letter Tom wrote her with Little Eva's help.</a:t>
            </a:r>
          </a:p>
          <a:p>
            <a:r>
              <a:rPr lang="en-US" b="1" i="0">
                <a:solidFill>
                  <a:srgbClr val="0070C0"/>
                </a:solidFill>
                <a:effectLst/>
                <a:latin typeface="Times New Roman" panose="02020603050405020304" pitchFamily="18" charset="0"/>
                <a:cs typeface="Times New Roman" panose="02020603050405020304" pitchFamily="18" charset="0"/>
              </a:rPr>
              <a:t>Tom says that although his new family is kind, he still longs to return to his "real home.“</a:t>
            </a:r>
          </a:p>
          <a:p>
            <a:r>
              <a:rPr lang="en-US" b="1" i="0">
                <a:solidFill>
                  <a:srgbClr val="0070C0"/>
                </a:solidFill>
                <a:effectLst/>
                <a:latin typeface="Times New Roman" panose="02020603050405020304" pitchFamily="18" charset="0"/>
                <a:cs typeface="Times New Roman" panose="02020603050405020304" pitchFamily="18" charset="0"/>
              </a:rPr>
              <a:t>Mr. Shelby, in the meantime, has still been plagued by debt.</a:t>
            </a:r>
          </a:p>
          <a:p>
            <a:r>
              <a:rPr lang="en-US" b="1" i="0">
                <a:solidFill>
                  <a:srgbClr val="0070C0"/>
                </a:solidFill>
                <a:effectLst/>
                <a:latin typeface="Times New Roman" panose="02020603050405020304" pitchFamily="18" charset="0"/>
                <a:cs typeface="Times New Roman" panose="02020603050405020304" pitchFamily="18" charset="0"/>
              </a:rPr>
              <a:t>Mrs. Shelby offers to help raise money.</a:t>
            </a:r>
          </a:p>
          <a:p>
            <a:r>
              <a:rPr lang="en-US" b="1" i="0">
                <a:solidFill>
                  <a:srgbClr val="0070C0"/>
                </a:solidFill>
                <a:effectLst/>
                <a:latin typeface="Times New Roman" panose="02020603050405020304" pitchFamily="18" charset="0"/>
                <a:cs typeface="Times New Roman" panose="02020603050405020304" pitchFamily="18" charset="0"/>
              </a:rPr>
              <a:t>Chloe  calls for Mrs. Shelby and asks if she could be hired out as a pastry cook in Louisville in order to earn money for Tom. </a:t>
            </a:r>
            <a:endParaRPr lang="en-US" b="1">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0068613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B685F7-9582-1344-B2A8-574D9A5B2A05}"/>
              </a:ext>
            </a:extLst>
          </p:cNvPr>
          <p:cNvSpPr>
            <a:spLocks noGrp="1"/>
          </p:cNvSpPr>
          <p:nvPr>
            <p:ph type="title"/>
          </p:nvPr>
        </p:nvSpPr>
        <p:spPr>
          <a:xfrm>
            <a:off x="3214687" y="0"/>
            <a:ext cx="8389144" cy="1372791"/>
          </a:xfrm>
        </p:spPr>
        <p:txBody>
          <a:bodyPr>
            <a:normAutofit/>
          </a:bodyPr>
          <a:lstStyle/>
          <a:p>
            <a:r>
              <a:rPr lang="en-US" b="1">
                <a:solidFill>
                  <a:srgbClr val="C00000"/>
                </a:solidFill>
              </a:rPr>
              <a:t>Chapter 22</a:t>
            </a:r>
          </a:p>
        </p:txBody>
      </p:sp>
      <p:sp>
        <p:nvSpPr>
          <p:cNvPr id="3" name="Content Placeholder 2">
            <a:extLst>
              <a:ext uri="{FF2B5EF4-FFF2-40B4-BE49-F238E27FC236}">
                <a16:creationId xmlns:a16="http://schemas.microsoft.com/office/drawing/2014/main" id="{B0A6FBC5-1CE1-9440-9117-898B56CD273D}"/>
              </a:ext>
            </a:extLst>
          </p:cNvPr>
          <p:cNvSpPr>
            <a:spLocks noGrp="1"/>
          </p:cNvSpPr>
          <p:nvPr>
            <p:ph idx="1"/>
          </p:nvPr>
        </p:nvSpPr>
        <p:spPr>
          <a:xfrm>
            <a:off x="838200" y="1372791"/>
            <a:ext cx="10515600" cy="4351338"/>
          </a:xfrm>
        </p:spPr>
        <p:txBody>
          <a:bodyPr>
            <a:normAutofit/>
          </a:bodyPr>
          <a:lstStyle/>
          <a:p>
            <a:r>
              <a:rPr lang="en-US" b="1" i="0">
                <a:solidFill>
                  <a:srgbClr val="0070C0"/>
                </a:solidFill>
                <a:effectLst/>
                <a:latin typeface="Times New Roman" panose="02020603050405020304" pitchFamily="18" charset="0"/>
                <a:cs typeface="Times New Roman" panose="02020603050405020304" pitchFamily="18" charset="0"/>
              </a:rPr>
              <a:t>The scene now returns to the St. Clare plantation two years later.</a:t>
            </a:r>
          </a:p>
          <a:p>
            <a:r>
              <a:rPr lang="en-US" b="1" i="0">
                <a:solidFill>
                  <a:srgbClr val="0070C0"/>
                </a:solidFill>
                <a:effectLst/>
                <a:latin typeface="Times New Roman" panose="02020603050405020304" pitchFamily="18" charset="0"/>
                <a:cs typeface="Times New Roman" panose="02020603050405020304" pitchFamily="18" charset="0"/>
              </a:rPr>
              <a:t>Tom has just received a letter from young </a:t>
            </a:r>
            <a:r>
              <a:rPr lang="en-US" b="1" i="0">
                <a:solidFill>
                  <a:srgbClr val="0070C0"/>
                </a:solidFill>
                <a:effectLst/>
                <a:latin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George Shelby</a:t>
            </a:r>
            <a:r>
              <a:rPr lang="en-US" b="1" i="0">
                <a:solidFill>
                  <a:srgbClr val="0070C0"/>
                </a:solidFill>
                <a:effectLst/>
                <a:latin typeface="Times New Roman" panose="02020603050405020304" pitchFamily="18" charset="0"/>
                <a:cs typeface="Times New Roman" panose="02020603050405020304" pitchFamily="18" charset="0"/>
              </a:rPr>
              <a:t> </a:t>
            </a:r>
          </a:p>
          <a:p>
            <a:r>
              <a:rPr lang="en-US" b="1">
                <a:solidFill>
                  <a:srgbClr val="0070C0"/>
                </a:solidFill>
                <a:latin typeface="Times New Roman" panose="02020603050405020304" pitchFamily="18" charset="0"/>
                <a:cs typeface="Times New Roman" panose="02020603050405020304" pitchFamily="18" charset="0"/>
              </a:rPr>
              <a:t>It is about </a:t>
            </a:r>
            <a:r>
              <a:rPr lang="en-US" b="1" i="0">
                <a:solidFill>
                  <a:srgbClr val="0070C0"/>
                </a:solidFill>
                <a:effectLst/>
                <a:latin typeface="Times New Roman" panose="02020603050405020304" pitchFamily="18" charset="0"/>
                <a:cs typeface="Times New Roman" panose="02020603050405020304" pitchFamily="18" charset="0"/>
              </a:rPr>
              <a:t>Aunt Chloe's success in the pastry store: "her skill in the pastry line was gaining wonderful sums of money." </a:t>
            </a:r>
          </a:p>
          <a:p>
            <a:r>
              <a:rPr lang="en-US" b="1" i="0">
                <a:solidFill>
                  <a:srgbClr val="0070C0"/>
                </a:solidFill>
                <a:effectLst/>
                <a:latin typeface="Times New Roman" panose="02020603050405020304" pitchFamily="18" charset="0"/>
                <a:cs typeface="Times New Roman" panose="02020603050405020304" pitchFamily="18" charset="0"/>
              </a:rPr>
              <a:t>Tom is constantly bringing the little girl special presents, and they spend much time discussing the Bible and heaven. </a:t>
            </a:r>
          </a:p>
          <a:p>
            <a:r>
              <a:rPr lang="en-US" b="1" i="0">
                <a:solidFill>
                  <a:srgbClr val="0070C0"/>
                </a:solidFill>
                <a:effectLst/>
                <a:latin typeface="Times New Roman" panose="02020603050405020304" pitchFamily="18" charset="0"/>
                <a:cs typeface="Times New Roman" panose="02020603050405020304" pitchFamily="18" charset="0"/>
              </a:rPr>
              <a:t>Eva is sick.</a:t>
            </a:r>
          </a:p>
          <a:p>
            <a:r>
              <a:rPr lang="en-US" b="1" i="0">
                <a:solidFill>
                  <a:srgbClr val="0070C0"/>
                </a:solidFill>
                <a:effectLst/>
                <a:latin typeface="Times New Roman" panose="02020603050405020304" pitchFamily="18" charset="0"/>
                <a:cs typeface="Times New Roman" panose="02020603050405020304" pitchFamily="18" charset="0"/>
              </a:rPr>
              <a:t>. </a:t>
            </a:r>
            <a:r>
              <a:rPr lang="en-US" b="1" i="0">
                <a:solidFill>
                  <a:srgbClr val="0070C0"/>
                </a:solidFill>
                <a:effectLst/>
                <a:latin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Marie St. Clare</a:t>
            </a:r>
            <a:r>
              <a:rPr lang="en-US" b="1" i="0">
                <a:solidFill>
                  <a:srgbClr val="0070C0"/>
                </a:solidFill>
                <a:effectLst/>
                <a:latin typeface="Times New Roman" panose="02020603050405020304" pitchFamily="18" charset="0"/>
                <a:cs typeface="Times New Roman" panose="02020603050405020304" pitchFamily="18" charset="0"/>
              </a:rPr>
              <a:t> criticizes Eva's constant association with the blacks, and tries to stop her from teaching them to read the Bible.</a:t>
            </a:r>
            <a:endParaRPr lang="en-US" b="1">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7426865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C6646C-9DE9-7B43-BB39-4588CDA81DF5}"/>
              </a:ext>
            </a:extLst>
          </p:cNvPr>
          <p:cNvSpPr>
            <a:spLocks noGrp="1"/>
          </p:cNvSpPr>
          <p:nvPr>
            <p:ph type="title"/>
          </p:nvPr>
        </p:nvSpPr>
        <p:spPr>
          <a:xfrm>
            <a:off x="3036094" y="365125"/>
            <a:ext cx="8317706" cy="902891"/>
          </a:xfrm>
        </p:spPr>
        <p:txBody>
          <a:bodyPr/>
          <a:lstStyle/>
          <a:p>
            <a:r>
              <a:rPr lang="en-US" b="1">
                <a:solidFill>
                  <a:srgbClr val="C00000"/>
                </a:solidFill>
              </a:rPr>
              <a:t>Chapter 23</a:t>
            </a:r>
          </a:p>
        </p:txBody>
      </p:sp>
      <p:sp>
        <p:nvSpPr>
          <p:cNvPr id="3" name="Content Placeholder 2">
            <a:extLst>
              <a:ext uri="{FF2B5EF4-FFF2-40B4-BE49-F238E27FC236}">
                <a16:creationId xmlns:a16="http://schemas.microsoft.com/office/drawing/2014/main" id="{4EADD694-47FE-0B40-8F0D-F4F675C5F169}"/>
              </a:ext>
            </a:extLst>
          </p:cNvPr>
          <p:cNvSpPr>
            <a:spLocks noGrp="1"/>
          </p:cNvSpPr>
          <p:nvPr>
            <p:ph idx="1"/>
          </p:nvPr>
        </p:nvSpPr>
        <p:spPr/>
        <p:txBody>
          <a:bodyPr>
            <a:normAutofit fontScale="92500" lnSpcReduction="10000"/>
          </a:bodyPr>
          <a:lstStyle/>
          <a:p>
            <a:r>
              <a:rPr lang="en-US" b="1" i="0">
                <a:solidFill>
                  <a:srgbClr val="0070C0"/>
                </a:solidFill>
                <a:effectLst/>
                <a:latin typeface="Times New Roman" panose="02020603050405020304" pitchFamily="18" charset="0"/>
                <a:cs typeface="Times New Roman" panose="02020603050405020304" pitchFamily="18" charset="0"/>
              </a:rPr>
              <a:t>Mr. St. Clare's brother Alfred and nephew come to the plantation for a visit.</a:t>
            </a:r>
          </a:p>
          <a:p>
            <a:r>
              <a:rPr lang="en-US" b="1" i="0">
                <a:solidFill>
                  <a:srgbClr val="0070C0"/>
                </a:solidFill>
                <a:effectLst/>
                <a:latin typeface="Times New Roman" panose="02020603050405020304" pitchFamily="18" charset="0"/>
                <a:cs typeface="Times New Roman" panose="02020603050405020304" pitchFamily="18" charset="0"/>
              </a:rPr>
              <a:t>Eva and Henrique are playmates, until the day the boy strikes his slave Dodo because his horse is dusty.</a:t>
            </a:r>
          </a:p>
          <a:p>
            <a:r>
              <a:rPr lang="en-US" b="1" i="0">
                <a:solidFill>
                  <a:srgbClr val="0070C0"/>
                </a:solidFill>
                <a:effectLst/>
                <a:latin typeface="Times New Roman" panose="02020603050405020304" pitchFamily="18" charset="0"/>
                <a:cs typeface="Times New Roman" panose="02020603050405020304" pitchFamily="18" charset="0"/>
              </a:rPr>
              <a:t>Eva is mournful and indignant at her cousin's cruelty. </a:t>
            </a:r>
          </a:p>
          <a:p>
            <a:r>
              <a:rPr lang="en-US" b="1" i="0">
                <a:solidFill>
                  <a:srgbClr val="0070C0"/>
                </a:solidFill>
                <a:effectLst/>
                <a:latin typeface="Times New Roman" panose="02020603050405020304" pitchFamily="18" charset="0"/>
                <a:cs typeface="Times New Roman" panose="02020603050405020304" pitchFamily="18" charset="0"/>
              </a:rPr>
              <a:t>Henrique offers Dodo candy to make Eva happy, but Eva sincerely thanks Dodo instead.</a:t>
            </a:r>
          </a:p>
          <a:p>
            <a:r>
              <a:rPr lang="en-US" b="1" i="0">
                <a:solidFill>
                  <a:srgbClr val="0070C0"/>
                </a:solidFill>
                <a:effectLst/>
                <a:latin typeface="Times New Roman" panose="02020603050405020304" pitchFamily="18" charset="0"/>
                <a:cs typeface="Times New Roman" panose="02020603050405020304" pitchFamily="18" charset="0"/>
              </a:rPr>
              <a:t>This incident sparks an argument between the St. Clare brothers on the rightness of slavery and how slaves should be treated.</a:t>
            </a:r>
          </a:p>
          <a:p>
            <a:r>
              <a:rPr lang="en-US" b="1" i="0">
                <a:solidFill>
                  <a:srgbClr val="0070C0"/>
                </a:solidFill>
                <a:effectLst/>
                <a:latin typeface="Times New Roman" panose="02020603050405020304" pitchFamily="18" charset="0"/>
                <a:cs typeface="Times New Roman" panose="02020603050405020304" pitchFamily="18" charset="0"/>
              </a:rPr>
              <a:t>Eva beseeches Henrique to be kind to Dodo. Her cousin, who adores little Eva, agrees.</a:t>
            </a:r>
            <a:endParaRPr lang="en-US" b="1">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8787951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21B12A-B694-8C43-9A3F-BCFAE8C59546}"/>
              </a:ext>
            </a:extLst>
          </p:cNvPr>
          <p:cNvSpPr>
            <a:spLocks noGrp="1"/>
          </p:cNvSpPr>
          <p:nvPr>
            <p:ph type="title"/>
          </p:nvPr>
        </p:nvSpPr>
        <p:spPr>
          <a:xfrm>
            <a:off x="3071813" y="426045"/>
            <a:ext cx="8603456" cy="509984"/>
          </a:xfrm>
        </p:spPr>
        <p:txBody>
          <a:bodyPr>
            <a:normAutofit fontScale="90000"/>
          </a:bodyPr>
          <a:lstStyle/>
          <a:p>
            <a:r>
              <a:rPr lang="en-US" b="1">
                <a:solidFill>
                  <a:srgbClr val="C00000"/>
                </a:solidFill>
              </a:rPr>
              <a:t>Chapter 24</a:t>
            </a:r>
          </a:p>
        </p:txBody>
      </p:sp>
      <p:sp>
        <p:nvSpPr>
          <p:cNvPr id="3" name="Content Placeholder 2">
            <a:extLst>
              <a:ext uri="{FF2B5EF4-FFF2-40B4-BE49-F238E27FC236}">
                <a16:creationId xmlns:a16="http://schemas.microsoft.com/office/drawing/2014/main" id="{95ED4E05-97D4-F842-B07C-67EB9F988E73}"/>
              </a:ext>
            </a:extLst>
          </p:cNvPr>
          <p:cNvSpPr>
            <a:spLocks noGrp="1"/>
          </p:cNvSpPr>
          <p:nvPr>
            <p:ph idx="1"/>
          </p:nvPr>
        </p:nvSpPr>
        <p:spPr/>
        <p:txBody>
          <a:bodyPr/>
          <a:lstStyle/>
          <a:p>
            <a:r>
              <a:rPr lang="en-US" b="1" i="0">
                <a:solidFill>
                  <a:srgbClr val="0070C0"/>
                </a:solidFill>
                <a:effectLst/>
                <a:latin typeface="Times New Roman" panose="02020603050405020304" pitchFamily="18" charset="0"/>
                <a:cs typeface="Times New Roman" panose="02020603050405020304" pitchFamily="18" charset="0"/>
              </a:rPr>
              <a:t>When Alfred and Henrique depart, Eva's health begins to decline rapidly.</a:t>
            </a:r>
          </a:p>
          <a:p>
            <a:r>
              <a:rPr lang="en-US" b="1" i="0">
                <a:solidFill>
                  <a:srgbClr val="0070C0"/>
                </a:solidFill>
                <a:effectLst/>
                <a:latin typeface="Times New Roman" panose="02020603050405020304" pitchFamily="18" charset="0"/>
                <a:cs typeface="Times New Roman" panose="02020603050405020304" pitchFamily="18" charset="0"/>
              </a:rPr>
              <a:t>She tells Tom that she wishes she could be like Jesus and die to free the slaves: "dying would end all this misery.“</a:t>
            </a:r>
          </a:p>
          <a:p>
            <a:r>
              <a:rPr lang="en-US" b="1" i="0">
                <a:solidFill>
                  <a:srgbClr val="0070C0"/>
                </a:solidFill>
                <a:effectLst/>
                <a:latin typeface="Times New Roman" panose="02020603050405020304" pitchFamily="18" charset="0"/>
                <a:cs typeface="Times New Roman" panose="02020603050405020304" pitchFamily="18" charset="0"/>
              </a:rPr>
              <a:t>Eva then speaks to her father about her last wishes. </a:t>
            </a:r>
          </a:p>
          <a:p>
            <a:r>
              <a:rPr lang="en-US" b="1" i="0">
                <a:solidFill>
                  <a:srgbClr val="0070C0"/>
                </a:solidFill>
                <a:effectLst/>
                <a:latin typeface="Times New Roman" panose="02020603050405020304" pitchFamily="18" charset="0"/>
                <a:cs typeface="Times New Roman" panose="02020603050405020304" pitchFamily="18" charset="0"/>
              </a:rPr>
              <a:t>She tells him she has had a dream about freedom for the slaves.</a:t>
            </a:r>
          </a:p>
          <a:p>
            <a:r>
              <a:rPr lang="en-US" b="1" i="0">
                <a:solidFill>
                  <a:srgbClr val="0070C0"/>
                </a:solidFill>
                <a:effectLst/>
                <a:latin typeface="Times New Roman" panose="02020603050405020304" pitchFamily="18" charset="0"/>
                <a:cs typeface="Times New Roman" panose="02020603050405020304" pitchFamily="18" charset="0"/>
              </a:rPr>
              <a:t>Mr. St. Clare tells Eva that he will "do anything you wish," and promises to free all his slaves, especially Tom, when she dies. </a:t>
            </a:r>
          </a:p>
          <a:p>
            <a:r>
              <a:rPr lang="en-US" b="1">
                <a:solidFill>
                  <a:srgbClr val="0070C0"/>
                </a:solidFill>
                <a:latin typeface="Times New Roman" panose="02020603050405020304" pitchFamily="18" charset="0"/>
                <a:cs typeface="Times New Roman" panose="02020603050405020304" pitchFamily="18" charset="0"/>
              </a:rPr>
              <a:t>Eva falls asleep.</a:t>
            </a:r>
          </a:p>
        </p:txBody>
      </p:sp>
    </p:spTree>
    <p:extLst>
      <p:ext uri="{BB962C8B-B14F-4D97-AF65-F5344CB8AC3E}">
        <p14:creationId xmlns:p14="http://schemas.microsoft.com/office/powerpoint/2010/main" val="280612057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CABE8B-376F-044F-AF16-293FBE62DE3D}"/>
              </a:ext>
            </a:extLst>
          </p:cNvPr>
          <p:cNvSpPr>
            <a:spLocks noGrp="1"/>
          </p:cNvSpPr>
          <p:nvPr>
            <p:ph type="title"/>
          </p:nvPr>
        </p:nvSpPr>
        <p:spPr>
          <a:xfrm>
            <a:off x="3232546" y="365125"/>
            <a:ext cx="8121253" cy="956469"/>
          </a:xfrm>
        </p:spPr>
        <p:txBody>
          <a:bodyPr/>
          <a:lstStyle/>
          <a:p>
            <a:r>
              <a:rPr lang="en-US" b="1">
                <a:solidFill>
                  <a:srgbClr val="C00000"/>
                </a:solidFill>
              </a:rPr>
              <a:t>Chapter 25</a:t>
            </a:r>
          </a:p>
        </p:txBody>
      </p:sp>
      <p:sp>
        <p:nvSpPr>
          <p:cNvPr id="3" name="Content Placeholder 2">
            <a:extLst>
              <a:ext uri="{FF2B5EF4-FFF2-40B4-BE49-F238E27FC236}">
                <a16:creationId xmlns:a16="http://schemas.microsoft.com/office/drawing/2014/main" id="{EAFC7674-BE30-0A4C-A584-3A50D8703237}"/>
              </a:ext>
            </a:extLst>
          </p:cNvPr>
          <p:cNvSpPr>
            <a:spLocks noGrp="1"/>
          </p:cNvSpPr>
          <p:nvPr>
            <p:ph idx="1"/>
          </p:nvPr>
        </p:nvSpPr>
        <p:spPr/>
        <p:txBody>
          <a:bodyPr/>
          <a:lstStyle/>
          <a:p>
            <a:r>
              <a:rPr lang="en-US" b="1" i="0">
                <a:solidFill>
                  <a:srgbClr val="0070C0"/>
                </a:solidFill>
                <a:effectLst/>
                <a:latin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Miss Ophelia</a:t>
            </a:r>
            <a:r>
              <a:rPr lang="en-US" b="1" i="0">
                <a:solidFill>
                  <a:srgbClr val="0070C0"/>
                </a:solidFill>
                <a:effectLst/>
                <a:latin typeface="Times New Roman" panose="02020603050405020304" pitchFamily="18" charset="0"/>
                <a:cs typeface="Times New Roman" panose="02020603050405020304" pitchFamily="18" charset="0"/>
              </a:rPr>
              <a:t> declares to Mr. St. Clare and Marie that she can no longer try to educate </a:t>
            </a:r>
            <a:r>
              <a:rPr lang="en-US" b="1" i="0">
                <a:solidFill>
                  <a:srgbClr val="0070C0"/>
                </a:solidFill>
                <a:effectLst/>
                <a:latin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Topsy</a:t>
            </a:r>
            <a:r>
              <a:rPr lang="en-US" b="1" i="0">
                <a:solidFill>
                  <a:srgbClr val="0070C0"/>
                </a:solidFill>
                <a:effectLst/>
                <a:latin typeface="Times New Roman" panose="02020603050405020304" pitchFamily="18" charset="0"/>
                <a:cs typeface="Times New Roman" panose="02020603050405020304" pitchFamily="18" charset="0"/>
              </a:rPr>
              <a:t>.</a:t>
            </a:r>
          </a:p>
          <a:p>
            <a:r>
              <a:rPr lang="en-US" b="1" i="0">
                <a:solidFill>
                  <a:srgbClr val="0070C0"/>
                </a:solidFill>
                <a:effectLst/>
                <a:latin typeface="Times New Roman" panose="02020603050405020304" pitchFamily="18" charset="0"/>
                <a:cs typeface="Times New Roman" panose="02020603050405020304" pitchFamily="18" charset="0"/>
              </a:rPr>
              <a:t>Eva then comes in and plays with Topsy, despite her poor health. </a:t>
            </a:r>
          </a:p>
          <a:p>
            <a:r>
              <a:rPr lang="en-US" b="1" i="0">
                <a:solidFill>
                  <a:srgbClr val="0070C0"/>
                </a:solidFill>
                <a:effectLst/>
                <a:latin typeface="Times New Roman" panose="02020603050405020304" pitchFamily="18" charset="0"/>
                <a:cs typeface="Times New Roman" panose="02020603050405020304" pitchFamily="18" charset="0"/>
              </a:rPr>
              <a:t>Topsy tells Eva that she doesn't love anyone because she doesn't even know what love is. </a:t>
            </a:r>
          </a:p>
          <a:p>
            <a:r>
              <a:rPr lang="en-US" b="1" i="0">
                <a:solidFill>
                  <a:srgbClr val="0070C0"/>
                </a:solidFill>
                <a:effectLst/>
                <a:latin typeface="Times New Roman" panose="02020603050405020304" pitchFamily="18" charset="0"/>
                <a:cs typeface="Times New Roman" panose="02020603050405020304" pitchFamily="18" charset="0"/>
              </a:rPr>
              <a:t>Eva touches Topsy and tells her she loves her.</a:t>
            </a:r>
          </a:p>
          <a:p>
            <a:r>
              <a:rPr lang="en-US" b="1" i="0">
                <a:solidFill>
                  <a:srgbClr val="0070C0"/>
                </a:solidFill>
                <a:effectLst/>
                <a:latin typeface="Times New Roman" panose="02020603050405020304" pitchFamily="18" charset="0"/>
                <a:cs typeface="Times New Roman" panose="02020603050405020304" pitchFamily="18" charset="0"/>
              </a:rPr>
              <a:t>She asks Topsy to be good for her sake. "A ray of heavenly love" descends upon Topsy with Eva's touch and words of love. Topsy begins to weep and promises she will try to "be good."</a:t>
            </a:r>
            <a:endParaRPr lang="en-US" b="1">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0750766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9A5881-7EF4-A642-9720-40D4D062B242}"/>
              </a:ext>
            </a:extLst>
          </p:cNvPr>
          <p:cNvSpPr>
            <a:spLocks noGrp="1"/>
          </p:cNvSpPr>
          <p:nvPr>
            <p:ph type="title"/>
          </p:nvPr>
        </p:nvSpPr>
        <p:spPr>
          <a:xfrm>
            <a:off x="3268265" y="681037"/>
            <a:ext cx="8442722" cy="617141"/>
          </a:xfrm>
        </p:spPr>
        <p:txBody>
          <a:bodyPr>
            <a:normAutofit fontScale="90000"/>
          </a:bodyPr>
          <a:lstStyle/>
          <a:p>
            <a:r>
              <a:rPr lang="en-US" b="1">
                <a:solidFill>
                  <a:srgbClr val="C00000"/>
                </a:solidFill>
              </a:rPr>
              <a:t>Chapter 26</a:t>
            </a:r>
          </a:p>
        </p:txBody>
      </p:sp>
      <p:sp>
        <p:nvSpPr>
          <p:cNvPr id="3" name="Content Placeholder 2">
            <a:extLst>
              <a:ext uri="{FF2B5EF4-FFF2-40B4-BE49-F238E27FC236}">
                <a16:creationId xmlns:a16="http://schemas.microsoft.com/office/drawing/2014/main" id="{D53CCF9D-ED56-EF4F-882D-59EC6A4DF1C6}"/>
              </a:ext>
            </a:extLst>
          </p:cNvPr>
          <p:cNvSpPr>
            <a:spLocks noGrp="1"/>
          </p:cNvSpPr>
          <p:nvPr>
            <p:ph idx="1"/>
          </p:nvPr>
        </p:nvSpPr>
        <p:spPr/>
        <p:txBody>
          <a:bodyPr/>
          <a:lstStyle/>
          <a:p>
            <a:r>
              <a:rPr lang="en-US" b="1" i="0">
                <a:solidFill>
                  <a:schemeClr val="accent5">
                    <a:lumMod val="50000"/>
                  </a:schemeClr>
                </a:solidFill>
                <a:effectLst/>
                <a:latin typeface="Times New Roman" panose="02020603050405020304" pitchFamily="18" charset="0"/>
                <a:cs typeface="Times New Roman" panose="02020603050405020304" pitchFamily="18" charset="0"/>
              </a:rPr>
              <a:t>Eva is now upon her deathbed, and she asks for all the servants to gather around her bed. </a:t>
            </a:r>
          </a:p>
          <a:p>
            <a:r>
              <a:rPr lang="en-US" b="1" i="0">
                <a:solidFill>
                  <a:schemeClr val="accent5">
                    <a:lumMod val="50000"/>
                  </a:schemeClr>
                </a:solidFill>
                <a:effectLst/>
                <a:latin typeface="Times New Roman" panose="02020603050405020304" pitchFamily="18" charset="0"/>
                <a:cs typeface="Times New Roman" panose="02020603050405020304" pitchFamily="18" charset="0"/>
              </a:rPr>
              <a:t>She tells the slaves of her belief in Jesus, and asks them to convert to Christianity so that she may see them in heaven. </a:t>
            </a:r>
          </a:p>
          <a:p>
            <a:r>
              <a:rPr lang="en-US" b="1" i="0">
                <a:solidFill>
                  <a:schemeClr val="accent5">
                    <a:lumMod val="50000"/>
                  </a:schemeClr>
                </a:solidFill>
                <a:effectLst/>
                <a:latin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Uncle Tom</a:t>
            </a:r>
            <a:r>
              <a:rPr lang="en-US" b="1" i="0">
                <a:solidFill>
                  <a:schemeClr val="accent5">
                    <a:lumMod val="50000"/>
                  </a:schemeClr>
                </a:solidFill>
                <a:effectLst/>
                <a:latin typeface="Times New Roman" panose="02020603050405020304" pitchFamily="18" charset="0"/>
                <a:cs typeface="Times New Roman" panose="02020603050405020304" pitchFamily="18" charset="0"/>
              </a:rPr>
              <a:t> carries Eva into the orchard so that she can be comforted among the flowers. </a:t>
            </a:r>
          </a:p>
          <a:p>
            <a:r>
              <a:rPr lang="en-US" b="1" i="0">
                <a:solidFill>
                  <a:schemeClr val="accent5">
                    <a:lumMod val="50000"/>
                  </a:schemeClr>
                </a:solidFill>
                <a:effectLst/>
                <a:latin typeface="Times New Roman" panose="02020603050405020304" pitchFamily="18" charset="0"/>
                <a:cs typeface="Times New Roman" panose="02020603050405020304" pitchFamily="18" charset="0"/>
              </a:rPr>
              <a:t>Eva breathes her last.  St. Clare is lost in pain. </a:t>
            </a:r>
          </a:p>
          <a:p>
            <a:r>
              <a:rPr lang="en-US" b="1" i="0">
                <a:solidFill>
                  <a:schemeClr val="accent5">
                    <a:lumMod val="50000"/>
                  </a:schemeClr>
                </a:solidFill>
                <a:effectLst/>
                <a:latin typeface="Times New Roman" panose="02020603050405020304" pitchFamily="18" charset="0"/>
                <a:cs typeface="Times New Roman" panose="02020603050405020304" pitchFamily="18" charset="0"/>
              </a:rPr>
              <a:t>Tom assures Mr. St. Clare that heaven does indeed exist, but he cannot believe</a:t>
            </a:r>
            <a:r>
              <a:rPr lang="en-US" b="1" i="0">
                <a:solidFill>
                  <a:schemeClr val="accent5">
                    <a:lumMod val="50000"/>
                  </a:schemeClr>
                </a:solidFill>
                <a:effectLst/>
                <a:latin typeface="-apple-system"/>
              </a:rPr>
              <a:t>.</a:t>
            </a:r>
          </a:p>
        </p:txBody>
      </p:sp>
    </p:spTree>
    <p:extLst>
      <p:ext uri="{BB962C8B-B14F-4D97-AF65-F5344CB8AC3E}">
        <p14:creationId xmlns:p14="http://schemas.microsoft.com/office/powerpoint/2010/main" val="33267224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90CDD5-B51C-0043-8827-1CD6DBB88C9A}"/>
              </a:ext>
            </a:extLst>
          </p:cNvPr>
          <p:cNvSpPr>
            <a:spLocks noGrp="1"/>
          </p:cNvSpPr>
          <p:nvPr>
            <p:ph type="title"/>
          </p:nvPr>
        </p:nvSpPr>
        <p:spPr>
          <a:xfrm>
            <a:off x="3749278" y="18255"/>
            <a:ext cx="10515600" cy="1325563"/>
          </a:xfrm>
        </p:spPr>
        <p:txBody>
          <a:bodyPr/>
          <a:lstStyle/>
          <a:p>
            <a:r>
              <a:rPr lang="en-US" b="1">
                <a:solidFill>
                  <a:srgbClr val="C00000"/>
                </a:solidFill>
              </a:rPr>
              <a:t>Chapter 27</a:t>
            </a:r>
          </a:p>
        </p:txBody>
      </p:sp>
      <p:sp>
        <p:nvSpPr>
          <p:cNvPr id="3" name="Content Placeholder 2">
            <a:extLst>
              <a:ext uri="{FF2B5EF4-FFF2-40B4-BE49-F238E27FC236}">
                <a16:creationId xmlns:a16="http://schemas.microsoft.com/office/drawing/2014/main" id="{927F6306-FD7C-2A43-8AFD-DE49DD7391C9}"/>
              </a:ext>
            </a:extLst>
          </p:cNvPr>
          <p:cNvSpPr>
            <a:spLocks noGrp="1"/>
          </p:cNvSpPr>
          <p:nvPr>
            <p:ph idx="1"/>
          </p:nvPr>
        </p:nvSpPr>
        <p:spPr/>
        <p:txBody>
          <a:bodyPr>
            <a:normAutofit fontScale="92500" lnSpcReduction="10000"/>
          </a:bodyPr>
          <a:lstStyle/>
          <a:p>
            <a:r>
              <a:rPr lang="en-US" sz="3200" b="1" i="0">
                <a:solidFill>
                  <a:srgbClr val="0070C0"/>
                </a:solidFill>
                <a:effectLst/>
                <a:latin typeface="Times New Roman" panose="02020603050405020304" pitchFamily="18" charset="0"/>
                <a:cs typeface="Times New Roman" panose="02020603050405020304" pitchFamily="18" charset="0"/>
              </a:rPr>
              <a:t>St. Clare considers the deceased Little Eva's wishes about setting his slaves free.</a:t>
            </a:r>
          </a:p>
          <a:p>
            <a:r>
              <a:rPr lang="en-US" sz="3200" b="1" i="0">
                <a:solidFill>
                  <a:srgbClr val="0070C0"/>
                </a:solidFill>
                <a:effectLst/>
                <a:latin typeface="Times New Roman" panose="02020603050405020304" pitchFamily="18" charset="0"/>
                <a:cs typeface="Times New Roman" panose="02020603050405020304" pitchFamily="18" charset="0"/>
              </a:rPr>
              <a:t>St. Clare then speaks to Tom about his sorrow. </a:t>
            </a:r>
          </a:p>
          <a:p>
            <a:r>
              <a:rPr lang="en-US" sz="3200" b="1" i="0">
                <a:solidFill>
                  <a:srgbClr val="0070C0"/>
                </a:solidFill>
                <a:effectLst/>
                <a:latin typeface="Times New Roman" panose="02020603050405020304" pitchFamily="18" charset="0"/>
                <a:cs typeface="Times New Roman" panose="02020603050405020304" pitchFamily="18" charset="0"/>
              </a:rPr>
              <a:t>Without his daughter, St. Clare finds "the whole world is as empty as an eggshell." </a:t>
            </a:r>
          </a:p>
          <a:p>
            <a:r>
              <a:rPr lang="en-US" sz="3200" b="1" i="0">
                <a:solidFill>
                  <a:srgbClr val="0070C0"/>
                </a:solidFill>
                <a:effectLst/>
                <a:latin typeface="Times New Roman" panose="02020603050405020304" pitchFamily="18" charset="0"/>
                <a:cs typeface="Times New Roman" panose="02020603050405020304" pitchFamily="18" charset="0"/>
              </a:rPr>
              <a:t>Tom tries to comfort St. Clare by describing Eva's new home in heaven.</a:t>
            </a:r>
          </a:p>
          <a:p>
            <a:r>
              <a:rPr lang="en-US" sz="3200" b="1" i="0">
                <a:solidFill>
                  <a:srgbClr val="0070C0"/>
                </a:solidFill>
                <a:effectLst/>
                <a:latin typeface="Times New Roman" panose="02020603050405020304" pitchFamily="18" charset="0"/>
                <a:cs typeface="Times New Roman" panose="02020603050405020304" pitchFamily="18" charset="0"/>
              </a:rPr>
              <a:t>Tom then prays over St. Clare, and admits that he loves his master so much that he would give up his life to see him become a Christian</a:t>
            </a:r>
            <a:r>
              <a:rPr lang="en-US" b="1" i="0">
                <a:solidFill>
                  <a:srgbClr val="0070C0"/>
                </a:solidFill>
                <a:effectLst/>
                <a:latin typeface="Times New Roman" panose="02020603050405020304" pitchFamily="18" charset="0"/>
                <a:cs typeface="Times New Roman" panose="02020603050405020304" pitchFamily="18" charset="0"/>
              </a:rPr>
              <a:t>.</a:t>
            </a:r>
            <a:endParaRPr lang="en-US" b="1">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2757865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ECEAB7-E323-C047-A6ED-1DC021D016FE}"/>
              </a:ext>
            </a:extLst>
          </p:cNvPr>
          <p:cNvSpPr>
            <a:spLocks noGrp="1"/>
          </p:cNvSpPr>
          <p:nvPr>
            <p:ph type="title"/>
          </p:nvPr>
        </p:nvSpPr>
        <p:spPr>
          <a:xfrm>
            <a:off x="3536156" y="-122635"/>
            <a:ext cx="8889206" cy="867172"/>
          </a:xfrm>
        </p:spPr>
        <p:txBody>
          <a:bodyPr/>
          <a:lstStyle/>
          <a:p>
            <a:r>
              <a:rPr lang="en-US" b="1">
                <a:solidFill>
                  <a:srgbClr val="C00000"/>
                </a:solidFill>
              </a:rPr>
              <a:t>Chapter 28</a:t>
            </a:r>
            <a:endParaRPr lang="en-US"/>
          </a:p>
        </p:txBody>
      </p:sp>
      <p:sp>
        <p:nvSpPr>
          <p:cNvPr id="3" name="Content Placeholder 2">
            <a:extLst>
              <a:ext uri="{FF2B5EF4-FFF2-40B4-BE49-F238E27FC236}">
                <a16:creationId xmlns:a16="http://schemas.microsoft.com/office/drawing/2014/main" id="{9349680A-E8AA-8549-8849-6252AD8AB279}"/>
              </a:ext>
            </a:extLst>
          </p:cNvPr>
          <p:cNvSpPr>
            <a:spLocks noGrp="1"/>
          </p:cNvSpPr>
          <p:nvPr>
            <p:ph idx="1"/>
          </p:nvPr>
        </p:nvSpPr>
        <p:spPr>
          <a:xfrm>
            <a:off x="213122" y="575469"/>
            <a:ext cx="10515600" cy="4351338"/>
          </a:xfrm>
        </p:spPr>
        <p:txBody>
          <a:bodyPr>
            <a:noAutofit/>
          </a:bodyPr>
          <a:lstStyle/>
          <a:p>
            <a:r>
              <a:rPr lang="en-US" b="1" i="0">
                <a:solidFill>
                  <a:srgbClr val="0070C0"/>
                </a:solidFill>
                <a:effectLst/>
                <a:latin typeface="Times New Roman" panose="02020603050405020304" pitchFamily="18" charset="0"/>
                <a:cs typeface="Times New Roman" panose="02020603050405020304" pitchFamily="18" charset="0"/>
              </a:rPr>
              <a:t>After a few weeks pass, St. Clare is still engrossed in his daughter's Bible.</a:t>
            </a:r>
          </a:p>
          <a:p>
            <a:r>
              <a:rPr lang="en-US" b="1" i="0">
                <a:solidFill>
                  <a:srgbClr val="0070C0"/>
                </a:solidFill>
                <a:effectLst/>
                <a:latin typeface="Times New Roman" panose="02020603050405020304" pitchFamily="18" charset="0"/>
                <a:cs typeface="Times New Roman" panose="02020603050405020304" pitchFamily="18" charset="0"/>
              </a:rPr>
              <a:t>St. Clare abruptly tells Tom one day that he is a free man. </a:t>
            </a:r>
          </a:p>
          <a:p>
            <a:r>
              <a:rPr lang="en-US" b="1" i="0">
                <a:solidFill>
                  <a:srgbClr val="0070C0"/>
                </a:solidFill>
                <a:effectLst/>
                <a:latin typeface="Times New Roman" panose="02020603050405020304" pitchFamily="18" charset="0"/>
                <a:cs typeface="Times New Roman" panose="02020603050405020304" pitchFamily="18" charset="0"/>
              </a:rPr>
              <a:t> He tells Tom joyously to "have your trunk packed and get ready to set out for Kentuck." </a:t>
            </a:r>
          </a:p>
          <a:p>
            <a:r>
              <a:rPr lang="en-US" b="1" i="0">
                <a:solidFill>
                  <a:srgbClr val="0070C0"/>
                </a:solidFill>
                <a:effectLst/>
                <a:latin typeface="Times New Roman" panose="02020603050405020304" pitchFamily="18" charset="0"/>
                <a:cs typeface="Times New Roman" panose="02020603050405020304" pitchFamily="18" charset="0"/>
              </a:rPr>
              <a:t>Tom refuses to leave his master and renounce his slavery; he feels he has a duty to convert St. Clare .</a:t>
            </a:r>
          </a:p>
          <a:p>
            <a:r>
              <a:rPr lang="en-US" b="1" i="0">
                <a:solidFill>
                  <a:srgbClr val="0070C0"/>
                </a:solidFill>
                <a:effectLst/>
                <a:latin typeface="Times New Roman" panose="02020603050405020304" pitchFamily="18" charset="0"/>
                <a:cs typeface="Times New Roman" panose="02020603050405020304" pitchFamily="18" charset="0"/>
              </a:rPr>
              <a:t>Confused, St. Clare talks to Miss Ophelia about her opinions on freeing the slaves.</a:t>
            </a:r>
          </a:p>
          <a:p>
            <a:r>
              <a:rPr lang="en-US" b="1" i="0">
                <a:solidFill>
                  <a:srgbClr val="0070C0"/>
                </a:solidFill>
                <a:effectLst/>
                <a:latin typeface="Times New Roman" panose="02020603050405020304" pitchFamily="18" charset="0"/>
                <a:cs typeface="Times New Roman" panose="02020603050405020304" pitchFamily="18" charset="0"/>
              </a:rPr>
              <a:t>Miss Ophelia assures her cousin that Northerners will educate and care for freed slaves. </a:t>
            </a:r>
          </a:p>
          <a:p>
            <a:r>
              <a:rPr lang="en-US" b="1" i="0">
                <a:solidFill>
                  <a:srgbClr val="0070C0"/>
                </a:solidFill>
                <a:effectLst/>
                <a:latin typeface="Times New Roman" panose="02020603050405020304" pitchFamily="18" charset="0"/>
                <a:cs typeface="Times New Roman" panose="02020603050405020304" pitchFamily="18" charset="0"/>
              </a:rPr>
              <a:t>A fight between two drunken men has erupted there, and St. Clare tries to intervene. </a:t>
            </a:r>
          </a:p>
          <a:p>
            <a:r>
              <a:rPr lang="en-US" b="1" i="0">
                <a:solidFill>
                  <a:srgbClr val="0070C0"/>
                </a:solidFill>
                <a:effectLst/>
                <a:latin typeface="Times New Roman" panose="02020603050405020304" pitchFamily="18" charset="0"/>
                <a:cs typeface="Times New Roman" panose="02020603050405020304" pitchFamily="18" charset="0"/>
              </a:rPr>
              <a:t>He is wounded with a knife and carried home where he dies.</a:t>
            </a:r>
            <a:endParaRPr lang="en-US" b="1">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8857853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7DB98FB-AC3D-3C4C-9348-56714E21B6EB}"/>
              </a:ext>
            </a:extLst>
          </p:cNvPr>
          <p:cNvSpPr>
            <a:spLocks noGrp="1"/>
          </p:cNvSpPr>
          <p:nvPr>
            <p:ph idx="1"/>
          </p:nvPr>
        </p:nvSpPr>
        <p:spPr>
          <a:xfrm>
            <a:off x="391715" y="1253331"/>
            <a:ext cx="10515600" cy="4351338"/>
          </a:xfrm>
        </p:spPr>
        <p:txBody>
          <a:bodyPr>
            <a:noAutofit/>
          </a:bodyPr>
          <a:lstStyle/>
          <a:p>
            <a:r>
              <a:rPr lang="en-US" sz="3200" b="1" i="0">
                <a:solidFill>
                  <a:srgbClr val="0070C0"/>
                </a:solidFill>
                <a:effectLst/>
                <a:latin typeface="Times New Roman" panose="02020603050405020304" pitchFamily="18" charset="0"/>
                <a:cs typeface="Times New Roman" panose="02020603050405020304" pitchFamily="18" charset="0"/>
              </a:rPr>
              <a:t>St. Clare died before he actually freed his slaves, and his widow Marie decides it would be wrong to do so.</a:t>
            </a:r>
          </a:p>
          <a:p>
            <a:r>
              <a:rPr lang="en-US" sz="3200" b="1" i="0">
                <a:solidFill>
                  <a:srgbClr val="0070C0"/>
                </a:solidFill>
                <a:effectLst/>
                <a:latin typeface="Times New Roman" panose="02020603050405020304" pitchFamily="18" charset="0"/>
                <a:cs typeface="Times New Roman" panose="02020603050405020304" pitchFamily="18" charset="0"/>
              </a:rPr>
              <a:t>she does not believe that the slaves deserve their liberty.</a:t>
            </a:r>
          </a:p>
          <a:p>
            <a:r>
              <a:rPr lang="en-US" sz="3200" b="1" i="0">
                <a:solidFill>
                  <a:srgbClr val="0070C0"/>
                </a:solidFill>
                <a:effectLst/>
                <a:latin typeface="Times New Roman" panose="02020603050405020304" pitchFamily="18" charset="0"/>
                <a:cs typeface="Times New Roman" panose="02020603050405020304" pitchFamily="18" charset="0"/>
              </a:rPr>
              <a:t>She instead sells about twelve slaves, including Tom.</a:t>
            </a:r>
          </a:p>
          <a:p>
            <a:r>
              <a:rPr lang="en-US" sz="3200" b="1" i="0">
                <a:solidFill>
                  <a:srgbClr val="0070C0"/>
                </a:solidFill>
                <a:effectLst/>
                <a:latin typeface="Times New Roman" panose="02020603050405020304" pitchFamily="18" charset="0"/>
                <a:cs typeface="Times New Roman" panose="02020603050405020304" pitchFamily="18" charset="0"/>
              </a:rPr>
              <a:t>At the slave auction at the market, Tom is treated cruelly. </a:t>
            </a:r>
          </a:p>
          <a:p>
            <a:r>
              <a:rPr lang="en-US" sz="3200" b="1" i="0">
                <a:solidFill>
                  <a:srgbClr val="0070C0"/>
                </a:solidFill>
                <a:effectLst/>
                <a:latin typeface="Times New Roman" panose="02020603050405020304" pitchFamily="18" charset="0"/>
                <a:cs typeface="Times New Roman" panose="02020603050405020304" pitchFamily="18" charset="0"/>
              </a:rPr>
              <a:t>His mouth is forced open for his teeth to be inspected, and his clothes torn so buyers could see his muscular body.</a:t>
            </a:r>
          </a:p>
          <a:p>
            <a:r>
              <a:rPr lang="en-US" sz="3200" b="1" i="0">
                <a:solidFill>
                  <a:srgbClr val="0070C0"/>
                </a:solidFill>
                <a:effectLst/>
                <a:latin typeface="Times New Roman" panose="02020603050405020304" pitchFamily="18" charset="0"/>
                <a:cs typeface="Times New Roman" panose="02020603050405020304" pitchFamily="18" charset="0"/>
              </a:rPr>
              <a:t>Tom is purchased by a northerner named </a:t>
            </a:r>
            <a:r>
              <a:rPr lang="en-US" sz="3200" b="1" i="0">
                <a:solidFill>
                  <a:srgbClr val="0070C0"/>
                </a:solidFill>
                <a:effectLst/>
                <a:latin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Simon Legree</a:t>
            </a:r>
            <a:r>
              <a:rPr lang="en-US" sz="3200" b="1" i="0">
                <a:solidFill>
                  <a:srgbClr val="0070C0"/>
                </a:solidFill>
                <a:effectLst/>
                <a:latin typeface="Times New Roman" panose="02020603050405020304" pitchFamily="18" charset="0"/>
                <a:cs typeface="Times New Roman" panose="02020603050405020304" pitchFamily="18" charset="0"/>
              </a:rPr>
              <a:t>, a harsh man who moved South seeking his fortune in the slave trade and cotton farming.</a:t>
            </a:r>
            <a:endParaRPr lang="en-US" sz="3200" b="1">
              <a:solidFill>
                <a:srgbClr val="0070C0"/>
              </a:solidFill>
              <a:latin typeface="Times New Roman" panose="02020603050405020304" pitchFamily="18" charset="0"/>
              <a:cs typeface="Times New Roman" panose="02020603050405020304" pitchFamily="18" charset="0"/>
            </a:endParaRPr>
          </a:p>
        </p:txBody>
      </p:sp>
      <p:sp>
        <p:nvSpPr>
          <p:cNvPr id="5" name="Title 1">
            <a:extLst>
              <a:ext uri="{FF2B5EF4-FFF2-40B4-BE49-F238E27FC236}">
                <a16:creationId xmlns:a16="http://schemas.microsoft.com/office/drawing/2014/main" id="{7212E9D2-640D-904D-81F0-02A2976A62D0}"/>
              </a:ext>
            </a:extLst>
          </p:cNvPr>
          <p:cNvSpPr txBox="1">
            <a:spLocks noGrp="1"/>
          </p:cNvSpPr>
          <p:nvPr>
            <p:ph type="title"/>
          </p:nvPr>
        </p:nvSpPr>
        <p:spPr>
          <a:xfrm>
            <a:off x="2661047" y="275829"/>
            <a:ext cx="8728472" cy="688578"/>
          </a:xfrm>
          <a:prstGeom prst="rect">
            <a:avLst/>
          </a:prstGeom>
        </p:spPr>
        <p:txBody>
          <a:bodyPr vert="horz" lIns="91440" tIns="45720" rIns="91440" bIns="45720" rtlCol="0" anchor="ctr">
            <a:normAutofit fontScale="9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a:solidFill>
                  <a:srgbClr val="C00000"/>
                </a:solidFill>
              </a:rPr>
              <a:t>Chapter 29</a:t>
            </a:r>
            <a:endParaRPr lang="en-US"/>
          </a:p>
        </p:txBody>
      </p:sp>
    </p:spTree>
    <p:extLst>
      <p:ext uri="{BB962C8B-B14F-4D97-AF65-F5344CB8AC3E}">
        <p14:creationId xmlns:p14="http://schemas.microsoft.com/office/powerpoint/2010/main" val="266916427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269947-3E38-9D49-A46D-F8B7E7EBF2ED}"/>
              </a:ext>
            </a:extLst>
          </p:cNvPr>
          <p:cNvSpPr>
            <a:spLocks noGrp="1"/>
          </p:cNvSpPr>
          <p:nvPr>
            <p:ph type="title"/>
          </p:nvPr>
        </p:nvSpPr>
        <p:spPr>
          <a:xfrm>
            <a:off x="4196954" y="-67867"/>
            <a:ext cx="7031830" cy="764383"/>
          </a:xfrm>
        </p:spPr>
        <p:txBody>
          <a:bodyPr/>
          <a:lstStyle/>
          <a:p>
            <a:r>
              <a:rPr lang="en-US" b="1">
                <a:solidFill>
                  <a:srgbClr val="C00000"/>
                </a:solidFill>
              </a:rPr>
              <a:t>Summary</a:t>
            </a:r>
          </a:p>
        </p:txBody>
      </p:sp>
      <p:sp>
        <p:nvSpPr>
          <p:cNvPr id="3" name="Content Placeholder 2">
            <a:extLst>
              <a:ext uri="{FF2B5EF4-FFF2-40B4-BE49-F238E27FC236}">
                <a16:creationId xmlns:a16="http://schemas.microsoft.com/office/drawing/2014/main" id="{AAA687CE-34D6-5841-AB4C-D8AF527F20D1}"/>
              </a:ext>
            </a:extLst>
          </p:cNvPr>
          <p:cNvSpPr>
            <a:spLocks noGrp="1"/>
          </p:cNvSpPr>
          <p:nvPr>
            <p:ph idx="1"/>
          </p:nvPr>
        </p:nvSpPr>
        <p:spPr>
          <a:xfrm>
            <a:off x="1497806" y="1314449"/>
            <a:ext cx="10515600" cy="5543551"/>
          </a:xfrm>
        </p:spPr>
        <p:txBody>
          <a:bodyPr>
            <a:noAutofit/>
          </a:bodyPr>
          <a:lstStyle/>
          <a:p>
            <a:r>
              <a:rPr lang="en-US" b="1">
                <a:solidFill>
                  <a:srgbClr val="0070C0"/>
                </a:solidFill>
                <a:latin typeface="Times New Roman" panose="02020603050405020304" pitchFamily="18" charset="0"/>
                <a:cs typeface="Times New Roman" panose="02020603050405020304" pitchFamily="18" charset="0"/>
              </a:rPr>
              <a:t>Ke</a:t>
            </a:r>
            <a:r>
              <a:rPr lang="en-US" b="1" i="0">
                <a:solidFill>
                  <a:srgbClr val="0070C0"/>
                </a:solidFill>
                <a:effectLst/>
                <a:latin typeface="Times New Roman" panose="02020603050405020304" pitchFamily="18" charset="0"/>
                <a:cs typeface="Times New Roman" panose="02020603050405020304" pitchFamily="18" charset="0"/>
              </a:rPr>
              <a:t>ntucky plantation in the 1840</a:t>
            </a:r>
          </a:p>
          <a:p>
            <a:r>
              <a:rPr lang="en-US" b="1" i="0">
                <a:solidFill>
                  <a:srgbClr val="0070C0"/>
                </a:solidFill>
                <a:effectLst/>
                <a:latin typeface="Times New Roman" panose="02020603050405020304" pitchFamily="18" charset="0"/>
                <a:cs typeface="Times New Roman" panose="02020603050405020304" pitchFamily="18" charset="0"/>
              </a:rPr>
              <a:t>Shelby sells two of his slaves to Mr. Haley due to financial issues.</a:t>
            </a:r>
          </a:p>
          <a:p>
            <a:r>
              <a:rPr lang="en-US" b="1" i="0">
                <a:solidFill>
                  <a:srgbClr val="0070C0"/>
                </a:solidFill>
                <a:effectLst/>
                <a:latin typeface="Times New Roman" panose="02020603050405020304" pitchFamily="18" charset="0"/>
                <a:cs typeface="Times New Roman" panose="02020603050405020304" pitchFamily="18" charset="0"/>
              </a:rPr>
              <a:t>The slaves in question are Uncle Tom,  and Harry, the young son of Mrs. Shelby’s maid Eliza.</a:t>
            </a:r>
          </a:p>
          <a:p>
            <a:r>
              <a:rPr lang="en-US" b="1" i="0">
                <a:solidFill>
                  <a:srgbClr val="0070C0"/>
                </a:solidFill>
                <a:effectLst/>
                <a:latin typeface="Times New Roman" panose="02020603050405020304" pitchFamily="18" charset="0"/>
                <a:cs typeface="Times New Roman" panose="02020603050405020304" pitchFamily="18" charset="0"/>
              </a:rPr>
              <a:t>Eliza overhears the conversation between Shelby and his wife.</a:t>
            </a:r>
          </a:p>
          <a:p>
            <a:r>
              <a:rPr lang="en-US" b="1">
                <a:solidFill>
                  <a:srgbClr val="0070C0"/>
                </a:solidFill>
                <a:latin typeface="Times New Roman" panose="02020603050405020304" pitchFamily="18" charset="0"/>
                <a:cs typeface="Times New Roman" panose="02020603050405020304" pitchFamily="18" charset="0"/>
              </a:rPr>
              <a:t>S</a:t>
            </a:r>
            <a:r>
              <a:rPr lang="en-US" b="1" i="0">
                <a:solidFill>
                  <a:srgbClr val="0070C0"/>
                </a:solidFill>
                <a:effectLst/>
                <a:latin typeface="Times New Roman" panose="02020603050405020304" pitchFamily="18" charset="0"/>
                <a:cs typeface="Times New Roman" panose="02020603050405020304" pitchFamily="18" charset="0"/>
              </a:rPr>
              <a:t>he takes Harry and flees to the North.</a:t>
            </a:r>
          </a:p>
          <a:p>
            <a:r>
              <a:rPr lang="en-US" b="1" i="0">
                <a:solidFill>
                  <a:srgbClr val="0070C0"/>
                </a:solidFill>
                <a:effectLst/>
                <a:latin typeface="Times New Roman" panose="02020603050405020304" pitchFamily="18" charset="0"/>
                <a:cs typeface="Times New Roman" panose="02020603050405020304" pitchFamily="18" charset="0"/>
              </a:rPr>
              <a:t>George in Canada.</a:t>
            </a:r>
          </a:p>
          <a:p>
            <a:r>
              <a:rPr lang="en-US" b="1" i="0">
                <a:solidFill>
                  <a:srgbClr val="0070C0"/>
                </a:solidFill>
                <a:effectLst/>
                <a:latin typeface="Times New Roman" panose="02020603050405020304" pitchFamily="18" charset="0"/>
                <a:cs typeface="Times New Roman" panose="02020603050405020304" pitchFamily="18" charset="0"/>
              </a:rPr>
              <a:t>Haley hires a slave hunter named Loker and his gang to bring Eliza and Harry back to Kentucky. </a:t>
            </a:r>
          </a:p>
          <a:p>
            <a:r>
              <a:rPr lang="en-US" b="1" i="0">
                <a:solidFill>
                  <a:srgbClr val="0070C0"/>
                </a:solidFill>
                <a:effectLst/>
                <a:latin typeface="Times New Roman" panose="02020603050405020304" pitchFamily="18" charset="0"/>
                <a:cs typeface="Times New Roman" panose="02020603050405020304" pitchFamily="18" charset="0"/>
              </a:rPr>
              <a:t>Uncle Tom sadly leaves his family.</a:t>
            </a:r>
            <a:endParaRPr lang="en-US" b="1">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8143196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4F83832-E395-5749-A785-7761947EC1AE}"/>
              </a:ext>
            </a:extLst>
          </p:cNvPr>
          <p:cNvSpPr>
            <a:spLocks noGrp="1"/>
          </p:cNvSpPr>
          <p:nvPr>
            <p:ph idx="1"/>
          </p:nvPr>
        </p:nvSpPr>
        <p:spPr>
          <a:xfrm>
            <a:off x="355997" y="555624"/>
            <a:ext cx="10515600" cy="4351338"/>
          </a:xfrm>
        </p:spPr>
        <p:txBody>
          <a:bodyPr>
            <a:noAutofit/>
          </a:bodyPr>
          <a:lstStyle/>
          <a:p>
            <a:r>
              <a:rPr lang="en-US" sz="3200" b="1" i="0">
                <a:solidFill>
                  <a:srgbClr val="0070C0"/>
                </a:solidFill>
                <a:effectLst/>
                <a:latin typeface="Times New Roman" panose="02020603050405020304" pitchFamily="18" charset="0"/>
                <a:cs typeface="Times New Roman" panose="02020603050405020304" pitchFamily="18" charset="0"/>
              </a:rPr>
              <a:t>On the riverboat, Legree gives Tom rags and coarse shoes to wear.</a:t>
            </a:r>
          </a:p>
          <a:p>
            <a:r>
              <a:rPr lang="en-US" sz="3200" b="1" i="0">
                <a:solidFill>
                  <a:srgbClr val="0070C0"/>
                </a:solidFill>
                <a:effectLst/>
                <a:latin typeface="Times New Roman" panose="02020603050405020304" pitchFamily="18" charset="0"/>
                <a:cs typeface="Times New Roman" panose="02020603050405020304" pitchFamily="18" charset="0"/>
              </a:rPr>
              <a:t> He confiscates Tom's hymnal, yelling that he will not tolerate "bawling, praying, singing niggers.“</a:t>
            </a:r>
          </a:p>
          <a:p>
            <a:r>
              <a:rPr lang="en-US" sz="3200" b="1" i="0">
                <a:solidFill>
                  <a:srgbClr val="0070C0"/>
                </a:solidFill>
                <a:effectLst/>
                <a:latin typeface="Times New Roman" panose="02020603050405020304" pitchFamily="18" charset="0"/>
                <a:cs typeface="Times New Roman" panose="02020603050405020304" pitchFamily="18" charset="0"/>
              </a:rPr>
              <a:t>He tells Tom that "I'm your church- you've got to be as I say.“</a:t>
            </a:r>
          </a:p>
          <a:p>
            <a:r>
              <a:rPr lang="en-US" sz="3200" b="1" i="0">
                <a:solidFill>
                  <a:srgbClr val="0070C0"/>
                </a:solidFill>
                <a:effectLst/>
                <a:latin typeface="Times New Roman" panose="02020603050405020304" pitchFamily="18" charset="0"/>
                <a:cs typeface="Times New Roman" panose="02020603050405020304" pitchFamily="18" charset="0"/>
              </a:rPr>
              <a:t>Tom pretends to concede, but hides his Bible from Legree.</a:t>
            </a:r>
          </a:p>
          <a:p>
            <a:r>
              <a:rPr lang="en-US" sz="3200" b="1" i="0">
                <a:solidFill>
                  <a:srgbClr val="0070C0"/>
                </a:solidFill>
                <a:effectLst/>
                <a:latin typeface="Times New Roman" panose="02020603050405020304" pitchFamily="18" charset="0"/>
                <a:cs typeface="Times New Roman" panose="02020603050405020304" pitchFamily="18" charset="0"/>
              </a:rPr>
              <a:t>Legree's most stern warning is that he has no overseers, but rather beats his slaves with his own hands to maintain order. </a:t>
            </a:r>
          </a:p>
          <a:p>
            <a:r>
              <a:rPr lang="en-US" sz="3200" b="1" i="0">
                <a:solidFill>
                  <a:srgbClr val="0070C0"/>
                </a:solidFill>
                <a:effectLst/>
                <a:latin typeface="Times New Roman" panose="02020603050405020304" pitchFamily="18" charset="0"/>
                <a:cs typeface="Times New Roman" panose="02020603050405020304" pitchFamily="18" charset="0"/>
              </a:rPr>
              <a:t>He tells them that they must obey or pay an extreme penalty, for he has no "soft spot" and "I don't show no mercy."</a:t>
            </a:r>
            <a:endParaRPr lang="en-US" sz="3200" b="1">
              <a:solidFill>
                <a:srgbClr val="0070C0"/>
              </a:solidFill>
              <a:latin typeface="Times New Roman" panose="02020603050405020304" pitchFamily="18" charset="0"/>
              <a:cs typeface="Times New Roman" panose="02020603050405020304" pitchFamily="18" charset="0"/>
            </a:endParaRPr>
          </a:p>
        </p:txBody>
      </p:sp>
      <p:sp>
        <p:nvSpPr>
          <p:cNvPr id="5" name="Title 1">
            <a:extLst>
              <a:ext uri="{FF2B5EF4-FFF2-40B4-BE49-F238E27FC236}">
                <a16:creationId xmlns:a16="http://schemas.microsoft.com/office/drawing/2014/main" id="{6EA3D360-363B-F54B-8FC1-130AF3DE9F25}"/>
              </a:ext>
            </a:extLst>
          </p:cNvPr>
          <p:cNvSpPr txBox="1">
            <a:spLocks noGrp="1"/>
          </p:cNvSpPr>
          <p:nvPr>
            <p:ph type="title"/>
          </p:nvPr>
        </p:nvSpPr>
        <p:spPr>
          <a:xfrm>
            <a:off x="2301478" y="-303610"/>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a:solidFill>
                  <a:srgbClr val="C00000"/>
                </a:solidFill>
              </a:rPr>
              <a:t>                Chapter 30</a:t>
            </a:r>
            <a:endParaRPr lang="en-US"/>
          </a:p>
        </p:txBody>
      </p:sp>
    </p:spTree>
    <p:extLst>
      <p:ext uri="{BB962C8B-B14F-4D97-AF65-F5344CB8AC3E}">
        <p14:creationId xmlns:p14="http://schemas.microsoft.com/office/powerpoint/2010/main" val="277345221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9F8070B-AA2E-9445-9804-5A5709E7B21D}"/>
              </a:ext>
            </a:extLst>
          </p:cNvPr>
          <p:cNvSpPr>
            <a:spLocks noGrp="1"/>
          </p:cNvSpPr>
          <p:nvPr>
            <p:ph idx="1"/>
          </p:nvPr>
        </p:nvSpPr>
        <p:spPr/>
        <p:txBody>
          <a:bodyPr>
            <a:normAutofit/>
          </a:bodyPr>
          <a:lstStyle/>
          <a:p>
            <a:r>
              <a:rPr lang="en-US" sz="3200" b="1" i="0">
                <a:solidFill>
                  <a:srgbClr val="0070C0"/>
                </a:solidFill>
                <a:effectLst/>
                <a:latin typeface="Times New Roman" panose="02020603050405020304" pitchFamily="18" charset="0"/>
                <a:cs typeface="Times New Roman" panose="02020603050405020304" pitchFamily="18" charset="0"/>
              </a:rPr>
              <a:t>Tom and the other slaves arrive on the Legree plantation. </a:t>
            </a:r>
          </a:p>
          <a:p>
            <a:r>
              <a:rPr lang="en-US" sz="3200" b="1" i="0">
                <a:solidFill>
                  <a:srgbClr val="0070C0"/>
                </a:solidFill>
                <a:effectLst/>
                <a:latin typeface="Times New Roman" panose="02020603050405020304" pitchFamily="18" charset="0"/>
                <a:cs typeface="Times New Roman" panose="02020603050405020304" pitchFamily="18" charset="0"/>
              </a:rPr>
              <a:t>It is full of weeds and ramshackle buildings.</a:t>
            </a:r>
          </a:p>
          <a:p>
            <a:r>
              <a:rPr lang="en-US" sz="3200" b="1" i="0">
                <a:solidFill>
                  <a:srgbClr val="0070C0"/>
                </a:solidFill>
                <a:effectLst/>
                <a:latin typeface="Times New Roman" panose="02020603050405020304" pitchFamily="18" charset="0"/>
                <a:cs typeface="Times New Roman" panose="02020603050405020304" pitchFamily="18" charset="0"/>
              </a:rPr>
              <a:t>Tom feels very lonely and desperate, but when the slaves return from the fields, he takes out his Bible and reads to them.</a:t>
            </a:r>
          </a:p>
          <a:p>
            <a:r>
              <a:rPr lang="en-US" sz="3200" b="1" i="0">
                <a:solidFill>
                  <a:srgbClr val="0070C0"/>
                </a:solidFill>
                <a:effectLst/>
                <a:latin typeface="Times New Roman" panose="02020603050405020304" pitchFamily="18" charset="0"/>
                <a:cs typeface="Times New Roman" panose="02020603050405020304" pitchFamily="18" charset="0"/>
              </a:rPr>
              <a:t>None of the slaves have ever seen the Bible, and Tom shares his favorite passages and prays for them all.</a:t>
            </a:r>
            <a:endParaRPr lang="en-US" sz="3200" b="1">
              <a:solidFill>
                <a:srgbClr val="0070C0"/>
              </a:solidFill>
              <a:latin typeface="Times New Roman" panose="02020603050405020304" pitchFamily="18" charset="0"/>
              <a:cs typeface="Times New Roman" panose="02020603050405020304" pitchFamily="18" charset="0"/>
            </a:endParaRPr>
          </a:p>
        </p:txBody>
      </p:sp>
      <p:sp>
        <p:nvSpPr>
          <p:cNvPr id="5" name="Title 1">
            <a:extLst>
              <a:ext uri="{FF2B5EF4-FFF2-40B4-BE49-F238E27FC236}">
                <a16:creationId xmlns:a16="http://schemas.microsoft.com/office/drawing/2014/main" id="{F7FE007F-80DA-9D40-ADFD-8D02B3E27BA9}"/>
              </a:ext>
            </a:extLst>
          </p:cNvPr>
          <p:cNvSpPr txBox="1">
            <a:spLocks noGrp="1"/>
          </p:cNvSpPr>
          <p:nvPr>
            <p:ph type="title"/>
          </p:nvPr>
        </p:nvSpPr>
        <p:spPr>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a:solidFill>
                  <a:srgbClr val="C00000"/>
                </a:solidFill>
              </a:rPr>
              <a:t>                      Chapter 31</a:t>
            </a:r>
            <a:endParaRPr lang="en-US"/>
          </a:p>
        </p:txBody>
      </p:sp>
    </p:spTree>
    <p:extLst>
      <p:ext uri="{BB962C8B-B14F-4D97-AF65-F5344CB8AC3E}">
        <p14:creationId xmlns:p14="http://schemas.microsoft.com/office/powerpoint/2010/main" val="341597557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F9EC129-A891-D64F-8C78-599840F6D117}"/>
              </a:ext>
            </a:extLst>
          </p:cNvPr>
          <p:cNvSpPr>
            <a:spLocks noGrp="1"/>
          </p:cNvSpPr>
          <p:nvPr>
            <p:ph idx="1"/>
          </p:nvPr>
        </p:nvSpPr>
        <p:spPr>
          <a:xfrm>
            <a:off x="838200" y="1009651"/>
            <a:ext cx="10515600" cy="4351338"/>
          </a:xfrm>
        </p:spPr>
        <p:txBody>
          <a:bodyPr>
            <a:noAutofit/>
          </a:bodyPr>
          <a:lstStyle/>
          <a:p>
            <a:r>
              <a:rPr lang="en-US" b="1" i="0">
                <a:solidFill>
                  <a:srgbClr val="0070C0"/>
                </a:solidFill>
                <a:effectLst/>
                <a:latin typeface="Times New Roman" panose="02020603050405020304" pitchFamily="18" charset="0"/>
                <a:cs typeface="Times New Roman" panose="02020603050405020304" pitchFamily="18" charset="0"/>
              </a:rPr>
              <a:t>Legree soon notices what a good worker Tom is, yet he feels a "secret dislike for him.“</a:t>
            </a:r>
          </a:p>
          <a:p>
            <a:r>
              <a:rPr lang="en-US" b="1" i="0">
                <a:solidFill>
                  <a:srgbClr val="0070C0"/>
                </a:solidFill>
                <a:effectLst/>
                <a:latin typeface="Times New Roman" panose="02020603050405020304" pitchFamily="18" charset="0"/>
                <a:cs typeface="Times New Roman" panose="02020603050405020304" pitchFamily="18" charset="0"/>
              </a:rPr>
              <a:t>He feels that Tom could be an overseer is he were tough, but notices the goodness and compassion in Tom and resents it. </a:t>
            </a:r>
          </a:p>
          <a:p>
            <a:r>
              <a:rPr lang="en-US" b="1" i="0">
                <a:solidFill>
                  <a:srgbClr val="0070C0"/>
                </a:solidFill>
                <a:effectLst/>
                <a:latin typeface="Times New Roman" panose="02020603050405020304" pitchFamily="18" charset="0"/>
                <a:cs typeface="Times New Roman" panose="02020603050405020304" pitchFamily="18" charset="0"/>
              </a:rPr>
              <a:t>In the cotton fields one day, Tom witnesses a woman being kicked in the head.</a:t>
            </a:r>
          </a:p>
          <a:p>
            <a:r>
              <a:rPr lang="en-US" b="1" i="0">
                <a:solidFill>
                  <a:srgbClr val="0070C0"/>
                </a:solidFill>
                <a:effectLst/>
                <a:latin typeface="Times New Roman" panose="02020603050405020304" pitchFamily="18" charset="0"/>
                <a:cs typeface="Times New Roman" panose="02020603050405020304" pitchFamily="18" charset="0"/>
              </a:rPr>
              <a:t>He attempts to help the woman, </a:t>
            </a:r>
            <a:r>
              <a:rPr lang="en-US" b="1" i="0">
                <a:solidFill>
                  <a:srgbClr val="0070C0"/>
                </a:solidFill>
                <a:effectLst/>
                <a:latin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Cassy</a:t>
            </a:r>
            <a:r>
              <a:rPr lang="en-US" b="1" i="0">
                <a:solidFill>
                  <a:srgbClr val="0070C0"/>
                </a:solidFill>
                <a:effectLst/>
                <a:latin typeface="Times New Roman" panose="02020603050405020304" pitchFamily="18" charset="0"/>
                <a:cs typeface="Times New Roman" panose="02020603050405020304" pitchFamily="18" charset="0"/>
              </a:rPr>
              <a:t>, by filling her sack with his cotton. Afraid, she protests. </a:t>
            </a:r>
          </a:p>
          <a:p>
            <a:r>
              <a:rPr lang="en-US" b="1" i="0">
                <a:solidFill>
                  <a:srgbClr val="0070C0"/>
                </a:solidFill>
                <a:effectLst/>
                <a:latin typeface="Times New Roman" panose="02020603050405020304" pitchFamily="18" charset="0"/>
                <a:cs typeface="Times New Roman" panose="02020603050405020304" pitchFamily="18" charset="0"/>
              </a:rPr>
              <a:t>When Legree learns of the incident, he orders Tom to flog the woman.</a:t>
            </a:r>
          </a:p>
          <a:p>
            <a:r>
              <a:rPr lang="en-US" b="1" i="0">
                <a:solidFill>
                  <a:srgbClr val="0070C0"/>
                </a:solidFill>
                <a:effectLst/>
                <a:latin typeface="Times New Roman" panose="02020603050405020304" pitchFamily="18" charset="0"/>
                <a:cs typeface="Times New Roman" panose="02020603050405020304" pitchFamily="18" charset="0"/>
              </a:rPr>
              <a:t>Tom refuses by saying there is "no way possible.“</a:t>
            </a:r>
          </a:p>
          <a:p>
            <a:r>
              <a:rPr lang="en-US" b="1" i="0">
                <a:solidFill>
                  <a:srgbClr val="0070C0"/>
                </a:solidFill>
                <a:effectLst/>
                <a:latin typeface="Times New Roman" panose="02020603050405020304" pitchFamily="18" charset="0"/>
                <a:cs typeface="Times New Roman" panose="02020603050405020304" pitchFamily="18" charset="0"/>
              </a:rPr>
              <a:t>. Instead, Legree has Tom whipped until he falls unconscious.</a:t>
            </a:r>
            <a:endParaRPr lang="en-US" b="1">
              <a:solidFill>
                <a:srgbClr val="0070C0"/>
              </a:solidFill>
              <a:latin typeface="Times New Roman" panose="02020603050405020304" pitchFamily="18" charset="0"/>
              <a:cs typeface="Times New Roman" panose="02020603050405020304" pitchFamily="18" charset="0"/>
            </a:endParaRPr>
          </a:p>
        </p:txBody>
      </p:sp>
      <p:sp>
        <p:nvSpPr>
          <p:cNvPr id="5" name="Title 1">
            <a:extLst>
              <a:ext uri="{FF2B5EF4-FFF2-40B4-BE49-F238E27FC236}">
                <a16:creationId xmlns:a16="http://schemas.microsoft.com/office/drawing/2014/main" id="{6C89EFFA-DCAB-1049-95AB-BDB03D39A96D}"/>
              </a:ext>
            </a:extLst>
          </p:cNvPr>
          <p:cNvSpPr txBox="1">
            <a:spLocks noGrp="1"/>
          </p:cNvSpPr>
          <p:nvPr>
            <p:ph type="title"/>
          </p:nvPr>
        </p:nvSpPr>
        <p:spPr>
          <a:xfrm>
            <a:off x="2052638" y="0"/>
            <a:ext cx="10515600" cy="100965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a:solidFill>
                  <a:srgbClr val="C00000"/>
                </a:solidFill>
              </a:rPr>
              <a:t>                Chapter 32</a:t>
            </a:r>
            <a:endParaRPr lang="en-US"/>
          </a:p>
        </p:txBody>
      </p:sp>
    </p:spTree>
    <p:extLst>
      <p:ext uri="{BB962C8B-B14F-4D97-AF65-F5344CB8AC3E}">
        <p14:creationId xmlns:p14="http://schemas.microsoft.com/office/powerpoint/2010/main" val="127526826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1FF2EB8-B517-5F4C-86DD-7C4A290A28F0}"/>
              </a:ext>
            </a:extLst>
          </p:cNvPr>
          <p:cNvSpPr>
            <a:spLocks noGrp="1"/>
          </p:cNvSpPr>
          <p:nvPr>
            <p:ph idx="1"/>
          </p:nvPr>
        </p:nvSpPr>
        <p:spPr>
          <a:xfrm>
            <a:off x="409576" y="949722"/>
            <a:ext cx="10515600" cy="4351338"/>
          </a:xfrm>
        </p:spPr>
        <p:txBody>
          <a:bodyPr>
            <a:noAutofit/>
          </a:bodyPr>
          <a:lstStyle/>
          <a:p>
            <a:r>
              <a:rPr lang="en-US" b="1" i="0">
                <a:solidFill>
                  <a:srgbClr val="0070C0"/>
                </a:solidFill>
                <a:effectLst/>
                <a:latin typeface="Times New Roman" panose="02020603050405020304" pitchFamily="18" charset="0"/>
                <a:cs typeface="Times New Roman" panose="02020603050405020304" pitchFamily="18" charset="0"/>
              </a:rPr>
              <a:t>Cassy slips into the shed to tend to Tom's wounds. </a:t>
            </a:r>
          </a:p>
          <a:p>
            <a:r>
              <a:rPr lang="en-US" b="1" i="0">
                <a:solidFill>
                  <a:srgbClr val="0070C0"/>
                </a:solidFill>
                <a:effectLst/>
                <a:latin typeface="Times New Roman" panose="02020603050405020304" pitchFamily="18" charset="0"/>
                <a:cs typeface="Times New Roman" panose="02020603050405020304" pitchFamily="18" charset="0"/>
              </a:rPr>
              <a:t>She tells Tom how horrible life is with Legree.</a:t>
            </a:r>
          </a:p>
          <a:p>
            <a:r>
              <a:rPr lang="en-US" b="1" i="0">
                <a:solidFill>
                  <a:srgbClr val="0070C0"/>
                </a:solidFill>
                <a:effectLst/>
                <a:latin typeface="Times New Roman" panose="02020603050405020304" pitchFamily="18" charset="0"/>
                <a:cs typeface="Times New Roman" panose="02020603050405020304" pitchFamily="18" charset="0"/>
              </a:rPr>
              <a:t>It is especially hard for her, for she is his mistress. </a:t>
            </a:r>
          </a:p>
          <a:p>
            <a:r>
              <a:rPr lang="en-US" b="1" i="0">
                <a:solidFill>
                  <a:srgbClr val="0070C0"/>
                </a:solidFill>
                <a:effectLst/>
                <a:latin typeface="Times New Roman" panose="02020603050405020304" pitchFamily="18" charset="0"/>
                <a:cs typeface="Times New Roman" panose="02020603050405020304" pitchFamily="18" charset="0"/>
              </a:rPr>
              <a:t>When Tom invokes God for help, Cassy says that God can't help them.</a:t>
            </a:r>
          </a:p>
          <a:p>
            <a:r>
              <a:rPr lang="en-US" b="1" i="0">
                <a:solidFill>
                  <a:srgbClr val="0070C0"/>
                </a:solidFill>
                <a:effectLst/>
                <a:latin typeface="Times New Roman" panose="02020603050405020304" pitchFamily="18" charset="0"/>
                <a:cs typeface="Times New Roman" panose="02020603050405020304" pitchFamily="18" charset="0"/>
              </a:rPr>
              <a:t>she believes God does not care about the fate of the blacks. </a:t>
            </a:r>
          </a:p>
          <a:p>
            <a:r>
              <a:rPr lang="en-US" b="1" i="0">
                <a:solidFill>
                  <a:srgbClr val="0070C0"/>
                </a:solidFill>
                <a:effectLst/>
                <a:latin typeface="Times New Roman" panose="02020603050405020304" pitchFamily="18" charset="0"/>
                <a:cs typeface="Times New Roman" panose="02020603050405020304" pitchFamily="18" charset="0"/>
              </a:rPr>
              <a:t>there is no law on the plantation to protect the slaves.</a:t>
            </a:r>
          </a:p>
          <a:p>
            <a:r>
              <a:rPr lang="en-US" b="1" i="0">
                <a:solidFill>
                  <a:srgbClr val="0070C0"/>
                </a:solidFill>
                <a:effectLst/>
                <a:latin typeface="Times New Roman" panose="02020603050405020304" pitchFamily="18" charset="0"/>
                <a:cs typeface="Times New Roman" panose="02020603050405020304" pitchFamily="18" charset="0"/>
              </a:rPr>
              <a:t>Uncle Tom, however, refuses to stop believing in God.</a:t>
            </a:r>
          </a:p>
          <a:p>
            <a:r>
              <a:rPr lang="en-US" b="1" i="0">
                <a:solidFill>
                  <a:srgbClr val="0070C0"/>
                </a:solidFill>
                <a:effectLst/>
                <a:latin typeface="Times New Roman" panose="02020603050405020304" pitchFamily="18" charset="0"/>
                <a:cs typeface="Times New Roman" panose="02020603050405020304" pitchFamily="18" charset="0"/>
              </a:rPr>
              <a:t>He asks Cassy to bring him the Bible and she reads to him about the passion of Christ. </a:t>
            </a:r>
          </a:p>
          <a:p>
            <a:r>
              <a:rPr lang="en-US" b="1" i="0">
                <a:solidFill>
                  <a:srgbClr val="0070C0"/>
                </a:solidFill>
                <a:effectLst/>
                <a:latin typeface="Times New Roman" panose="02020603050405020304" pitchFamily="18" charset="0"/>
                <a:cs typeface="Times New Roman" panose="02020603050405020304" pitchFamily="18" charset="0"/>
              </a:rPr>
              <a:t>she reads "Father, forgive them, for they know not what they do" </a:t>
            </a:r>
            <a:endParaRPr lang="en-US" b="1">
              <a:solidFill>
                <a:srgbClr val="0070C0"/>
              </a:solidFill>
              <a:latin typeface="Times New Roman" panose="02020603050405020304" pitchFamily="18" charset="0"/>
              <a:cs typeface="Times New Roman" panose="02020603050405020304" pitchFamily="18" charset="0"/>
            </a:endParaRPr>
          </a:p>
        </p:txBody>
      </p:sp>
      <p:sp>
        <p:nvSpPr>
          <p:cNvPr id="7" name="Title 1">
            <a:extLst>
              <a:ext uri="{FF2B5EF4-FFF2-40B4-BE49-F238E27FC236}">
                <a16:creationId xmlns:a16="http://schemas.microsoft.com/office/drawing/2014/main" id="{6B5ED34A-675C-E54F-A796-E1C868366585}"/>
              </a:ext>
            </a:extLst>
          </p:cNvPr>
          <p:cNvSpPr txBox="1">
            <a:spLocks noGrp="1"/>
          </p:cNvSpPr>
          <p:nvPr>
            <p:ph type="title"/>
          </p:nvPr>
        </p:nvSpPr>
        <p:spPr>
          <a:xfrm>
            <a:off x="838200" y="1"/>
            <a:ext cx="10515600" cy="82153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a:solidFill>
                  <a:srgbClr val="C00000"/>
                </a:solidFill>
              </a:rPr>
              <a:t>                Chapter 33</a:t>
            </a:r>
            <a:endParaRPr lang="en-US"/>
          </a:p>
        </p:txBody>
      </p:sp>
    </p:spTree>
    <p:extLst>
      <p:ext uri="{BB962C8B-B14F-4D97-AF65-F5344CB8AC3E}">
        <p14:creationId xmlns:p14="http://schemas.microsoft.com/office/powerpoint/2010/main" val="379951119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7CC8FB2-8D14-6347-98F0-426BF2270728}"/>
              </a:ext>
            </a:extLst>
          </p:cNvPr>
          <p:cNvSpPr>
            <a:spLocks noGrp="1"/>
          </p:cNvSpPr>
          <p:nvPr>
            <p:ph idx="1"/>
          </p:nvPr>
        </p:nvSpPr>
        <p:spPr>
          <a:xfrm>
            <a:off x="427434" y="1387079"/>
            <a:ext cx="10515600" cy="4351338"/>
          </a:xfrm>
        </p:spPr>
        <p:txBody>
          <a:bodyPr>
            <a:normAutofit fontScale="25000" lnSpcReduction="20000"/>
          </a:bodyPr>
          <a:lstStyle/>
          <a:p>
            <a:r>
              <a:rPr lang="en-US" sz="12800" b="1" i="0">
                <a:solidFill>
                  <a:srgbClr val="0070C0"/>
                </a:solidFill>
                <a:effectLst/>
                <a:latin typeface="Times New Roman" panose="02020603050405020304" pitchFamily="18" charset="0"/>
                <a:cs typeface="Times New Roman" panose="02020603050405020304" pitchFamily="18" charset="0"/>
              </a:rPr>
              <a:t>Cassy tells Tom her life story.</a:t>
            </a:r>
          </a:p>
          <a:p>
            <a:r>
              <a:rPr lang="en-US" sz="12800" b="1" i="0">
                <a:solidFill>
                  <a:srgbClr val="0070C0"/>
                </a:solidFill>
                <a:effectLst/>
                <a:latin typeface="Times New Roman" panose="02020603050405020304" pitchFamily="18" charset="0"/>
                <a:cs typeface="Times New Roman" panose="02020603050405020304" pitchFamily="18" charset="0"/>
              </a:rPr>
              <a:t>Her first master was kinder than Legree, and he had agreed to free her. </a:t>
            </a:r>
          </a:p>
          <a:p>
            <a:r>
              <a:rPr lang="en-US" sz="12800" b="1" i="0">
                <a:solidFill>
                  <a:srgbClr val="0070C0"/>
                </a:solidFill>
                <a:effectLst/>
                <a:latin typeface="Times New Roman" panose="02020603050405020304" pitchFamily="18" charset="0"/>
                <a:cs typeface="Times New Roman" panose="02020603050405020304" pitchFamily="18" charset="0"/>
              </a:rPr>
              <a:t>He was not able to do so before he died.</a:t>
            </a:r>
          </a:p>
          <a:p>
            <a:r>
              <a:rPr lang="en-US" sz="12800" b="1">
                <a:solidFill>
                  <a:srgbClr val="0070C0"/>
                </a:solidFill>
                <a:latin typeface="Times New Roman" panose="02020603050405020304" pitchFamily="18" charset="0"/>
                <a:cs typeface="Times New Roman" panose="02020603050405020304" pitchFamily="18" charset="0"/>
              </a:rPr>
              <a:t>S</a:t>
            </a:r>
            <a:r>
              <a:rPr lang="en-US" sz="12800" b="1" i="0">
                <a:solidFill>
                  <a:srgbClr val="0070C0"/>
                </a:solidFill>
                <a:effectLst/>
                <a:latin typeface="Times New Roman" panose="02020603050405020304" pitchFamily="18" charset="0"/>
                <a:cs typeface="Times New Roman" panose="02020603050405020304" pitchFamily="18" charset="0"/>
              </a:rPr>
              <a:t>he was sold to a handsome man.</a:t>
            </a:r>
          </a:p>
          <a:p>
            <a:r>
              <a:rPr lang="en-US" sz="12800" b="1" i="0">
                <a:solidFill>
                  <a:srgbClr val="0070C0"/>
                </a:solidFill>
                <a:effectLst/>
                <a:latin typeface="Times New Roman" panose="02020603050405020304" pitchFamily="18" charset="0"/>
                <a:cs typeface="Times New Roman" panose="02020603050405020304" pitchFamily="18" charset="0"/>
              </a:rPr>
              <a:t>She bore this man two children, Henry and Elise.</a:t>
            </a:r>
          </a:p>
          <a:p>
            <a:r>
              <a:rPr lang="en-US" sz="12800" b="1" i="0">
                <a:solidFill>
                  <a:srgbClr val="0070C0"/>
                </a:solidFill>
                <a:effectLst/>
                <a:latin typeface="Times New Roman" panose="02020603050405020304" pitchFamily="18" charset="0"/>
                <a:cs typeface="Times New Roman" panose="02020603050405020304" pitchFamily="18" charset="0"/>
              </a:rPr>
              <a:t> Cassy's children were sold to pay for her master's gambling debts, and she went mad. </a:t>
            </a:r>
          </a:p>
          <a:p>
            <a:r>
              <a:rPr lang="en-US" sz="12800" b="1" i="0">
                <a:solidFill>
                  <a:srgbClr val="0070C0"/>
                </a:solidFill>
                <a:effectLst/>
                <a:latin typeface="Times New Roman" panose="02020603050405020304" pitchFamily="18" charset="0"/>
                <a:cs typeface="Times New Roman" panose="02020603050405020304" pitchFamily="18" charset="0"/>
              </a:rPr>
              <a:t>Her next master was Mr. Stuart, whom she also bore a child.</a:t>
            </a:r>
          </a:p>
          <a:p>
            <a:r>
              <a:rPr lang="en-US" sz="12800" b="1" i="0">
                <a:solidFill>
                  <a:srgbClr val="0070C0"/>
                </a:solidFill>
                <a:effectLst/>
                <a:latin typeface="Times New Roman" panose="02020603050405020304" pitchFamily="18" charset="0"/>
                <a:cs typeface="Times New Roman" panose="02020603050405020304" pitchFamily="18" charset="0"/>
              </a:rPr>
              <a:t>When Stuart died, Legree bought Cassy.</a:t>
            </a:r>
          </a:p>
          <a:p>
            <a:r>
              <a:rPr lang="en-US" sz="12800" b="1" i="0">
                <a:solidFill>
                  <a:srgbClr val="0070C0"/>
                </a:solidFill>
                <a:effectLst/>
                <a:latin typeface="Times New Roman" panose="02020603050405020304" pitchFamily="18" charset="0"/>
                <a:cs typeface="Times New Roman" panose="02020603050405020304" pitchFamily="18" charset="0"/>
              </a:rPr>
              <a:t>She then bursts into violent tears.</a:t>
            </a:r>
          </a:p>
          <a:p>
            <a:endParaRPr lang="en-US" b="0" i="0">
              <a:solidFill>
                <a:srgbClr val="1E1D1D"/>
              </a:solidFill>
              <a:effectLst/>
              <a:latin typeface="-apple-system"/>
            </a:endParaRPr>
          </a:p>
          <a:p>
            <a:endParaRPr lang="en-US" b="0" i="0">
              <a:solidFill>
                <a:srgbClr val="1E1D1D"/>
              </a:solidFill>
              <a:effectLst/>
              <a:latin typeface="-apple-system"/>
            </a:endParaRPr>
          </a:p>
          <a:p>
            <a:endParaRPr lang="en-US"/>
          </a:p>
        </p:txBody>
      </p:sp>
      <p:sp>
        <p:nvSpPr>
          <p:cNvPr id="5" name="Title 1">
            <a:extLst>
              <a:ext uri="{FF2B5EF4-FFF2-40B4-BE49-F238E27FC236}">
                <a16:creationId xmlns:a16="http://schemas.microsoft.com/office/drawing/2014/main" id="{A87905A3-3639-9D4D-AF33-A2AFF87D7AA0}"/>
              </a:ext>
            </a:extLst>
          </p:cNvPr>
          <p:cNvSpPr txBox="1">
            <a:spLocks noGrp="1"/>
          </p:cNvSpPr>
          <p:nvPr>
            <p:ph type="title"/>
          </p:nvPr>
        </p:nvSpPr>
        <p:spPr>
          <a:xfrm>
            <a:off x="838200" y="1"/>
            <a:ext cx="10515600" cy="105370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a:solidFill>
                  <a:srgbClr val="C00000"/>
                </a:solidFill>
              </a:rPr>
              <a:t>                Chapter 34</a:t>
            </a:r>
            <a:endParaRPr lang="en-US"/>
          </a:p>
        </p:txBody>
      </p:sp>
    </p:spTree>
    <p:extLst>
      <p:ext uri="{BB962C8B-B14F-4D97-AF65-F5344CB8AC3E}">
        <p14:creationId xmlns:p14="http://schemas.microsoft.com/office/powerpoint/2010/main" val="315822788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F6A96EC-BD1D-6846-BDE6-C1EEEF4E5D72}"/>
              </a:ext>
            </a:extLst>
          </p:cNvPr>
          <p:cNvSpPr>
            <a:spLocks noGrp="1"/>
          </p:cNvSpPr>
          <p:nvPr>
            <p:ph idx="1"/>
          </p:nvPr>
        </p:nvSpPr>
        <p:spPr>
          <a:xfrm>
            <a:off x="141684" y="892970"/>
            <a:ext cx="10515600" cy="4351338"/>
          </a:xfrm>
        </p:spPr>
        <p:txBody>
          <a:bodyPr>
            <a:noAutofit/>
          </a:bodyPr>
          <a:lstStyle/>
          <a:p>
            <a:r>
              <a:rPr lang="en-US" b="1">
                <a:solidFill>
                  <a:srgbClr val="0070C0"/>
                </a:solidFill>
                <a:latin typeface="Times New Roman" panose="02020603050405020304" pitchFamily="18" charset="0"/>
                <a:cs typeface="Times New Roman" panose="02020603050405020304" pitchFamily="18" charset="0"/>
              </a:rPr>
              <a:t>F</a:t>
            </a:r>
            <a:r>
              <a:rPr lang="en-US" b="1" i="0">
                <a:solidFill>
                  <a:srgbClr val="0070C0"/>
                </a:solidFill>
                <a:effectLst/>
                <a:latin typeface="Times New Roman" panose="02020603050405020304" pitchFamily="18" charset="0"/>
                <a:cs typeface="Times New Roman" panose="02020603050405020304" pitchFamily="18" charset="0"/>
              </a:rPr>
              <a:t>lashback to Cassy's and Legree's interaction before she goes to treat Tom's wounds.</a:t>
            </a:r>
          </a:p>
          <a:p>
            <a:r>
              <a:rPr lang="en-US" b="1" i="0">
                <a:solidFill>
                  <a:srgbClr val="0070C0"/>
                </a:solidFill>
                <a:effectLst/>
                <a:latin typeface="Times New Roman" panose="02020603050405020304" pitchFamily="18" charset="0"/>
                <a:cs typeface="Times New Roman" panose="02020603050405020304" pitchFamily="18" charset="0"/>
              </a:rPr>
              <a:t>The setting is Legree's living room, which is in shambles and reeks of decay. </a:t>
            </a:r>
          </a:p>
          <a:p>
            <a:r>
              <a:rPr lang="en-US" b="1" i="0">
                <a:solidFill>
                  <a:srgbClr val="0070C0"/>
                </a:solidFill>
                <a:effectLst/>
                <a:latin typeface="Times New Roman" panose="02020603050405020304" pitchFamily="18" charset="0"/>
                <a:cs typeface="Times New Roman" panose="02020603050405020304" pitchFamily="18" charset="0"/>
              </a:rPr>
              <a:t>Legree is making himself a drink from a cracked liquor bottle.</a:t>
            </a:r>
          </a:p>
          <a:p>
            <a:r>
              <a:rPr lang="en-US" b="1" i="0">
                <a:solidFill>
                  <a:srgbClr val="0070C0"/>
                </a:solidFill>
                <a:effectLst/>
                <a:latin typeface="Times New Roman" panose="02020603050405020304" pitchFamily="18" charset="0"/>
                <a:cs typeface="Times New Roman" panose="02020603050405020304" pitchFamily="18" charset="0"/>
              </a:rPr>
              <a:t>Legree calls Cassy a "she-devil," and it is obvious that he fears her. </a:t>
            </a:r>
          </a:p>
          <a:p>
            <a:r>
              <a:rPr lang="en-US" b="1" i="0">
                <a:solidFill>
                  <a:srgbClr val="0070C0"/>
                </a:solidFill>
                <a:effectLst/>
                <a:latin typeface="Times New Roman" panose="02020603050405020304" pitchFamily="18" charset="0"/>
                <a:cs typeface="Times New Roman" panose="02020603050405020304" pitchFamily="18" charset="0"/>
              </a:rPr>
              <a:t> She tells Legree "I've got the devil in me," and the superstitious Legree seems to believe her.“</a:t>
            </a:r>
          </a:p>
          <a:p>
            <a:r>
              <a:rPr lang="en-US" b="1" i="0">
                <a:solidFill>
                  <a:srgbClr val="0070C0"/>
                </a:solidFill>
                <a:effectLst/>
                <a:latin typeface="Times New Roman" panose="02020603050405020304" pitchFamily="18" charset="0"/>
                <a:cs typeface="Times New Roman" panose="02020603050405020304" pitchFamily="18" charset="0"/>
              </a:rPr>
              <a:t>Legree begins to sweat and grow fearful; he calls for </a:t>
            </a:r>
            <a:r>
              <a:rPr lang="en-US" b="1" i="0">
                <a:solidFill>
                  <a:srgbClr val="0070C0"/>
                </a:solidFill>
                <a:effectLst/>
                <a:latin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Sambo and Quimbo</a:t>
            </a:r>
            <a:r>
              <a:rPr lang="en-US" b="1" i="0">
                <a:solidFill>
                  <a:srgbClr val="0070C0"/>
                </a:solidFill>
                <a:effectLst/>
                <a:latin typeface="Times New Roman" panose="02020603050405020304" pitchFamily="18" charset="0"/>
                <a:cs typeface="Times New Roman" panose="02020603050405020304" pitchFamily="18" charset="0"/>
              </a:rPr>
              <a:t>, his two henchmen. </a:t>
            </a:r>
          </a:p>
          <a:p>
            <a:r>
              <a:rPr lang="en-US" b="1" i="0">
                <a:solidFill>
                  <a:srgbClr val="0070C0"/>
                </a:solidFill>
                <a:effectLst/>
                <a:latin typeface="Times New Roman" panose="02020603050405020304" pitchFamily="18" charset="0"/>
                <a:cs typeface="Times New Roman" panose="02020603050405020304" pitchFamily="18" charset="0"/>
              </a:rPr>
              <a:t>They all begin to drink and the room soon become full of rowdiness.</a:t>
            </a:r>
            <a:endParaRPr lang="en-US" b="1">
              <a:solidFill>
                <a:srgbClr val="0070C0"/>
              </a:solidFill>
              <a:latin typeface="Times New Roman" panose="02020603050405020304" pitchFamily="18" charset="0"/>
              <a:cs typeface="Times New Roman" panose="02020603050405020304" pitchFamily="18" charset="0"/>
            </a:endParaRPr>
          </a:p>
        </p:txBody>
      </p:sp>
      <p:sp>
        <p:nvSpPr>
          <p:cNvPr id="5" name="Title 1">
            <a:extLst>
              <a:ext uri="{FF2B5EF4-FFF2-40B4-BE49-F238E27FC236}">
                <a16:creationId xmlns:a16="http://schemas.microsoft.com/office/drawing/2014/main" id="{2AF2F1FA-2868-CC42-A75F-A14A29EFB3E3}"/>
              </a:ext>
            </a:extLst>
          </p:cNvPr>
          <p:cNvSpPr txBox="1">
            <a:spLocks noGrp="1"/>
          </p:cNvSpPr>
          <p:nvPr>
            <p:ph type="title"/>
          </p:nvPr>
        </p:nvSpPr>
        <p:spPr>
          <a:xfrm>
            <a:off x="838200" y="365126"/>
            <a:ext cx="10515600" cy="527844"/>
          </a:xfrm>
          <a:prstGeom prst="rect">
            <a:avLst/>
          </a:prstGeom>
        </p:spPr>
        <p:txBody>
          <a:bodyPr vert="horz" lIns="91440" tIns="45720" rIns="91440" bIns="45720" rtlCol="0" anchor="ctr">
            <a:normAutofit fontScale="9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a:solidFill>
                  <a:srgbClr val="C00000"/>
                </a:solidFill>
              </a:rPr>
              <a:t>                Chapter 35</a:t>
            </a:r>
            <a:endParaRPr lang="en-US"/>
          </a:p>
        </p:txBody>
      </p:sp>
    </p:spTree>
    <p:extLst>
      <p:ext uri="{BB962C8B-B14F-4D97-AF65-F5344CB8AC3E}">
        <p14:creationId xmlns:p14="http://schemas.microsoft.com/office/powerpoint/2010/main" val="353612570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C4BE9EF-5428-CD44-85C2-CF316AAF38DC}"/>
              </a:ext>
            </a:extLst>
          </p:cNvPr>
          <p:cNvSpPr>
            <a:spLocks noGrp="1"/>
          </p:cNvSpPr>
          <p:nvPr>
            <p:ph idx="1"/>
          </p:nvPr>
        </p:nvSpPr>
        <p:spPr>
          <a:xfrm>
            <a:off x="597098" y="1512094"/>
            <a:ext cx="10515600" cy="4351338"/>
          </a:xfrm>
        </p:spPr>
        <p:txBody>
          <a:bodyPr>
            <a:noAutofit/>
          </a:bodyPr>
          <a:lstStyle/>
          <a:p>
            <a:r>
              <a:rPr lang="en-US" sz="3200" b="1" i="0">
                <a:solidFill>
                  <a:srgbClr val="0070C0"/>
                </a:solidFill>
                <a:effectLst/>
                <a:latin typeface="Times New Roman" panose="02020603050405020304" pitchFamily="18" charset="0"/>
                <a:cs typeface="Times New Roman" panose="02020603050405020304" pitchFamily="18" charset="0"/>
              </a:rPr>
              <a:t>Legree awakens with a hangover and begins to drink brandy.</a:t>
            </a:r>
          </a:p>
          <a:p>
            <a:r>
              <a:rPr lang="en-US" sz="3200" b="1" i="0">
                <a:solidFill>
                  <a:srgbClr val="0070C0"/>
                </a:solidFill>
                <a:effectLst/>
                <a:latin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Cassy</a:t>
            </a:r>
            <a:r>
              <a:rPr lang="en-US" sz="3200" b="1" i="0">
                <a:solidFill>
                  <a:srgbClr val="0070C0"/>
                </a:solidFill>
                <a:effectLst/>
                <a:latin typeface="Times New Roman" panose="02020603050405020304" pitchFamily="18" charset="0"/>
                <a:cs typeface="Times New Roman" panose="02020603050405020304" pitchFamily="18" charset="0"/>
              </a:rPr>
              <a:t> tells him to leave Tom alone, and Legree says he will be easier on Tom if he apologizes.</a:t>
            </a:r>
          </a:p>
          <a:p>
            <a:r>
              <a:rPr lang="en-US" sz="3200" b="1" i="0">
                <a:solidFill>
                  <a:srgbClr val="0070C0"/>
                </a:solidFill>
                <a:effectLst/>
                <a:latin typeface="Times New Roman" panose="02020603050405020304" pitchFamily="18" charset="0"/>
                <a:cs typeface="Times New Roman" panose="02020603050405020304" pitchFamily="18" charset="0"/>
              </a:rPr>
              <a:t>Cassy insists that Tom will never beg false pardon, and Legree turns on her. </a:t>
            </a:r>
          </a:p>
          <a:p>
            <a:r>
              <a:rPr lang="en-US" sz="3200" b="1" i="0">
                <a:solidFill>
                  <a:srgbClr val="0070C0"/>
                </a:solidFill>
                <a:effectLst/>
                <a:latin typeface="Times New Roman" panose="02020603050405020304" pitchFamily="18" charset="0"/>
                <a:cs typeface="Times New Roman" panose="02020603050405020304" pitchFamily="18" charset="0"/>
              </a:rPr>
              <a:t>Tom tells Legree that he is not afraid to die because God is with him. </a:t>
            </a:r>
          </a:p>
          <a:p>
            <a:r>
              <a:rPr lang="en-US" sz="3200" b="1" i="0">
                <a:solidFill>
                  <a:srgbClr val="0070C0"/>
                </a:solidFill>
                <a:effectLst/>
                <a:latin typeface="Times New Roman" panose="02020603050405020304" pitchFamily="18" charset="0"/>
                <a:cs typeface="Times New Roman" panose="02020603050405020304" pitchFamily="18" charset="0"/>
              </a:rPr>
              <a:t>Legree knocks Tom down and leaves.</a:t>
            </a:r>
            <a:endParaRPr lang="en-US" sz="3200" b="1">
              <a:solidFill>
                <a:srgbClr val="0070C0"/>
              </a:solidFill>
              <a:latin typeface="Times New Roman" panose="02020603050405020304" pitchFamily="18" charset="0"/>
              <a:cs typeface="Times New Roman" panose="02020603050405020304" pitchFamily="18" charset="0"/>
            </a:endParaRPr>
          </a:p>
        </p:txBody>
      </p:sp>
      <p:sp>
        <p:nvSpPr>
          <p:cNvPr id="5" name="Title 1">
            <a:extLst>
              <a:ext uri="{FF2B5EF4-FFF2-40B4-BE49-F238E27FC236}">
                <a16:creationId xmlns:a16="http://schemas.microsoft.com/office/drawing/2014/main" id="{9E2CB308-AD78-9849-ADB1-26FFBAEAA35F}"/>
              </a:ext>
            </a:extLst>
          </p:cNvPr>
          <p:cNvSpPr txBox="1">
            <a:spLocks noGrp="1"/>
          </p:cNvSpPr>
          <p:nvPr>
            <p:ph type="title"/>
          </p:nvPr>
        </p:nvSpPr>
        <p:spPr>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a:solidFill>
                  <a:srgbClr val="C00000"/>
                </a:solidFill>
              </a:rPr>
              <a:t>                Chapter 36</a:t>
            </a:r>
            <a:endParaRPr lang="en-US"/>
          </a:p>
        </p:txBody>
      </p:sp>
    </p:spTree>
    <p:extLst>
      <p:ext uri="{BB962C8B-B14F-4D97-AF65-F5344CB8AC3E}">
        <p14:creationId xmlns:p14="http://schemas.microsoft.com/office/powerpoint/2010/main" val="363557858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0D4C105-ACAB-6E4A-8794-72C2FB5E69FA}"/>
              </a:ext>
            </a:extLst>
          </p:cNvPr>
          <p:cNvSpPr>
            <a:spLocks noGrp="1"/>
          </p:cNvSpPr>
          <p:nvPr>
            <p:ph idx="1"/>
          </p:nvPr>
        </p:nvSpPr>
        <p:spPr/>
        <p:txBody>
          <a:bodyPr>
            <a:normAutofit/>
          </a:bodyPr>
          <a:lstStyle/>
          <a:p>
            <a:r>
              <a:rPr lang="en-US" sz="3200" b="1" i="0">
                <a:solidFill>
                  <a:srgbClr val="0070C0"/>
                </a:solidFill>
                <a:effectLst/>
                <a:latin typeface="Times New Roman" panose="02020603050405020304" pitchFamily="18" charset="0"/>
                <a:cs typeface="Times New Roman" panose="02020603050405020304" pitchFamily="18" charset="0"/>
              </a:rPr>
              <a:t>This chapter returns to the story of George, </a:t>
            </a:r>
            <a:r>
              <a:rPr lang="en-US" sz="3200" b="1" i="0">
                <a:solidFill>
                  <a:srgbClr val="0070C0"/>
                </a:solidFill>
                <a:effectLst/>
                <a:latin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Eliza</a:t>
            </a:r>
            <a:r>
              <a:rPr lang="en-US" sz="3200" b="1" i="0">
                <a:solidFill>
                  <a:srgbClr val="0070C0"/>
                </a:solidFill>
                <a:effectLst/>
                <a:latin typeface="Times New Roman" panose="02020603050405020304" pitchFamily="18" charset="0"/>
                <a:cs typeface="Times New Roman" panose="02020603050405020304" pitchFamily="18" charset="0"/>
              </a:rPr>
              <a:t>, and young </a:t>
            </a:r>
            <a:r>
              <a:rPr lang="en-US" sz="3200" b="1" i="0">
                <a:solidFill>
                  <a:srgbClr val="0070C0"/>
                </a:solidFill>
                <a:effectLst/>
                <a:latin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Harry</a:t>
            </a:r>
            <a:r>
              <a:rPr lang="en-US" sz="3200" b="1" i="0">
                <a:solidFill>
                  <a:srgbClr val="0070C0"/>
                </a:solidFill>
                <a:effectLst/>
                <a:latin typeface="Times New Roman" panose="02020603050405020304" pitchFamily="18" charset="0"/>
                <a:cs typeface="Times New Roman" panose="02020603050405020304" pitchFamily="18" charset="0"/>
              </a:rPr>
              <a:t>.</a:t>
            </a:r>
          </a:p>
          <a:p>
            <a:r>
              <a:rPr lang="en-US" sz="3200" b="1" i="0">
                <a:solidFill>
                  <a:srgbClr val="0070C0"/>
                </a:solidFill>
                <a:effectLst/>
                <a:latin typeface="Times New Roman" panose="02020603050405020304" pitchFamily="18" charset="0"/>
                <a:cs typeface="Times New Roman" panose="02020603050405020304" pitchFamily="18" charset="0"/>
              </a:rPr>
              <a:t>The Quakers help disguise the family .</a:t>
            </a:r>
          </a:p>
          <a:p>
            <a:r>
              <a:rPr lang="en-US" sz="3200" b="1" i="0">
                <a:solidFill>
                  <a:srgbClr val="0070C0"/>
                </a:solidFill>
                <a:effectLst/>
                <a:latin typeface="Times New Roman" panose="02020603050405020304" pitchFamily="18" charset="0"/>
                <a:cs typeface="Times New Roman" panose="02020603050405020304" pitchFamily="18" charset="0"/>
              </a:rPr>
              <a:t>Mrs. Smyth, a woman from Canada, helps then board a ship that takes then to a village called Amherstberg in her country. </a:t>
            </a:r>
          </a:p>
          <a:p>
            <a:r>
              <a:rPr lang="en-US" sz="3200" b="1" i="0">
                <a:solidFill>
                  <a:srgbClr val="0070C0"/>
                </a:solidFill>
                <a:effectLst/>
                <a:latin typeface="Times New Roman" panose="02020603050405020304" pitchFamily="18" charset="0"/>
                <a:cs typeface="Times New Roman" panose="02020603050405020304" pitchFamily="18" charset="0"/>
              </a:rPr>
              <a:t>When they arrive, the couple kneels and sings to God in thanks for their freedom</a:t>
            </a:r>
            <a:r>
              <a:rPr lang="en-US" sz="3200" b="0" i="0">
                <a:solidFill>
                  <a:srgbClr val="0070C0"/>
                </a:solidFill>
                <a:effectLst/>
                <a:latin typeface="Times New Roman" panose="02020603050405020304" pitchFamily="18" charset="0"/>
                <a:cs typeface="Times New Roman" panose="02020603050405020304" pitchFamily="18" charset="0"/>
              </a:rPr>
              <a:t>.</a:t>
            </a:r>
            <a:endParaRPr lang="en-US" sz="3200">
              <a:solidFill>
                <a:srgbClr val="0070C0"/>
              </a:solidFill>
              <a:latin typeface="Times New Roman" panose="02020603050405020304" pitchFamily="18" charset="0"/>
              <a:cs typeface="Times New Roman" panose="02020603050405020304" pitchFamily="18" charset="0"/>
            </a:endParaRPr>
          </a:p>
        </p:txBody>
      </p:sp>
      <p:sp>
        <p:nvSpPr>
          <p:cNvPr id="5" name="Title 1">
            <a:extLst>
              <a:ext uri="{FF2B5EF4-FFF2-40B4-BE49-F238E27FC236}">
                <a16:creationId xmlns:a16="http://schemas.microsoft.com/office/drawing/2014/main" id="{798EC8D3-0C7A-EF4B-B27F-9B16C3542A7B}"/>
              </a:ext>
            </a:extLst>
          </p:cNvPr>
          <p:cNvSpPr txBox="1">
            <a:spLocks noGrp="1"/>
          </p:cNvSpPr>
          <p:nvPr>
            <p:ph type="title"/>
          </p:nvPr>
        </p:nvSpPr>
        <p:spPr>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a:solidFill>
                  <a:srgbClr val="C00000"/>
                </a:solidFill>
              </a:rPr>
              <a:t>                Chapter 37</a:t>
            </a:r>
            <a:endParaRPr lang="en-US"/>
          </a:p>
        </p:txBody>
      </p:sp>
    </p:spTree>
    <p:extLst>
      <p:ext uri="{BB962C8B-B14F-4D97-AF65-F5344CB8AC3E}">
        <p14:creationId xmlns:p14="http://schemas.microsoft.com/office/powerpoint/2010/main" val="106484217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7BF2519-F4F2-B549-BCA4-505B90B54EC1}"/>
              </a:ext>
            </a:extLst>
          </p:cNvPr>
          <p:cNvSpPr>
            <a:spLocks noGrp="1"/>
          </p:cNvSpPr>
          <p:nvPr>
            <p:ph idx="1"/>
          </p:nvPr>
        </p:nvSpPr>
        <p:spPr/>
        <p:txBody>
          <a:bodyPr/>
          <a:lstStyle/>
          <a:p>
            <a:r>
              <a:rPr lang="en-US" b="1" i="0">
                <a:solidFill>
                  <a:srgbClr val="0070C0"/>
                </a:solidFill>
                <a:effectLst/>
                <a:latin typeface="Times New Roman" panose="02020603050405020304" pitchFamily="18" charset="0"/>
                <a:cs typeface="Times New Roman" panose="02020603050405020304" pitchFamily="18" charset="0"/>
              </a:rPr>
              <a:t>Tom, still injured, is sent back to the fields.</a:t>
            </a:r>
          </a:p>
          <a:p>
            <a:r>
              <a:rPr lang="en-US" b="1" i="0">
                <a:solidFill>
                  <a:srgbClr val="0070C0"/>
                </a:solidFill>
                <a:effectLst/>
                <a:latin typeface="Times New Roman" panose="02020603050405020304" pitchFamily="18" charset="0"/>
                <a:cs typeface="Times New Roman" panose="02020603050405020304" pitchFamily="18" charset="0"/>
              </a:rPr>
              <a:t>He continues to read secretly from his Bible and pray for deliverance. </a:t>
            </a:r>
          </a:p>
          <a:p>
            <a:r>
              <a:rPr lang="en-US" b="1" i="0">
                <a:solidFill>
                  <a:srgbClr val="0070C0"/>
                </a:solidFill>
                <a:effectLst/>
                <a:latin typeface="Times New Roman" panose="02020603050405020304" pitchFamily="18" charset="0"/>
                <a:cs typeface="Times New Roman" panose="02020603050405020304" pitchFamily="18" charset="0"/>
              </a:rPr>
              <a:t>Legree taunts Tom, telling him to join his "church" of liquor and cruelty as </a:t>
            </a:r>
            <a:r>
              <a:rPr lang="en-US" b="1" i="0">
                <a:solidFill>
                  <a:srgbClr val="0070C0"/>
                </a:solidFill>
                <a:effectLst/>
                <a:latin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Sambo and Quimbo</a:t>
            </a:r>
            <a:r>
              <a:rPr lang="en-US" b="1" i="0">
                <a:solidFill>
                  <a:srgbClr val="0070C0"/>
                </a:solidFill>
                <a:effectLst/>
                <a:latin typeface="Times New Roman" panose="02020603050405020304" pitchFamily="18" charset="0"/>
                <a:cs typeface="Times New Roman" panose="02020603050405020304" pitchFamily="18" charset="0"/>
              </a:rPr>
              <a:t> have done. </a:t>
            </a:r>
          </a:p>
          <a:p>
            <a:r>
              <a:rPr lang="en-US" b="1" i="0">
                <a:solidFill>
                  <a:srgbClr val="0070C0"/>
                </a:solidFill>
                <a:effectLst/>
                <a:latin typeface="Times New Roman" panose="02020603050405020304" pitchFamily="18" charset="0"/>
                <a:cs typeface="Times New Roman" panose="02020603050405020304" pitchFamily="18" charset="0"/>
              </a:rPr>
              <a:t>Tom holds firmly to his faith. </a:t>
            </a:r>
          </a:p>
          <a:p>
            <a:r>
              <a:rPr lang="en-US" b="1" i="0">
                <a:solidFill>
                  <a:srgbClr val="0070C0"/>
                </a:solidFill>
                <a:effectLst/>
                <a:latin typeface="Times New Roman" panose="02020603050405020304" pitchFamily="18" charset="0"/>
                <a:cs typeface="Times New Roman" panose="02020603050405020304" pitchFamily="18" charset="0"/>
              </a:rPr>
              <a:t>He tells Legree "the Lord may help me, or not help; but I'll hold to Him, and believe Him to the last."</a:t>
            </a:r>
            <a:endParaRPr lang="en-US" b="1">
              <a:solidFill>
                <a:srgbClr val="0070C0"/>
              </a:solidFill>
              <a:latin typeface="Times New Roman" panose="02020603050405020304" pitchFamily="18" charset="0"/>
              <a:cs typeface="Times New Roman" panose="02020603050405020304" pitchFamily="18" charset="0"/>
            </a:endParaRPr>
          </a:p>
        </p:txBody>
      </p:sp>
      <p:sp>
        <p:nvSpPr>
          <p:cNvPr id="5" name="Title 1">
            <a:extLst>
              <a:ext uri="{FF2B5EF4-FFF2-40B4-BE49-F238E27FC236}">
                <a16:creationId xmlns:a16="http://schemas.microsoft.com/office/drawing/2014/main" id="{E8C9270D-A6B2-7C48-8837-CD916DEDEB9E}"/>
              </a:ext>
            </a:extLst>
          </p:cNvPr>
          <p:cNvSpPr txBox="1">
            <a:spLocks noGrp="1"/>
          </p:cNvSpPr>
          <p:nvPr>
            <p:ph type="title"/>
          </p:nvPr>
        </p:nvSpPr>
        <p:spPr>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a:solidFill>
                  <a:srgbClr val="C00000"/>
                </a:solidFill>
              </a:rPr>
              <a:t>                Chapter 38</a:t>
            </a:r>
            <a:endParaRPr lang="en-US"/>
          </a:p>
        </p:txBody>
      </p:sp>
    </p:spTree>
    <p:extLst>
      <p:ext uri="{BB962C8B-B14F-4D97-AF65-F5344CB8AC3E}">
        <p14:creationId xmlns:p14="http://schemas.microsoft.com/office/powerpoint/2010/main" val="126261081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5B1D37C-B7E8-7A4F-98A5-B01FB4B2B9FA}"/>
              </a:ext>
            </a:extLst>
          </p:cNvPr>
          <p:cNvSpPr>
            <a:spLocks noGrp="1"/>
          </p:cNvSpPr>
          <p:nvPr>
            <p:ph idx="1"/>
          </p:nvPr>
        </p:nvSpPr>
        <p:spPr>
          <a:xfrm>
            <a:off x="838200" y="2141537"/>
            <a:ext cx="10515600" cy="4351338"/>
          </a:xfrm>
        </p:spPr>
        <p:txBody>
          <a:bodyPr/>
          <a:lstStyle/>
          <a:p>
            <a:r>
              <a:rPr lang="en-US" b="1" i="0">
                <a:solidFill>
                  <a:srgbClr val="0070C0"/>
                </a:solidFill>
                <a:effectLst/>
                <a:latin typeface="Times New Roman" panose="02020603050405020304" pitchFamily="18" charset="0"/>
                <a:cs typeface="Times New Roman" panose="02020603050405020304" pitchFamily="18" charset="0"/>
              </a:rPr>
              <a:t>One night, Cassy comes to Tom with a plan of escape. </a:t>
            </a:r>
          </a:p>
          <a:p>
            <a:r>
              <a:rPr lang="en-US" b="1" i="0">
                <a:solidFill>
                  <a:srgbClr val="0070C0"/>
                </a:solidFill>
                <a:effectLst/>
                <a:latin typeface="Times New Roman" panose="02020603050405020304" pitchFamily="18" charset="0"/>
                <a:cs typeface="Times New Roman" panose="02020603050405020304" pitchFamily="18" charset="0"/>
              </a:rPr>
              <a:t>She has drugged Legree, and she wants Tom to join she and Emmeline.</a:t>
            </a:r>
          </a:p>
          <a:p>
            <a:r>
              <a:rPr lang="en-US" b="1" i="0">
                <a:solidFill>
                  <a:srgbClr val="0070C0"/>
                </a:solidFill>
                <a:effectLst/>
                <a:latin typeface="Times New Roman" panose="02020603050405020304" pitchFamily="18" charset="0"/>
                <a:cs typeface="Times New Roman" panose="02020603050405020304" pitchFamily="18" charset="0"/>
              </a:rPr>
              <a:t>Tom feels he cannot go, but rather must stay with the rest of the slaves.</a:t>
            </a:r>
          </a:p>
          <a:p>
            <a:r>
              <a:rPr lang="en-US" b="1" i="0">
                <a:solidFill>
                  <a:srgbClr val="0070C0"/>
                </a:solidFill>
                <a:effectLst/>
                <a:latin typeface="Times New Roman" panose="02020603050405020304" pitchFamily="18" charset="0"/>
                <a:cs typeface="Times New Roman" panose="02020603050405020304" pitchFamily="18" charset="0"/>
              </a:rPr>
              <a:t>He urges Cassy to go, nevertheless, and prays for her: "The Lord help ye!“</a:t>
            </a:r>
          </a:p>
          <a:p>
            <a:endParaRPr lang="en-US"/>
          </a:p>
        </p:txBody>
      </p:sp>
      <p:sp>
        <p:nvSpPr>
          <p:cNvPr id="5" name="Title 1">
            <a:extLst>
              <a:ext uri="{FF2B5EF4-FFF2-40B4-BE49-F238E27FC236}">
                <a16:creationId xmlns:a16="http://schemas.microsoft.com/office/drawing/2014/main" id="{EC3C96CA-D52B-E24C-8717-5FBFE77415E2}"/>
              </a:ext>
            </a:extLst>
          </p:cNvPr>
          <p:cNvSpPr txBox="1">
            <a:spLocks noGrp="1"/>
          </p:cNvSpPr>
          <p:nvPr>
            <p:ph type="title"/>
          </p:nvPr>
        </p:nvSpPr>
        <p:spPr>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a:solidFill>
                  <a:srgbClr val="C00000"/>
                </a:solidFill>
              </a:rPr>
              <a:t>                Chapter 39</a:t>
            </a:r>
            <a:endParaRPr lang="en-US"/>
          </a:p>
        </p:txBody>
      </p:sp>
    </p:spTree>
    <p:extLst>
      <p:ext uri="{BB962C8B-B14F-4D97-AF65-F5344CB8AC3E}">
        <p14:creationId xmlns:p14="http://schemas.microsoft.com/office/powerpoint/2010/main" val="306774291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7A9B5F6-4DF9-7F44-A163-FBA6017662BF}"/>
              </a:ext>
            </a:extLst>
          </p:cNvPr>
          <p:cNvSpPr>
            <a:spLocks noGrp="1"/>
          </p:cNvSpPr>
          <p:nvPr>
            <p:ph idx="1"/>
          </p:nvPr>
        </p:nvSpPr>
        <p:spPr>
          <a:xfrm>
            <a:off x="1194197" y="-285750"/>
            <a:ext cx="10515600" cy="3193653"/>
          </a:xfrm>
        </p:spPr>
        <p:txBody>
          <a:bodyPr>
            <a:noAutofit/>
          </a:bodyPr>
          <a:lstStyle/>
          <a:p>
            <a:endParaRPr lang="en-US" b="1" i="0">
              <a:solidFill>
                <a:srgbClr val="0070C0"/>
              </a:solidFill>
              <a:effectLst/>
              <a:latin typeface="Times New Roman" panose="02020603050405020304" pitchFamily="18" charset="0"/>
              <a:cs typeface="Times New Roman" panose="02020603050405020304" pitchFamily="18" charset="0"/>
            </a:endParaRPr>
          </a:p>
          <a:p>
            <a:r>
              <a:rPr lang="en-US" b="1" i="0">
                <a:solidFill>
                  <a:srgbClr val="0070C0"/>
                </a:solidFill>
                <a:effectLst/>
                <a:latin typeface="Times New Roman" panose="02020603050405020304" pitchFamily="18" charset="0"/>
                <a:cs typeface="Times New Roman" panose="02020603050405020304" pitchFamily="18" charset="0"/>
              </a:rPr>
              <a:t>Eva falls into the river, Tom dives in to save her, and her father, Augustine St. Clare, gratefully agrees to buy Tom from Haley.</a:t>
            </a:r>
          </a:p>
          <a:p>
            <a:r>
              <a:rPr lang="en-US" b="1" i="0">
                <a:solidFill>
                  <a:srgbClr val="0070C0"/>
                </a:solidFill>
                <a:effectLst/>
                <a:latin typeface="Times New Roman" panose="02020603050405020304" pitchFamily="18" charset="0"/>
                <a:cs typeface="Times New Roman" panose="02020603050405020304" pitchFamily="18" charset="0"/>
              </a:rPr>
              <a:t>Up North, George and Eliza remain in flight from Loker and his men. </a:t>
            </a:r>
          </a:p>
          <a:p>
            <a:r>
              <a:rPr lang="en-US" b="1">
                <a:solidFill>
                  <a:srgbClr val="0070C0"/>
                </a:solidFill>
                <a:latin typeface="Times New Roman" panose="02020603050405020304" pitchFamily="18" charset="0"/>
                <a:cs typeface="Times New Roman" panose="02020603050405020304" pitchFamily="18" charset="0"/>
              </a:rPr>
              <a:t>Loker is injured and healed by Eliza.</a:t>
            </a:r>
          </a:p>
          <a:p>
            <a:r>
              <a:rPr lang="en-US" b="1" i="0">
                <a:solidFill>
                  <a:srgbClr val="0070C0"/>
                </a:solidFill>
                <a:effectLst/>
                <a:latin typeface="Times New Roman" panose="02020603050405020304" pitchFamily="18" charset="0"/>
                <a:cs typeface="Times New Roman" panose="02020603050405020304" pitchFamily="18" charset="0"/>
              </a:rPr>
              <a:t>St. Clare discusses slavery with his cousin Ophelia.</a:t>
            </a:r>
          </a:p>
          <a:p>
            <a:r>
              <a:rPr lang="en-US" b="1" i="0">
                <a:solidFill>
                  <a:srgbClr val="0070C0"/>
                </a:solidFill>
                <a:effectLst/>
                <a:latin typeface="Times New Roman" panose="02020603050405020304" pitchFamily="18" charset="0"/>
                <a:cs typeface="Times New Roman" panose="02020603050405020304" pitchFamily="18" charset="0"/>
              </a:rPr>
              <a:t>Tom lives with the St. Clares for two years, Eva grows very ill andthen dies.</a:t>
            </a:r>
          </a:p>
          <a:p>
            <a:r>
              <a:rPr lang="en-US" b="1" i="0">
                <a:solidFill>
                  <a:srgbClr val="0070C0"/>
                </a:solidFill>
                <a:effectLst/>
                <a:latin typeface="Times New Roman" panose="02020603050405020304" pitchFamily="18" charset="0"/>
                <a:cs typeface="Times New Roman" panose="02020603050405020304" pitchFamily="18" charset="0"/>
              </a:rPr>
              <a:t> St. Clare decides to set Tom free. However, before he can act on his decision, St. Clare is stabbed to death.</a:t>
            </a:r>
          </a:p>
          <a:p>
            <a:r>
              <a:rPr lang="en-US" b="1" i="0">
                <a:solidFill>
                  <a:srgbClr val="0070C0"/>
                </a:solidFill>
                <a:effectLst/>
                <a:latin typeface="Times New Roman" panose="02020603050405020304" pitchFamily="18" charset="0"/>
                <a:cs typeface="Times New Roman" panose="02020603050405020304" pitchFamily="18" charset="0"/>
              </a:rPr>
              <a:t>St. Clare’s cruel wife, Marie, sells Tom to a vicious plantation owner named Simon Legree. </a:t>
            </a:r>
          </a:p>
          <a:p>
            <a:r>
              <a:rPr lang="en-US" b="1" i="0">
                <a:solidFill>
                  <a:srgbClr val="0070C0"/>
                </a:solidFill>
                <a:effectLst/>
                <a:latin typeface="Times New Roman" panose="02020603050405020304" pitchFamily="18" charset="0"/>
                <a:cs typeface="Times New Roman" panose="02020603050405020304" pitchFamily="18" charset="0"/>
              </a:rPr>
              <a:t>Emmeline,  Legree purchases her as a sex slave, replacing his previous sex slave Cassy. </a:t>
            </a:r>
          </a:p>
          <a:p>
            <a:endParaRPr lang="en-US" sz="2400" b="1" i="0">
              <a:solidFill>
                <a:srgbClr val="292C2E"/>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9667293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7EC2BE7-0B8E-FC4E-A092-30CC3806D27C}"/>
              </a:ext>
            </a:extLst>
          </p:cNvPr>
          <p:cNvSpPr>
            <a:spLocks noGrp="1"/>
          </p:cNvSpPr>
          <p:nvPr>
            <p:ph idx="1"/>
          </p:nvPr>
        </p:nvSpPr>
        <p:spPr/>
        <p:txBody>
          <a:bodyPr>
            <a:normAutofit lnSpcReduction="10000"/>
          </a:bodyPr>
          <a:lstStyle/>
          <a:p>
            <a:r>
              <a:rPr lang="en-US" b="1" i="0">
                <a:solidFill>
                  <a:srgbClr val="0070C0"/>
                </a:solidFill>
                <a:effectLst/>
                <a:latin typeface="Times New Roman" panose="02020603050405020304" pitchFamily="18" charset="0"/>
                <a:cs typeface="Times New Roman" panose="02020603050405020304" pitchFamily="18" charset="0"/>
              </a:rPr>
              <a:t>The next day, Legree questions Tom about the runaway slaves.</a:t>
            </a:r>
          </a:p>
          <a:p>
            <a:r>
              <a:rPr lang="en-US" b="1" i="0">
                <a:solidFill>
                  <a:srgbClr val="0070C0"/>
                </a:solidFill>
                <a:effectLst/>
                <a:latin typeface="Times New Roman" panose="02020603050405020304" pitchFamily="18" charset="0"/>
                <a:cs typeface="Times New Roman" panose="02020603050405020304" pitchFamily="18" charset="0"/>
              </a:rPr>
              <a:t>Tom admits that he does know something, but adds that he is ready to die before he betrays Cassy and Emmeline. </a:t>
            </a:r>
          </a:p>
          <a:p>
            <a:r>
              <a:rPr lang="en-US" b="1" i="0">
                <a:solidFill>
                  <a:srgbClr val="0070C0"/>
                </a:solidFill>
                <a:effectLst/>
                <a:latin typeface="Times New Roman" panose="02020603050405020304" pitchFamily="18" charset="0"/>
                <a:cs typeface="Times New Roman" panose="02020603050405020304" pitchFamily="18" charset="0"/>
              </a:rPr>
              <a:t>Tom remains faithful.</a:t>
            </a:r>
          </a:p>
          <a:p>
            <a:r>
              <a:rPr lang="en-US" b="1" i="0">
                <a:solidFill>
                  <a:srgbClr val="0070C0"/>
                </a:solidFill>
                <a:effectLst/>
                <a:latin typeface="Times New Roman" panose="02020603050405020304" pitchFamily="18" charset="0"/>
                <a:cs typeface="Times New Roman" panose="02020603050405020304" pitchFamily="18" charset="0"/>
              </a:rPr>
              <a:t>He tells Legree that he is ready to die and his "troubles will soon be over.</a:t>
            </a:r>
          </a:p>
          <a:p>
            <a:r>
              <a:rPr lang="en-US" b="1" i="0">
                <a:solidFill>
                  <a:srgbClr val="0070C0"/>
                </a:solidFill>
                <a:effectLst/>
                <a:latin typeface="Times New Roman" panose="02020603050405020304" pitchFamily="18" charset="0"/>
                <a:cs typeface="Times New Roman" panose="02020603050405020304" pitchFamily="18" charset="0"/>
              </a:rPr>
              <a:t>Then Legree beats Tom all night, and has Sambo and Quimbo continue his dirty deed. </a:t>
            </a:r>
          </a:p>
          <a:p>
            <a:r>
              <a:rPr lang="en-US" b="1" i="0">
                <a:solidFill>
                  <a:srgbClr val="0070C0"/>
                </a:solidFill>
                <a:effectLst/>
                <a:latin typeface="Times New Roman" panose="02020603050405020304" pitchFamily="18" charset="0"/>
                <a:cs typeface="Times New Roman" panose="02020603050405020304" pitchFamily="18" charset="0"/>
              </a:rPr>
              <a:t>Sambo and Quimbo beg forgiveness while the others wash his wounds and prepare a place for him to rest.</a:t>
            </a:r>
            <a:endParaRPr lang="en-US" b="1">
              <a:solidFill>
                <a:srgbClr val="0070C0"/>
              </a:solidFill>
              <a:latin typeface="Times New Roman" panose="02020603050405020304" pitchFamily="18" charset="0"/>
              <a:cs typeface="Times New Roman" panose="02020603050405020304" pitchFamily="18" charset="0"/>
            </a:endParaRPr>
          </a:p>
        </p:txBody>
      </p:sp>
      <p:sp>
        <p:nvSpPr>
          <p:cNvPr id="5" name="Title 1">
            <a:extLst>
              <a:ext uri="{FF2B5EF4-FFF2-40B4-BE49-F238E27FC236}">
                <a16:creationId xmlns:a16="http://schemas.microsoft.com/office/drawing/2014/main" id="{42A6CCFC-001B-7542-A9B9-1AA62AB28F89}"/>
              </a:ext>
            </a:extLst>
          </p:cNvPr>
          <p:cNvSpPr txBox="1">
            <a:spLocks noGrp="1"/>
          </p:cNvSpPr>
          <p:nvPr>
            <p:ph type="title"/>
          </p:nvPr>
        </p:nvSpPr>
        <p:spPr>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a:solidFill>
                  <a:srgbClr val="C00000"/>
                </a:solidFill>
              </a:rPr>
              <a:t>                Chapter 40</a:t>
            </a:r>
            <a:endParaRPr lang="en-US"/>
          </a:p>
        </p:txBody>
      </p:sp>
    </p:spTree>
    <p:extLst>
      <p:ext uri="{BB962C8B-B14F-4D97-AF65-F5344CB8AC3E}">
        <p14:creationId xmlns:p14="http://schemas.microsoft.com/office/powerpoint/2010/main" val="120295175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C64727D-556B-F040-ABD7-73B32FFDB52B}"/>
              </a:ext>
            </a:extLst>
          </p:cNvPr>
          <p:cNvSpPr>
            <a:spLocks noGrp="1"/>
          </p:cNvSpPr>
          <p:nvPr>
            <p:ph idx="1"/>
          </p:nvPr>
        </p:nvSpPr>
        <p:spPr/>
        <p:txBody>
          <a:bodyPr>
            <a:normAutofit fontScale="92500" lnSpcReduction="10000"/>
          </a:bodyPr>
          <a:lstStyle/>
          <a:p>
            <a:r>
              <a:rPr lang="en-US" b="1" i="0">
                <a:solidFill>
                  <a:srgbClr val="0070C0"/>
                </a:solidFill>
                <a:effectLst/>
                <a:latin typeface="Times New Roman" panose="02020603050405020304" pitchFamily="18" charset="0"/>
                <a:cs typeface="Times New Roman" panose="02020603050405020304" pitchFamily="18" charset="0"/>
              </a:rPr>
              <a:t>At the Shelby plantation, </a:t>
            </a:r>
            <a:r>
              <a:rPr lang="en-US" b="1" i="0">
                <a:solidFill>
                  <a:srgbClr val="0070C0"/>
                </a:solidFill>
                <a:effectLst/>
                <a:latin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Miss Ophelia</a:t>
            </a:r>
            <a:r>
              <a:rPr lang="en-US" b="1" i="0">
                <a:solidFill>
                  <a:srgbClr val="0070C0"/>
                </a:solidFill>
                <a:effectLst/>
                <a:latin typeface="Times New Roman" panose="02020603050405020304" pitchFamily="18" charset="0"/>
                <a:cs typeface="Times New Roman" panose="02020603050405020304" pitchFamily="18" charset="0"/>
              </a:rPr>
              <a:t>'s letter detailing how Tom was sold after St. Clare's death arrives.</a:t>
            </a:r>
          </a:p>
          <a:p>
            <a:r>
              <a:rPr lang="en-US" b="1" i="0">
                <a:solidFill>
                  <a:srgbClr val="0070C0"/>
                </a:solidFill>
                <a:effectLst/>
                <a:latin typeface="Times New Roman" panose="02020603050405020304" pitchFamily="18" charset="0"/>
                <a:cs typeface="Times New Roman" panose="02020603050405020304" pitchFamily="18" charset="0"/>
              </a:rPr>
              <a:t>Mrs. Shelby is on her deathbed, but young George is now a man and decides to go to New Orleans to find Tom. </a:t>
            </a:r>
          </a:p>
          <a:p>
            <a:r>
              <a:rPr lang="en-US" b="1" i="0">
                <a:solidFill>
                  <a:srgbClr val="0070C0"/>
                </a:solidFill>
                <a:effectLst/>
                <a:latin typeface="Times New Roman" panose="02020603050405020304" pitchFamily="18" charset="0"/>
                <a:cs typeface="Times New Roman" panose="02020603050405020304" pitchFamily="18" charset="0"/>
              </a:rPr>
              <a:t>George meets a man who knows about the sale to Legree.</a:t>
            </a:r>
          </a:p>
          <a:p>
            <a:r>
              <a:rPr lang="en-US" b="1" i="0">
                <a:solidFill>
                  <a:srgbClr val="0070C0"/>
                </a:solidFill>
                <a:effectLst/>
                <a:latin typeface="Times New Roman" panose="02020603050405020304" pitchFamily="18" charset="0"/>
                <a:cs typeface="Times New Roman" panose="02020603050405020304" pitchFamily="18" charset="0"/>
              </a:rPr>
              <a:t>George arrives at the Legree plantation two days later. </a:t>
            </a:r>
          </a:p>
          <a:p>
            <a:r>
              <a:rPr lang="en-US" b="1" i="0">
                <a:solidFill>
                  <a:srgbClr val="0070C0"/>
                </a:solidFill>
                <a:effectLst/>
                <a:latin typeface="Times New Roman" panose="02020603050405020304" pitchFamily="18" charset="0"/>
                <a:cs typeface="Times New Roman" panose="02020603050405020304" pitchFamily="18" charset="0"/>
              </a:rPr>
              <a:t>Legree admits that he flogged Tom until he was near death. George runs to the shed and finds Tom where he has lain for two days.</a:t>
            </a:r>
          </a:p>
          <a:p>
            <a:r>
              <a:rPr lang="en-US" b="1" i="0">
                <a:solidFill>
                  <a:srgbClr val="0070C0"/>
                </a:solidFill>
                <a:effectLst/>
                <a:latin typeface="Times New Roman" panose="02020603050405020304" pitchFamily="18" charset="0"/>
                <a:cs typeface="Times New Roman" panose="02020603050405020304" pitchFamily="18" charset="0"/>
              </a:rPr>
              <a:t>George begins to cry and wakes Tom, and Tom also sheds tears. It is too late though, for Tom knows that he will soon die.</a:t>
            </a:r>
          </a:p>
          <a:p>
            <a:r>
              <a:rPr lang="en-US" b="1" i="0">
                <a:solidFill>
                  <a:srgbClr val="0070C0"/>
                </a:solidFill>
                <a:effectLst/>
                <a:latin typeface="Times New Roman" panose="02020603050405020304" pitchFamily="18" charset="0"/>
                <a:cs typeface="Times New Roman" panose="02020603050405020304" pitchFamily="18" charset="0"/>
              </a:rPr>
              <a:t>Tom takes his last breath.</a:t>
            </a:r>
          </a:p>
          <a:p>
            <a:endParaRPr lang="en-US"/>
          </a:p>
        </p:txBody>
      </p:sp>
      <p:sp>
        <p:nvSpPr>
          <p:cNvPr id="5" name="Title 1">
            <a:extLst>
              <a:ext uri="{FF2B5EF4-FFF2-40B4-BE49-F238E27FC236}">
                <a16:creationId xmlns:a16="http://schemas.microsoft.com/office/drawing/2014/main" id="{1C8158E2-EE1D-E14C-9758-14BD4A105762}"/>
              </a:ext>
            </a:extLst>
          </p:cNvPr>
          <p:cNvSpPr txBox="1">
            <a:spLocks noGrp="1"/>
          </p:cNvSpPr>
          <p:nvPr>
            <p:ph type="title"/>
          </p:nvPr>
        </p:nvSpPr>
        <p:spPr>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a:solidFill>
                  <a:srgbClr val="C00000"/>
                </a:solidFill>
              </a:rPr>
              <a:t>                Chapter 41</a:t>
            </a:r>
            <a:endParaRPr lang="en-US"/>
          </a:p>
        </p:txBody>
      </p:sp>
    </p:spTree>
    <p:extLst>
      <p:ext uri="{BB962C8B-B14F-4D97-AF65-F5344CB8AC3E}">
        <p14:creationId xmlns:p14="http://schemas.microsoft.com/office/powerpoint/2010/main" val="82886660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E52F258-701F-C84A-81C2-5ABFDDA46569}"/>
              </a:ext>
            </a:extLst>
          </p:cNvPr>
          <p:cNvSpPr>
            <a:spLocks noGrp="1"/>
          </p:cNvSpPr>
          <p:nvPr>
            <p:ph idx="1"/>
          </p:nvPr>
        </p:nvSpPr>
        <p:spPr/>
        <p:txBody>
          <a:bodyPr>
            <a:normAutofit fontScale="92500" lnSpcReduction="20000"/>
          </a:bodyPr>
          <a:lstStyle/>
          <a:p>
            <a:r>
              <a:rPr lang="en-US" b="1" i="0">
                <a:solidFill>
                  <a:srgbClr val="0070C0"/>
                </a:solidFill>
                <a:effectLst/>
                <a:latin typeface="Times New Roman" panose="02020603050405020304" pitchFamily="18" charset="0"/>
                <a:cs typeface="Times New Roman" panose="02020603050405020304" pitchFamily="18" charset="0"/>
              </a:rPr>
              <a:t>George offers to buy Tom's corpse so that he can bury him, but Legree refuses. </a:t>
            </a:r>
          </a:p>
          <a:p>
            <a:r>
              <a:rPr lang="en-US" b="1" i="0">
                <a:solidFill>
                  <a:srgbClr val="0070C0"/>
                </a:solidFill>
                <a:effectLst/>
                <a:latin typeface="Times New Roman" panose="02020603050405020304" pitchFamily="18" charset="0"/>
                <a:cs typeface="Times New Roman" panose="02020603050405020304" pitchFamily="18" charset="0"/>
              </a:rPr>
              <a:t>George decides to take matters into his own hands anyway, and loads the body into the wagon. </a:t>
            </a:r>
          </a:p>
          <a:p>
            <a:r>
              <a:rPr lang="en-US" b="1" i="0">
                <a:solidFill>
                  <a:srgbClr val="0070C0"/>
                </a:solidFill>
                <a:effectLst/>
                <a:latin typeface="Times New Roman" panose="02020603050405020304" pitchFamily="18" charset="0"/>
                <a:cs typeface="Times New Roman" panose="02020603050405020304" pitchFamily="18" charset="0"/>
              </a:rPr>
              <a:t>He tells Legree that he will "go to the very first magistrate and expose you" and have him tried for murder.</a:t>
            </a:r>
          </a:p>
          <a:p>
            <a:r>
              <a:rPr lang="en-US" b="1" i="0">
                <a:solidFill>
                  <a:srgbClr val="0070C0"/>
                </a:solidFill>
                <a:effectLst/>
                <a:latin typeface="Times New Roman" panose="02020603050405020304" pitchFamily="18" charset="0"/>
                <a:cs typeface="Times New Roman" panose="02020603050405020304" pitchFamily="18" charset="0"/>
              </a:rPr>
              <a:t>George strikes him down, but then realizes that without any white witnesses, Legree cannot be convicted.</a:t>
            </a:r>
          </a:p>
          <a:p>
            <a:r>
              <a:rPr lang="en-US" b="1" i="0">
                <a:solidFill>
                  <a:srgbClr val="0070C0"/>
                </a:solidFill>
                <a:effectLst/>
                <a:latin typeface="Times New Roman" panose="02020603050405020304" pitchFamily="18" charset="0"/>
                <a:cs typeface="Times New Roman" panose="02020603050405020304" pitchFamily="18" charset="0"/>
              </a:rPr>
              <a:t>George buries Tom on a shady knoll, accompanied by some of Legree's slaves.</a:t>
            </a:r>
          </a:p>
          <a:p>
            <a:r>
              <a:rPr lang="en-US" b="1" i="0">
                <a:solidFill>
                  <a:srgbClr val="0070C0"/>
                </a:solidFill>
                <a:effectLst/>
                <a:latin typeface="Times New Roman" panose="02020603050405020304" pitchFamily="18" charset="0"/>
                <a:cs typeface="Times New Roman" panose="02020603050405020304" pitchFamily="18" charset="0"/>
              </a:rPr>
              <a:t>They beg George to buy them, but George realizes that he can no longer be master over any man. </a:t>
            </a:r>
            <a:endParaRPr lang="en-US" b="1">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2722770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CF3A658-0FFD-6341-B929-DDF7A3217F35}"/>
              </a:ext>
            </a:extLst>
          </p:cNvPr>
          <p:cNvSpPr>
            <a:spLocks noGrp="1"/>
          </p:cNvSpPr>
          <p:nvPr>
            <p:ph idx="1"/>
          </p:nvPr>
        </p:nvSpPr>
        <p:spPr/>
        <p:txBody>
          <a:bodyPr>
            <a:normAutofit lnSpcReduction="10000"/>
          </a:bodyPr>
          <a:lstStyle/>
          <a:p>
            <a:r>
              <a:rPr lang="en-US" b="1">
                <a:solidFill>
                  <a:srgbClr val="0070C0"/>
                </a:solidFill>
                <a:latin typeface="Times New Roman" panose="02020603050405020304" pitchFamily="18" charset="0"/>
                <a:cs typeface="Times New Roman" panose="02020603050405020304" pitchFamily="18" charset="0"/>
              </a:rPr>
              <a:t>G</a:t>
            </a:r>
            <a:r>
              <a:rPr lang="en-US" b="1" i="0">
                <a:solidFill>
                  <a:srgbClr val="0070C0"/>
                </a:solidFill>
                <a:effectLst/>
                <a:latin typeface="Times New Roman" panose="02020603050405020304" pitchFamily="18" charset="0"/>
                <a:cs typeface="Times New Roman" panose="02020603050405020304" pitchFamily="18" charset="0"/>
              </a:rPr>
              <a:t>hosts" haunt the Legree plantation. </a:t>
            </a:r>
          </a:p>
          <a:p>
            <a:r>
              <a:rPr lang="en-US" b="1" i="0">
                <a:solidFill>
                  <a:srgbClr val="0070C0"/>
                </a:solidFill>
                <a:effectLst/>
                <a:latin typeface="Times New Roman" panose="02020603050405020304" pitchFamily="18" charset="0"/>
                <a:cs typeface="Times New Roman" panose="02020603050405020304" pitchFamily="18" charset="0"/>
              </a:rPr>
              <a:t>These phantoms are really </a:t>
            </a:r>
            <a:r>
              <a:rPr lang="en-US" b="1" i="0">
                <a:solidFill>
                  <a:srgbClr val="0070C0"/>
                </a:solidFill>
                <a:effectLst/>
                <a:latin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Cassy</a:t>
            </a:r>
            <a:r>
              <a:rPr lang="en-US" b="1" i="0">
                <a:solidFill>
                  <a:srgbClr val="0070C0"/>
                </a:solidFill>
                <a:effectLst/>
                <a:latin typeface="Times New Roman" panose="02020603050405020304" pitchFamily="18" charset="0"/>
                <a:cs typeface="Times New Roman" panose="02020603050405020304" pitchFamily="18" charset="0"/>
              </a:rPr>
              <a:t> and Emmeline, who are still hiding in the attic. </a:t>
            </a:r>
          </a:p>
          <a:p>
            <a:r>
              <a:rPr lang="en-US" b="1" i="0">
                <a:solidFill>
                  <a:srgbClr val="0070C0"/>
                </a:solidFill>
                <a:effectLst/>
                <a:latin typeface="Times New Roman" panose="02020603050405020304" pitchFamily="18" charset="0"/>
                <a:cs typeface="Times New Roman" panose="02020603050405020304" pitchFamily="18" charset="0"/>
              </a:rPr>
              <a:t>When George hears about the hidden slave women, he is able to help them escape past their drunken master. </a:t>
            </a:r>
          </a:p>
          <a:p>
            <a:r>
              <a:rPr lang="en-US" b="1" i="0">
                <a:solidFill>
                  <a:srgbClr val="0070C0"/>
                </a:solidFill>
                <a:effectLst/>
                <a:latin typeface="Times New Roman" panose="02020603050405020304" pitchFamily="18" charset="0"/>
                <a:cs typeface="Times New Roman" panose="02020603050405020304" pitchFamily="18" charset="0"/>
              </a:rPr>
              <a:t>Cassy and Emmeline board the boat for the north with George. </a:t>
            </a:r>
          </a:p>
          <a:p>
            <a:r>
              <a:rPr lang="en-US" b="1" i="0">
                <a:solidFill>
                  <a:srgbClr val="0070C0"/>
                </a:solidFill>
                <a:effectLst/>
                <a:latin typeface="Times New Roman" panose="02020603050405020304" pitchFamily="18" charset="0"/>
                <a:cs typeface="Times New Roman" panose="02020603050405020304" pitchFamily="18" charset="0"/>
              </a:rPr>
              <a:t>Cassy relates her background to George, and a woman, Madame de Thoux, overhears and reveals that she is </a:t>
            </a:r>
            <a:r>
              <a:rPr lang="en-US" b="1" i="0">
                <a:solidFill>
                  <a:srgbClr val="0070C0"/>
                </a:solidFill>
                <a:effectLst/>
                <a:latin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George Harris</a:t>
            </a:r>
            <a:r>
              <a:rPr lang="en-US" b="1" i="0">
                <a:solidFill>
                  <a:srgbClr val="0070C0"/>
                </a:solidFill>
                <a:effectLst/>
                <a:latin typeface="Times New Roman" panose="02020603050405020304" pitchFamily="18" charset="0"/>
                <a:cs typeface="Times New Roman" panose="02020603050405020304" pitchFamily="18" charset="0"/>
              </a:rPr>
              <a:t>'s sister. </a:t>
            </a:r>
          </a:p>
          <a:p>
            <a:r>
              <a:rPr lang="en-US" b="1" i="0">
                <a:solidFill>
                  <a:srgbClr val="0070C0"/>
                </a:solidFill>
                <a:effectLst/>
                <a:latin typeface="Times New Roman" panose="02020603050405020304" pitchFamily="18" charset="0"/>
                <a:cs typeface="Times New Roman" panose="02020603050405020304" pitchFamily="18" charset="0"/>
              </a:rPr>
              <a:t>It is then discovered that George Harris's wife, </a:t>
            </a:r>
            <a:r>
              <a:rPr lang="en-US" b="1" i="0">
                <a:solidFill>
                  <a:srgbClr val="0070C0"/>
                </a:solidFill>
                <a:effectLst/>
                <a:latin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Eliza</a:t>
            </a:r>
            <a:r>
              <a:rPr lang="en-US" b="1" i="0">
                <a:solidFill>
                  <a:srgbClr val="0070C0"/>
                </a:solidFill>
                <a:effectLst/>
                <a:latin typeface="Times New Roman" panose="02020603050405020304" pitchFamily="18" charset="0"/>
                <a:cs typeface="Times New Roman" panose="02020603050405020304" pitchFamily="18" charset="0"/>
              </a:rPr>
              <a:t>, is Cassy's daughter.</a:t>
            </a:r>
            <a:endParaRPr lang="en-US" b="1">
              <a:solidFill>
                <a:srgbClr val="0070C0"/>
              </a:solidFill>
              <a:latin typeface="Times New Roman" panose="02020603050405020304" pitchFamily="18" charset="0"/>
              <a:cs typeface="Times New Roman" panose="02020603050405020304" pitchFamily="18" charset="0"/>
            </a:endParaRPr>
          </a:p>
        </p:txBody>
      </p:sp>
      <p:sp>
        <p:nvSpPr>
          <p:cNvPr id="5" name="Title 1">
            <a:extLst>
              <a:ext uri="{FF2B5EF4-FFF2-40B4-BE49-F238E27FC236}">
                <a16:creationId xmlns:a16="http://schemas.microsoft.com/office/drawing/2014/main" id="{F9151CC4-4F74-CA4C-B47F-11ADD8DADC50}"/>
              </a:ext>
            </a:extLst>
          </p:cNvPr>
          <p:cNvSpPr txBox="1">
            <a:spLocks noGrp="1"/>
          </p:cNvSpPr>
          <p:nvPr>
            <p:ph type="title"/>
          </p:nvPr>
        </p:nvSpPr>
        <p:spPr>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a:solidFill>
                  <a:srgbClr val="C00000"/>
                </a:solidFill>
              </a:rPr>
              <a:t>                Chapter 42</a:t>
            </a:r>
            <a:endParaRPr lang="en-US"/>
          </a:p>
        </p:txBody>
      </p:sp>
    </p:spTree>
    <p:extLst>
      <p:ext uri="{BB962C8B-B14F-4D97-AF65-F5344CB8AC3E}">
        <p14:creationId xmlns:p14="http://schemas.microsoft.com/office/powerpoint/2010/main" val="209234626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B292F43-D3C1-C346-9BCC-70D1EF16C460}"/>
              </a:ext>
            </a:extLst>
          </p:cNvPr>
          <p:cNvSpPr>
            <a:spLocks noGrp="1"/>
          </p:cNvSpPr>
          <p:nvPr>
            <p:ph idx="1"/>
          </p:nvPr>
        </p:nvSpPr>
        <p:spPr/>
        <p:txBody>
          <a:bodyPr>
            <a:normAutofit lnSpcReduction="10000"/>
          </a:bodyPr>
          <a:lstStyle/>
          <a:p>
            <a:r>
              <a:rPr lang="en-US" b="1" i="0">
                <a:solidFill>
                  <a:srgbClr val="0070C0"/>
                </a:solidFill>
                <a:effectLst/>
                <a:latin typeface="Times New Roman" panose="02020603050405020304" pitchFamily="18" charset="0"/>
                <a:cs typeface="Times New Roman" panose="02020603050405020304" pitchFamily="18" charset="0"/>
              </a:rPr>
              <a:t>Cassy, Emmeline, and Madame de Thoux travel to Montreal, where George and Eliza are living.</a:t>
            </a:r>
          </a:p>
          <a:p>
            <a:r>
              <a:rPr lang="en-US" b="1" i="0">
                <a:solidFill>
                  <a:srgbClr val="0070C0"/>
                </a:solidFill>
                <a:effectLst/>
                <a:latin typeface="Times New Roman" panose="02020603050405020304" pitchFamily="18" charset="0"/>
                <a:cs typeface="Times New Roman" panose="02020603050405020304" pitchFamily="18" charset="0"/>
              </a:rPr>
              <a:t>Upon such a joyous reunion, the five family members kneel together and pray. Madame de Thoux is a wealthy widow and gives money to the family. </a:t>
            </a:r>
          </a:p>
          <a:p>
            <a:r>
              <a:rPr lang="en-US" b="1" i="0">
                <a:solidFill>
                  <a:srgbClr val="0070C0"/>
                </a:solidFill>
                <a:effectLst/>
                <a:latin typeface="Times New Roman" panose="02020603050405020304" pitchFamily="18" charset="0"/>
                <a:cs typeface="Times New Roman" panose="02020603050405020304" pitchFamily="18" charset="0"/>
              </a:rPr>
              <a:t>They sail to France from Canada.</a:t>
            </a:r>
          </a:p>
          <a:p>
            <a:r>
              <a:rPr lang="en-US" b="1" i="0">
                <a:solidFill>
                  <a:srgbClr val="0070C0"/>
                </a:solidFill>
                <a:effectLst/>
                <a:latin typeface="Times New Roman" panose="02020603050405020304" pitchFamily="18" charset="0"/>
                <a:cs typeface="Times New Roman" panose="02020603050405020304" pitchFamily="18" charset="0"/>
              </a:rPr>
              <a:t>George Harris then writes a letter about his dreams for a colony of freed slaves in Liberia.</a:t>
            </a:r>
          </a:p>
          <a:p>
            <a:r>
              <a:rPr lang="en-US" b="1" i="0">
                <a:solidFill>
                  <a:srgbClr val="0070C0"/>
                </a:solidFill>
                <a:effectLst/>
                <a:latin typeface="Times New Roman" panose="02020603050405020304" pitchFamily="18" charset="0"/>
                <a:cs typeface="Times New Roman" panose="02020603050405020304" pitchFamily="18" charset="0"/>
              </a:rPr>
              <a:t>The family travels there, and Cassy's son is also found and sent to Africa.</a:t>
            </a:r>
            <a:endParaRPr lang="en-US" b="1">
              <a:solidFill>
                <a:srgbClr val="0070C0"/>
              </a:solidFill>
              <a:latin typeface="Times New Roman" panose="02020603050405020304" pitchFamily="18" charset="0"/>
              <a:cs typeface="Times New Roman" panose="02020603050405020304" pitchFamily="18" charset="0"/>
            </a:endParaRPr>
          </a:p>
        </p:txBody>
      </p:sp>
      <p:sp>
        <p:nvSpPr>
          <p:cNvPr id="5" name="Title 1">
            <a:extLst>
              <a:ext uri="{FF2B5EF4-FFF2-40B4-BE49-F238E27FC236}">
                <a16:creationId xmlns:a16="http://schemas.microsoft.com/office/drawing/2014/main" id="{48F5C66B-A4B6-EB4C-B7E1-63F2D6ECC806}"/>
              </a:ext>
            </a:extLst>
          </p:cNvPr>
          <p:cNvSpPr txBox="1">
            <a:spLocks noGrp="1"/>
          </p:cNvSpPr>
          <p:nvPr>
            <p:ph type="title"/>
          </p:nvPr>
        </p:nvSpPr>
        <p:spPr>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a:solidFill>
                  <a:srgbClr val="C00000"/>
                </a:solidFill>
              </a:rPr>
              <a:t>                Chapter 43</a:t>
            </a:r>
            <a:endParaRPr lang="en-US"/>
          </a:p>
        </p:txBody>
      </p:sp>
    </p:spTree>
    <p:extLst>
      <p:ext uri="{BB962C8B-B14F-4D97-AF65-F5344CB8AC3E}">
        <p14:creationId xmlns:p14="http://schemas.microsoft.com/office/powerpoint/2010/main" val="97775708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FEF0C0-3B53-C649-A8AE-1448BDFD16F3}"/>
              </a:ext>
            </a:extLst>
          </p:cNvPr>
          <p:cNvSpPr>
            <a:spLocks noGrp="1"/>
          </p:cNvSpPr>
          <p:nvPr>
            <p:ph idx="1"/>
          </p:nvPr>
        </p:nvSpPr>
        <p:spPr/>
        <p:txBody>
          <a:bodyPr>
            <a:normAutofit lnSpcReduction="10000"/>
          </a:bodyPr>
          <a:lstStyle/>
          <a:p>
            <a:r>
              <a:rPr lang="en-US" b="1" i="0">
                <a:solidFill>
                  <a:srgbClr val="0070C0"/>
                </a:solidFill>
                <a:effectLst/>
                <a:latin typeface="Times New Roman" panose="02020603050405020304" pitchFamily="18" charset="0"/>
                <a:cs typeface="Times New Roman" panose="02020603050405020304" pitchFamily="18" charset="0"/>
              </a:rPr>
              <a:t>When </a:t>
            </a:r>
            <a:r>
              <a:rPr lang="en-US" b="1" i="0">
                <a:solidFill>
                  <a:srgbClr val="0070C0"/>
                </a:solidFill>
                <a:effectLst/>
                <a:latin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George Shelby</a:t>
            </a:r>
            <a:r>
              <a:rPr lang="en-US" b="1" i="0">
                <a:solidFill>
                  <a:srgbClr val="0070C0"/>
                </a:solidFill>
                <a:effectLst/>
                <a:latin typeface="Times New Roman" panose="02020603050405020304" pitchFamily="18" charset="0"/>
                <a:cs typeface="Times New Roman" panose="02020603050405020304" pitchFamily="18" charset="0"/>
              </a:rPr>
              <a:t> returns home he tells Chloe about Tom's death.</a:t>
            </a:r>
          </a:p>
          <a:p>
            <a:r>
              <a:rPr lang="en-US" b="1" i="0">
                <a:solidFill>
                  <a:srgbClr val="0070C0"/>
                </a:solidFill>
                <a:effectLst/>
                <a:latin typeface="Times New Roman" panose="02020603050405020304" pitchFamily="18" charset="0"/>
                <a:cs typeface="Times New Roman" panose="02020603050405020304" pitchFamily="18" charset="0"/>
              </a:rPr>
              <a:t> Chloe has prepared him a welcome home dinner, and afterwards George frees the slaves in Uncle Tom's name. </a:t>
            </a:r>
          </a:p>
          <a:p>
            <a:r>
              <a:rPr lang="en-US" b="1" i="0">
                <a:solidFill>
                  <a:srgbClr val="0070C0"/>
                </a:solidFill>
                <a:effectLst/>
                <a:latin typeface="Times New Roman" panose="02020603050405020304" pitchFamily="18" charset="0"/>
                <a:cs typeface="Times New Roman" panose="02020603050405020304" pitchFamily="18" charset="0"/>
              </a:rPr>
              <a:t>When he gives the slaves their free papers, they beg him not to be sent away.</a:t>
            </a:r>
          </a:p>
          <a:p>
            <a:r>
              <a:rPr lang="en-US" b="1" i="0">
                <a:solidFill>
                  <a:srgbClr val="0070C0"/>
                </a:solidFill>
                <a:effectLst/>
                <a:latin typeface="Times New Roman" panose="02020603050405020304" pitchFamily="18" charset="0"/>
                <a:cs typeface="Times New Roman" panose="02020603050405020304" pitchFamily="18" charset="0"/>
              </a:rPr>
              <a:t>George tells then they can work for him for wages and enjoy their freedom upon his death. </a:t>
            </a:r>
          </a:p>
          <a:p>
            <a:r>
              <a:rPr lang="en-US" b="1" i="0">
                <a:solidFill>
                  <a:srgbClr val="0070C0"/>
                </a:solidFill>
                <a:effectLst/>
                <a:latin typeface="Times New Roman" panose="02020603050405020304" pitchFamily="18" charset="0"/>
                <a:cs typeface="Times New Roman" panose="02020603050405020304" pitchFamily="18" charset="0"/>
              </a:rPr>
              <a:t>George reminds the newly free men to think of their freedom when they gaze upon Uncle Tom's cabin.</a:t>
            </a:r>
            <a:endParaRPr lang="en-US" b="1">
              <a:solidFill>
                <a:srgbClr val="0070C0"/>
              </a:solidFill>
              <a:latin typeface="Times New Roman" panose="02020603050405020304" pitchFamily="18" charset="0"/>
              <a:cs typeface="Times New Roman" panose="02020603050405020304" pitchFamily="18" charset="0"/>
            </a:endParaRPr>
          </a:p>
        </p:txBody>
      </p:sp>
      <p:sp>
        <p:nvSpPr>
          <p:cNvPr id="5" name="Title 1">
            <a:extLst>
              <a:ext uri="{FF2B5EF4-FFF2-40B4-BE49-F238E27FC236}">
                <a16:creationId xmlns:a16="http://schemas.microsoft.com/office/drawing/2014/main" id="{BB15EC1F-0CA9-5C41-8335-A29ABB319FFA}"/>
              </a:ext>
            </a:extLst>
          </p:cNvPr>
          <p:cNvSpPr txBox="1">
            <a:spLocks noGrp="1"/>
          </p:cNvSpPr>
          <p:nvPr>
            <p:ph type="title"/>
          </p:nvPr>
        </p:nvSpPr>
        <p:spPr>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a:solidFill>
                  <a:srgbClr val="C00000"/>
                </a:solidFill>
              </a:rPr>
              <a:t>                Chapter 45</a:t>
            </a:r>
            <a:endParaRPr lang="en-US"/>
          </a:p>
        </p:txBody>
      </p:sp>
    </p:spTree>
    <p:extLst>
      <p:ext uri="{BB962C8B-B14F-4D97-AF65-F5344CB8AC3E}">
        <p14:creationId xmlns:p14="http://schemas.microsoft.com/office/powerpoint/2010/main" val="373169620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A4DA7F2-A9F0-804C-8704-CDB98687B877}"/>
              </a:ext>
            </a:extLst>
          </p:cNvPr>
          <p:cNvSpPr>
            <a:spLocks noGrp="1"/>
          </p:cNvSpPr>
          <p:nvPr>
            <p:ph idx="1"/>
          </p:nvPr>
        </p:nvSpPr>
        <p:spPr>
          <a:xfrm>
            <a:off x="1141810" y="-160734"/>
            <a:ext cx="10515600" cy="4351338"/>
          </a:xfrm>
        </p:spPr>
        <p:txBody>
          <a:bodyPr>
            <a:noAutofit/>
          </a:bodyPr>
          <a:lstStyle/>
          <a:p>
            <a:r>
              <a:rPr lang="en-US" b="1" i="0">
                <a:solidFill>
                  <a:srgbClr val="0070C0"/>
                </a:solidFill>
                <a:effectLst/>
                <a:latin typeface="Times New Roman" panose="02020603050405020304" pitchFamily="18" charset="0"/>
                <a:cs typeface="Times New Roman" panose="02020603050405020304" pitchFamily="18" charset="0"/>
              </a:rPr>
              <a:t>Tom refuses to whip a fellow slave as ordered. </a:t>
            </a:r>
          </a:p>
          <a:p>
            <a:r>
              <a:rPr lang="en-US" b="1" i="0">
                <a:solidFill>
                  <a:srgbClr val="0070C0"/>
                </a:solidFill>
                <a:effectLst/>
                <a:latin typeface="Times New Roman" panose="02020603050405020304" pitchFamily="18" charset="0"/>
                <a:cs typeface="Times New Roman" panose="02020603050405020304" pitchFamily="18" charset="0"/>
              </a:rPr>
              <a:t>Tom receives a severe beating, and Legree resolves to crush his faith in God.</a:t>
            </a:r>
          </a:p>
          <a:p>
            <a:r>
              <a:rPr lang="en-US" b="1" i="0">
                <a:solidFill>
                  <a:srgbClr val="0070C0"/>
                </a:solidFill>
                <a:effectLst/>
                <a:latin typeface="Times New Roman" panose="02020603050405020304" pitchFamily="18" charset="0"/>
                <a:cs typeface="Times New Roman" panose="02020603050405020304" pitchFamily="18" charset="0"/>
              </a:rPr>
              <a:t>George, Eliza, and Harry at last cross over into Canada from Lake Erie and obtain their freedom.</a:t>
            </a:r>
          </a:p>
          <a:p>
            <a:r>
              <a:rPr lang="en-US" b="1" i="0">
                <a:solidFill>
                  <a:srgbClr val="0070C0"/>
                </a:solidFill>
                <a:effectLst/>
                <a:latin typeface="Times New Roman" panose="02020603050405020304" pitchFamily="18" charset="0"/>
                <a:cs typeface="Times New Roman" panose="02020603050405020304" pitchFamily="18" charset="0"/>
              </a:rPr>
              <a:t>Tom encourages Cassy to escape. She does so, taking Emmeline with her.</a:t>
            </a:r>
          </a:p>
          <a:p>
            <a:r>
              <a:rPr lang="en-US" b="1" i="0">
                <a:solidFill>
                  <a:srgbClr val="0070C0"/>
                </a:solidFill>
                <a:effectLst/>
                <a:latin typeface="Times New Roman" panose="02020603050405020304" pitchFamily="18" charset="0"/>
                <a:cs typeface="Times New Roman" panose="02020603050405020304" pitchFamily="18" charset="0"/>
              </a:rPr>
              <a:t>George Shelby arrives with money in hand to buy Tom’s freedom, but he is too late.</a:t>
            </a:r>
          </a:p>
          <a:p>
            <a:r>
              <a:rPr lang="en-US" b="1" i="0">
                <a:solidFill>
                  <a:srgbClr val="0070C0"/>
                </a:solidFill>
                <a:effectLst/>
                <a:latin typeface="Times New Roman" panose="02020603050405020304" pitchFamily="18" charset="0"/>
                <a:cs typeface="Times New Roman" panose="02020603050405020304" pitchFamily="18" charset="0"/>
              </a:rPr>
              <a:t>Cassy and Emmeline meet George Harris’s sister and travel with her to Canada, where Cassy realizes that Eliza is her long-lost daughter.</a:t>
            </a:r>
          </a:p>
          <a:p>
            <a:r>
              <a:rPr lang="en-US" b="1">
                <a:solidFill>
                  <a:srgbClr val="0070C0"/>
                </a:solidFill>
                <a:latin typeface="Times New Roman" panose="02020603050405020304" pitchFamily="18" charset="0"/>
                <a:cs typeface="Times New Roman" panose="02020603050405020304" pitchFamily="18" charset="0"/>
              </a:rPr>
              <a:t>They d</a:t>
            </a:r>
            <a:r>
              <a:rPr lang="en-US" b="1" i="0">
                <a:solidFill>
                  <a:srgbClr val="0070C0"/>
                </a:solidFill>
                <a:effectLst/>
                <a:latin typeface="Times New Roman" panose="02020603050405020304" pitchFamily="18" charset="0"/>
                <a:cs typeface="Times New Roman" panose="02020603050405020304" pitchFamily="18" charset="0"/>
              </a:rPr>
              <a:t>ecide to move to Liberia.</a:t>
            </a:r>
          </a:p>
          <a:p>
            <a:r>
              <a:rPr lang="en-US" b="1" i="0">
                <a:solidFill>
                  <a:srgbClr val="0070C0"/>
                </a:solidFill>
                <a:effectLst/>
                <a:latin typeface="Times New Roman" panose="02020603050405020304" pitchFamily="18" charset="0"/>
                <a:cs typeface="Times New Roman" panose="02020603050405020304" pitchFamily="18" charset="0"/>
              </a:rPr>
              <a:t>George Shelby returns to the Kentucky farm, where, after his father’s death, he sets all the slaves free in honor of Tom’s memory.</a:t>
            </a:r>
            <a:endParaRPr lang="en-US">
              <a:solidFill>
                <a:srgbClr val="0070C0"/>
              </a:solidFill>
            </a:endParaRPr>
          </a:p>
        </p:txBody>
      </p:sp>
    </p:spTree>
    <p:extLst>
      <p:ext uri="{BB962C8B-B14F-4D97-AF65-F5344CB8AC3E}">
        <p14:creationId xmlns:p14="http://schemas.microsoft.com/office/powerpoint/2010/main" val="309555689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2299B4-D694-0648-84BE-FFD8689E999A}"/>
              </a:ext>
            </a:extLst>
          </p:cNvPr>
          <p:cNvSpPr>
            <a:spLocks noGrp="1"/>
          </p:cNvSpPr>
          <p:nvPr>
            <p:ph type="title"/>
          </p:nvPr>
        </p:nvSpPr>
        <p:spPr>
          <a:xfrm>
            <a:off x="3284934" y="-220863"/>
            <a:ext cx="10515600" cy="1325563"/>
          </a:xfrm>
        </p:spPr>
        <p:txBody>
          <a:bodyPr/>
          <a:lstStyle/>
          <a:p>
            <a:r>
              <a:rPr lang="en-US" b="1">
                <a:solidFill>
                  <a:srgbClr val="C00000"/>
                </a:solidFill>
                <a:latin typeface="Times New Roman" panose="02020603050405020304" pitchFamily="18" charset="0"/>
                <a:cs typeface="Times New Roman" panose="02020603050405020304" pitchFamily="18" charset="0"/>
              </a:rPr>
              <a:t>Characters:</a:t>
            </a:r>
          </a:p>
        </p:txBody>
      </p:sp>
      <p:sp>
        <p:nvSpPr>
          <p:cNvPr id="3" name="Content Placeholder 2">
            <a:extLst>
              <a:ext uri="{FF2B5EF4-FFF2-40B4-BE49-F238E27FC236}">
                <a16:creationId xmlns:a16="http://schemas.microsoft.com/office/drawing/2014/main" id="{D93FA4DB-0AA9-5D4A-805D-1DE7271C5BA2}"/>
              </a:ext>
            </a:extLst>
          </p:cNvPr>
          <p:cNvSpPr>
            <a:spLocks noGrp="1"/>
          </p:cNvSpPr>
          <p:nvPr>
            <p:ph idx="1"/>
          </p:nvPr>
        </p:nvSpPr>
        <p:spPr>
          <a:xfrm>
            <a:off x="658416" y="1104700"/>
            <a:ext cx="10515600" cy="6592690"/>
          </a:xfrm>
        </p:spPr>
        <p:txBody>
          <a:bodyPr>
            <a:normAutofit fontScale="32500" lnSpcReduction="20000"/>
          </a:bodyPr>
          <a:lstStyle/>
          <a:p>
            <a:pPr fontAlgn="base"/>
            <a:r>
              <a:rPr lang="en-US" sz="8000" b="1" i="0">
                <a:solidFill>
                  <a:srgbClr val="7030A0"/>
                </a:solidFill>
                <a:effectLst/>
                <a:latin typeface="Times New Roman" panose="02020603050405020304" pitchFamily="18" charset="0"/>
                <a:cs typeface="Times New Roman" panose="02020603050405020304" pitchFamily="18" charset="0"/>
              </a:rPr>
              <a:t>Uncle Tom</a:t>
            </a:r>
          </a:p>
          <a:p>
            <a:pPr marL="0" indent="0" fontAlgn="base">
              <a:buNone/>
            </a:pPr>
            <a:r>
              <a:rPr lang="en-US" sz="8000" b="1" i="0">
                <a:solidFill>
                  <a:schemeClr val="accent1">
                    <a:lumMod val="75000"/>
                  </a:schemeClr>
                </a:solidFill>
                <a:effectLst/>
                <a:latin typeface="Times New Roman" panose="02020603050405020304" pitchFamily="18" charset="0"/>
                <a:cs typeface="Times New Roman" panose="02020603050405020304" pitchFamily="18" charset="0"/>
              </a:rPr>
              <a:t>A good and pious man---the protagonist of </a:t>
            </a:r>
            <a:r>
              <a:rPr lang="en-US" sz="8000" b="1" i="1">
                <a:solidFill>
                  <a:schemeClr val="accent1">
                    <a:lumMod val="75000"/>
                  </a:schemeClr>
                </a:solidFill>
                <a:effectLst/>
                <a:latin typeface="Times New Roman" panose="02020603050405020304" pitchFamily="18" charset="0"/>
                <a:cs typeface="Times New Roman" panose="02020603050405020304" pitchFamily="18" charset="0"/>
              </a:rPr>
              <a:t>Uncle Tom’s Cabin---</a:t>
            </a:r>
            <a:r>
              <a:rPr lang="en-US" sz="8000" b="1" i="0">
                <a:solidFill>
                  <a:schemeClr val="accent1">
                    <a:lumMod val="75000"/>
                  </a:schemeClr>
                </a:solidFill>
                <a:effectLst/>
                <a:latin typeface="Times New Roman" panose="02020603050405020304" pitchFamily="18" charset="0"/>
                <a:cs typeface="Times New Roman" panose="02020603050405020304" pitchFamily="18" charset="0"/>
              </a:rPr>
              <a:t> always prays to God ---the cruel treatment at the hands of    Simon Legree.</a:t>
            </a:r>
          </a:p>
          <a:p>
            <a:pPr fontAlgn="base"/>
            <a:r>
              <a:rPr lang="en-US" sz="8000" b="1" i="0">
                <a:solidFill>
                  <a:srgbClr val="7030A0"/>
                </a:solidFill>
                <a:effectLst/>
                <a:latin typeface="Times New Roman" panose="02020603050405020304" pitchFamily="18" charset="0"/>
                <a:cs typeface="Times New Roman" panose="02020603050405020304" pitchFamily="18" charset="0"/>
              </a:rPr>
              <a:t>Aunt Chloe</a:t>
            </a:r>
          </a:p>
          <a:p>
            <a:pPr marL="0" indent="0" fontAlgn="base">
              <a:buNone/>
            </a:pPr>
            <a:r>
              <a:rPr lang="en-US" sz="8000" b="1" i="0">
                <a:solidFill>
                  <a:schemeClr val="accent1">
                    <a:lumMod val="75000"/>
                  </a:schemeClr>
                </a:solidFill>
                <a:effectLst/>
                <a:latin typeface="Times New Roman" panose="02020603050405020304" pitchFamily="18" charset="0"/>
                <a:cs typeface="Times New Roman" panose="02020603050405020304" pitchFamily="18" charset="0"/>
              </a:rPr>
              <a:t>Uncle Tom’s wife and the Shelbys’ cook.</a:t>
            </a:r>
          </a:p>
          <a:p>
            <a:pPr fontAlgn="base"/>
            <a:r>
              <a:rPr lang="en-US" sz="8000" b="1" i="0">
                <a:solidFill>
                  <a:srgbClr val="7030A0"/>
                </a:solidFill>
                <a:effectLst/>
                <a:latin typeface="Times New Roman" panose="02020603050405020304" pitchFamily="18" charset="0"/>
                <a:cs typeface="Times New Roman" panose="02020603050405020304" pitchFamily="18" charset="0"/>
              </a:rPr>
              <a:t>Arthur Shelby</a:t>
            </a:r>
          </a:p>
          <a:p>
            <a:pPr marL="0" indent="0" fontAlgn="base">
              <a:buNone/>
            </a:pPr>
            <a:r>
              <a:rPr lang="en-US" sz="8000" b="1" i="0">
                <a:solidFill>
                  <a:schemeClr val="accent1">
                    <a:lumMod val="75000"/>
                  </a:schemeClr>
                </a:solidFill>
                <a:effectLst/>
                <a:latin typeface="Times New Roman" panose="02020603050405020304" pitchFamily="18" charset="0"/>
                <a:cs typeface="Times New Roman" panose="02020603050405020304" pitchFamily="18" charset="0"/>
              </a:rPr>
              <a:t>The owner of Uncle Tom in Kentucky---sells Tom to the cruel Mr. Haley to pay off his debts--- An educated, kind, and basically good-hearted man.</a:t>
            </a:r>
          </a:p>
          <a:p>
            <a:pPr fontAlgn="base"/>
            <a:r>
              <a:rPr lang="en-US" sz="8000" b="1" i="0">
                <a:solidFill>
                  <a:srgbClr val="7030A0"/>
                </a:solidFill>
                <a:effectLst/>
                <a:latin typeface="Times New Roman" panose="02020603050405020304" pitchFamily="18" charset="0"/>
                <a:cs typeface="Times New Roman" panose="02020603050405020304" pitchFamily="18" charset="0"/>
              </a:rPr>
              <a:t>Emily Shelby</a:t>
            </a:r>
          </a:p>
          <a:p>
            <a:pPr marL="0" indent="0" fontAlgn="base">
              <a:buNone/>
            </a:pPr>
            <a:r>
              <a:rPr lang="en-US" sz="8000" b="1" i="0">
                <a:solidFill>
                  <a:schemeClr val="accent1">
                    <a:lumMod val="75000"/>
                  </a:schemeClr>
                </a:solidFill>
                <a:effectLst/>
                <a:latin typeface="Times New Roman" panose="02020603050405020304" pitchFamily="18" charset="0"/>
                <a:cs typeface="Times New Roman" panose="02020603050405020304" pitchFamily="18" charset="0"/>
              </a:rPr>
              <a:t>Mr. Shelby’s wife---a loving and non believer in slavery---morally virtuous and insightful female character in the novel.</a:t>
            </a:r>
          </a:p>
          <a:p>
            <a:pPr fontAlgn="base"/>
            <a:r>
              <a:rPr lang="en-US" sz="8000" b="1" i="0">
                <a:solidFill>
                  <a:srgbClr val="7030A0"/>
                </a:solidFill>
                <a:effectLst/>
                <a:latin typeface="Times New Roman" panose="02020603050405020304" pitchFamily="18" charset="0"/>
                <a:cs typeface="Times New Roman" panose="02020603050405020304" pitchFamily="18" charset="0"/>
              </a:rPr>
              <a:t>George Shelby</a:t>
            </a:r>
          </a:p>
          <a:p>
            <a:pPr marL="0" indent="0" fontAlgn="base">
              <a:buNone/>
            </a:pPr>
            <a:r>
              <a:rPr lang="en-US" sz="8000" b="1" i="0">
                <a:solidFill>
                  <a:schemeClr val="accent1">
                    <a:lumMod val="75000"/>
                  </a:schemeClr>
                </a:solidFill>
                <a:effectLst/>
                <a:latin typeface="Times New Roman" panose="02020603050405020304" pitchFamily="18" charset="0"/>
                <a:cs typeface="Times New Roman" panose="02020603050405020304" pitchFamily="18" charset="0"/>
              </a:rPr>
              <a:t>Called “Mas’r George” by Uncle Tom---Shelbys’ good-hearted son---He loves Tom and promises to rescue him from the cruelty into which his father sold him.</a:t>
            </a:r>
          </a:p>
          <a:p>
            <a:pPr fontAlgn="base"/>
            <a:endParaRPr lang="en-US" b="0" i="0">
              <a:solidFill>
                <a:srgbClr val="292C2E"/>
              </a:solidFill>
              <a:effectLst/>
              <a:latin typeface="Raleway"/>
            </a:endParaRPr>
          </a:p>
        </p:txBody>
      </p:sp>
    </p:spTree>
    <p:extLst>
      <p:ext uri="{BB962C8B-B14F-4D97-AF65-F5344CB8AC3E}">
        <p14:creationId xmlns:p14="http://schemas.microsoft.com/office/powerpoint/2010/main" val="428456480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46C8B9E-56B4-6642-8C70-5AFD246EB680}"/>
              </a:ext>
            </a:extLst>
          </p:cNvPr>
          <p:cNvSpPr>
            <a:spLocks noGrp="1"/>
          </p:cNvSpPr>
          <p:nvPr>
            <p:ph idx="1"/>
          </p:nvPr>
        </p:nvSpPr>
        <p:spPr>
          <a:xfrm>
            <a:off x="1141809" y="278805"/>
            <a:ext cx="10515600" cy="2739430"/>
          </a:xfrm>
        </p:spPr>
        <p:txBody>
          <a:bodyPr>
            <a:normAutofit fontScale="25000" lnSpcReduction="20000"/>
          </a:bodyPr>
          <a:lstStyle/>
          <a:p>
            <a:pPr fontAlgn="base"/>
            <a:r>
              <a:rPr lang="en-US" sz="9600" b="1" i="0">
                <a:solidFill>
                  <a:srgbClr val="7030A0"/>
                </a:solidFill>
                <a:effectLst/>
                <a:latin typeface="Raleway"/>
              </a:rPr>
              <a:t>George Harris</a:t>
            </a:r>
          </a:p>
          <a:p>
            <a:pPr fontAlgn="base"/>
            <a:r>
              <a:rPr lang="en-US" sz="9600" b="1" i="0">
                <a:solidFill>
                  <a:schemeClr val="accent1">
                    <a:lumMod val="75000"/>
                  </a:schemeClr>
                </a:solidFill>
                <a:effectLst/>
                <a:latin typeface="Raleway"/>
              </a:rPr>
              <a:t>Eliza’s husband ---loves his family deeply .</a:t>
            </a:r>
          </a:p>
          <a:p>
            <a:pPr fontAlgn="base"/>
            <a:r>
              <a:rPr lang="en-US" sz="9600" b="1" i="0">
                <a:solidFill>
                  <a:srgbClr val="7030A0"/>
                </a:solidFill>
                <a:effectLst/>
                <a:latin typeface="Raleway"/>
              </a:rPr>
              <a:t>Eliza Harris</a:t>
            </a:r>
          </a:p>
          <a:p>
            <a:pPr fontAlgn="base"/>
            <a:r>
              <a:rPr lang="en-US" sz="9600" b="1" i="0">
                <a:solidFill>
                  <a:schemeClr val="accent1">
                    <a:lumMod val="75000"/>
                  </a:schemeClr>
                </a:solidFill>
                <a:effectLst/>
                <a:latin typeface="Raleway"/>
              </a:rPr>
              <a:t>Mrs. Shelby’s maid, George’s wife, and Harry’s mother---an intelligent, beautiful, and brave young slave.</a:t>
            </a:r>
          </a:p>
          <a:p>
            <a:pPr fontAlgn="base"/>
            <a:r>
              <a:rPr lang="en-US" sz="9600" b="1" i="0">
                <a:solidFill>
                  <a:srgbClr val="7030A0"/>
                </a:solidFill>
                <a:effectLst/>
                <a:latin typeface="Times New Roman" panose="02020603050405020304" pitchFamily="18" charset="0"/>
                <a:cs typeface="Times New Roman" panose="02020603050405020304" pitchFamily="18" charset="0"/>
              </a:rPr>
              <a:t> Harris</a:t>
            </a:r>
          </a:p>
          <a:p>
            <a:pPr marL="0" indent="0" fontAlgn="base">
              <a:buNone/>
            </a:pPr>
            <a:r>
              <a:rPr lang="en-US" sz="9600" b="1" i="0">
                <a:solidFill>
                  <a:schemeClr val="accent1">
                    <a:lumMod val="75000"/>
                  </a:schemeClr>
                </a:solidFill>
                <a:effectLst/>
                <a:latin typeface="Times New Roman" panose="02020603050405020304" pitchFamily="18" charset="0"/>
                <a:cs typeface="Times New Roman" panose="02020603050405020304" pitchFamily="18" charset="0"/>
              </a:rPr>
              <a:t>Eliza and George’s son, a young boy.</a:t>
            </a:r>
          </a:p>
          <a:p>
            <a:pPr fontAlgn="base"/>
            <a:r>
              <a:rPr lang="en-US" sz="9600" b="1" i="0">
                <a:solidFill>
                  <a:srgbClr val="7030A0"/>
                </a:solidFill>
                <a:effectLst/>
                <a:latin typeface="Times New Roman" panose="02020603050405020304" pitchFamily="18" charset="0"/>
                <a:cs typeface="Times New Roman" panose="02020603050405020304" pitchFamily="18" charset="0"/>
              </a:rPr>
              <a:t>Augustine St. Clare</a:t>
            </a:r>
          </a:p>
          <a:p>
            <a:pPr fontAlgn="base"/>
            <a:r>
              <a:rPr lang="en-US" sz="9600" b="1" i="0">
                <a:solidFill>
                  <a:schemeClr val="accent1">
                    <a:lumMod val="75000"/>
                  </a:schemeClr>
                </a:solidFill>
                <a:effectLst/>
                <a:latin typeface="Times New Roman" panose="02020603050405020304" pitchFamily="18" charset="0"/>
                <a:cs typeface="Times New Roman" panose="02020603050405020304" pitchFamily="18" charset="0"/>
              </a:rPr>
              <a:t>Tom’s master in New Orleans and Eva’father---a flighty and romantic man---does not believe in God---shares the hypocrisy of Mr. Shelby.</a:t>
            </a:r>
          </a:p>
          <a:p>
            <a:pPr fontAlgn="base"/>
            <a:r>
              <a:rPr lang="en-US" sz="9600" b="1" i="0">
                <a:solidFill>
                  <a:srgbClr val="7030A0"/>
                </a:solidFill>
                <a:effectLst/>
                <a:latin typeface="Times New Roman" panose="02020603050405020304" pitchFamily="18" charset="0"/>
                <a:cs typeface="Times New Roman" panose="02020603050405020304" pitchFamily="18" charset="0"/>
              </a:rPr>
              <a:t>Eva</a:t>
            </a:r>
          </a:p>
          <a:p>
            <a:pPr fontAlgn="base"/>
            <a:r>
              <a:rPr lang="en-US" sz="9600" b="1" i="0">
                <a:solidFill>
                  <a:schemeClr val="accent1">
                    <a:lumMod val="75000"/>
                  </a:schemeClr>
                </a:solidFill>
                <a:effectLst/>
                <a:latin typeface="Times New Roman" panose="02020603050405020304" pitchFamily="18" charset="0"/>
                <a:cs typeface="Times New Roman" panose="02020603050405020304" pitchFamily="18" charset="0"/>
              </a:rPr>
              <a:t>St. Clare and Marie’s angelic daughter---perfect child---laments the existence of slavery.</a:t>
            </a:r>
          </a:p>
          <a:p>
            <a:pPr fontAlgn="base"/>
            <a:r>
              <a:rPr lang="en-US" sz="9600" b="1" i="0">
                <a:solidFill>
                  <a:srgbClr val="7030A0"/>
                </a:solidFill>
                <a:effectLst/>
                <a:latin typeface="Times New Roman" panose="02020603050405020304" pitchFamily="18" charset="0"/>
                <a:cs typeface="Times New Roman" panose="02020603050405020304" pitchFamily="18" charset="0"/>
              </a:rPr>
              <a:t>Miss Ophelia</a:t>
            </a:r>
          </a:p>
          <a:p>
            <a:pPr marL="0" indent="0" fontAlgn="base">
              <a:buNone/>
            </a:pPr>
            <a:r>
              <a:rPr lang="en-US" sz="9600" b="1" i="0">
                <a:solidFill>
                  <a:schemeClr val="accent1">
                    <a:lumMod val="75000"/>
                  </a:schemeClr>
                </a:solidFill>
                <a:effectLst/>
                <a:latin typeface="Times New Roman" panose="02020603050405020304" pitchFamily="18" charset="0"/>
                <a:cs typeface="Times New Roman" panose="02020603050405020304" pitchFamily="18" charset="0"/>
              </a:rPr>
              <a:t>St. Clare’s cousin from the North (Vermont)---opposes slavery in the abstract.</a:t>
            </a:r>
          </a:p>
          <a:p>
            <a:pPr fontAlgn="base"/>
            <a:r>
              <a:rPr lang="en-US" sz="9600" b="1" i="0">
                <a:solidFill>
                  <a:srgbClr val="7030A0"/>
                </a:solidFill>
                <a:effectLst/>
                <a:latin typeface="Times New Roman" panose="02020603050405020304" pitchFamily="18" charset="0"/>
                <a:cs typeface="Times New Roman" panose="02020603050405020304" pitchFamily="18" charset="0"/>
              </a:rPr>
              <a:t>Marie</a:t>
            </a:r>
          </a:p>
          <a:p>
            <a:pPr fontAlgn="base"/>
            <a:r>
              <a:rPr lang="en-US" sz="9600" b="1" i="0">
                <a:solidFill>
                  <a:schemeClr val="accent1">
                    <a:lumMod val="75000"/>
                  </a:schemeClr>
                </a:solidFill>
                <a:effectLst/>
                <a:latin typeface="Times New Roman" panose="02020603050405020304" pitchFamily="18" charset="0"/>
                <a:cs typeface="Times New Roman" panose="02020603050405020304" pitchFamily="18" charset="0"/>
              </a:rPr>
              <a:t>St. Clare’s wife---a self-centered woman---very opposite of the idealized woman</a:t>
            </a:r>
            <a:endParaRPr lang="en-US" sz="9600" b="1" i="0">
              <a:solidFill>
                <a:srgbClr val="292C2E"/>
              </a:solidFill>
              <a:effectLst/>
              <a:latin typeface="Raleway"/>
            </a:endParaRPr>
          </a:p>
          <a:p>
            <a:pPr fontAlgn="base"/>
            <a:endParaRPr lang="en-US" sz="8000" b="0" i="0">
              <a:solidFill>
                <a:srgbClr val="292C2E"/>
              </a:solidFill>
              <a:effectLst/>
              <a:latin typeface="Raleway"/>
            </a:endParaRPr>
          </a:p>
          <a:p>
            <a:pPr fontAlgn="base"/>
            <a:endParaRPr lang="en-US" sz="8000" b="0" i="0">
              <a:solidFill>
                <a:srgbClr val="292C2E"/>
              </a:solidFill>
              <a:effectLst/>
              <a:latin typeface="Raleway"/>
            </a:endParaRPr>
          </a:p>
          <a:p>
            <a:pPr fontAlgn="base"/>
            <a:endParaRPr lang="en-US" sz="8000" b="0" i="0">
              <a:solidFill>
                <a:srgbClr val="292C2E"/>
              </a:solidFill>
              <a:effectLst/>
              <a:latin typeface="Raleway"/>
            </a:endParaRPr>
          </a:p>
          <a:p>
            <a:pPr marL="0" indent="0" fontAlgn="base">
              <a:buNone/>
            </a:pPr>
            <a:endParaRPr lang="en-US" sz="8000" b="0" i="0">
              <a:solidFill>
                <a:srgbClr val="292C2E"/>
              </a:solidFill>
              <a:effectLst/>
              <a:latin typeface="Raleway"/>
            </a:endParaRPr>
          </a:p>
          <a:p>
            <a:pPr marL="0" indent="0" fontAlgn="base">
              <a:buNone/>
            </a:pPr>
            <a:endParaRPr lang="en-US" b="0" i="0">
              <a:solidFill>
                <a:srgbClr val="292C2E"/>
              </a:solidFill>
              <a:effectLst/>
              <a:latin typeface="Raleway"/>
            </a:endParaRPr>
          </a:p>
          <a:p>
            <a:pPr fontAlgn="base"/>
            <a:endParaRPr lang="en-US" b="0" i="0">
              <a:solidFill>
                <a:srgbClr val="292C2E"/>
              </a:solidFill>
              <a:effectLst/>
              <a:latin typeface="Raleway"/>
            </a:endParaRPr>
          </a:p>
          <a:p>
            <a:pPr marL="0" indent="0" fontAlgn="base">
              <a:buNone/>
            </a:pPr>
            <a:endParaRPr lang="en-US" b="0" i="0">
              <a:solidFill>
                <a:srgbClr val="292C2E"/>
              </a:solidFill>
              <a:effectLst/>
              <a:latin typeface="Raleway"/>
            </a:endParaRPr>
          </a:p>
          <a:p>
            <a:pPr marL="0" indent="0" fontAlgn="base">
              <a:buNone/>
            </a:pPr>
            <a:endParaRPr lang="en-US" b="0" i="0">
              <a:solidFill>
                <a:srgbClr val="292C2E"/>
              </a:solidFill>
              <a:effectLst/>
              <a:latin typeface="Raleway"/>
            </a:endParaRPr>
          </a:p>
          <a:p>
            <a:pPr marL="0" indent="0" fontAlgn="base">
              <a:buNone/>
            </a:pPr>
            <a:endParaRPr lang="en-US" b="0" i="0">
              <a:solidFill>
                <a:srgbClr val="292C2E"/>
              </a:solidFill>
              <a:effectLst/>
              <a:latin typeface="Raleway"/>
            </a:endParaRPr>
          </a:p>
          <a:p>
            <a:pPr marL="0" indent="0">
              <a:buNone/>
            </a:pPr>
            <a:endParaRPr lang="en-US"/>
          </a:p>
        </p:txBody>
      </p:sp>
    </p:spTree>
    <p:extLst>
      <p:ext uri="{BB962C8B-B14F-4D97-AF65-F5344CB8AC3E}">
        <p14:creationId xmlns:p14="http://schemas.microsoft.com/office/powerpoint/2010/main" val="302219385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17476FE-AD70-4E40-862A-C2850C62D25F}"/>
              </a:ext>
            </a:extLst>
          </p:cNvPr>
          <p:cNvSpPr>
            <a:spLocks noGrp="1"/>
          </p:cNvSpPr>
          <p:nvPr>
            <p:ph idx="1"/>
          </p:nvPr>
        </p:nvSpPr>
        <p:spPr>
          <a:xfrm>
            <a:off x="664367" y="-147835"/>
            <a:ext cx="10515600" cy="2076648"/>
          </a:xfrm>
        </p:spPr>
        <p:txBody>
          <a:bodyPr>
            <a:normAutofit fontScale="25000" lnSpcReduction="20000"/>
          </a:bodyPr>
          <a:lstStyle/>
          <a:p>
            <a:pPr fontAlgn="base"/>
            <a:r>
              <a:rPr lang="en-US" sz="8000" b="0" i="0">
                <a:solidFill>
                  <a:schemeClr val="accent1">
                    <a:lumMod val="75000"/>
                  </a:schemeClr>
                </a:solidFill>
                <a:effectLst/>
                <a:latin typeface="Times New Roman" panose="02020603050405020304" pitchFamily="18" charset="0"/>
                <a:cs typeface="Times New Roman" panose="02020603050405020304" pitchFamily="18" charset="0"/>
              </a:rPr>
              <a:t>.</a:t>
            </a:r>
          </a:p>
          <a:p>
            <a:pPr fontAlgn="base"/>
            <a:r>
              <a:rPr lang="en-US" sz="8000" b="1" i="0">
                <a:solidFill>
                  <a:srgbClr val="7030A0"/>
                </a:solidFill>
                <a:effectLst/>
                <a:latin typeface="Times New Roman" panose="02020603050405020304" pitchFamily="18" charset="0"/>
                <a:cs typeface="Times New Roman" panose="02020603050405020304" pitchFamily="18" charset="0"/>
              </a:rPr>
              <a:t>The Quakers</a:t>
            </a:r>
          </a:p>
          <a:p>
            <a:pPr marL="0" indent="0" fontAlgn="base">
              <a:buNone/>
            </a:pPr>
            <a:r>
              <a:rPr lang="en-US" sz="8000" b="1" i="0">
                <a:solidFill>
                  <a:schemeClr val="accent1">
                    <a:lumMod val="75000"/>
                  </a:schemeClr>
                </a:solidFill>
                <a:effectLst/>
                <a:latin typeface="Times New Roman" panose="02020603050405020304" pitchFamily="18" charset="0"/>
                <a:cs typeface="Times New Roman" panose="02020603050405020304" pitchFamily="18" charset="0"/>
              </a:rPr>
              <a:t> A Christian group that arose in mid-seventeenth-century England, dedicated themselves to achieving an inner understanding of God---many Quaker characters appear who help George and Eliza.</a:t>
            </a:r>
          </a:p>
          <a:p>
            <a:pPr fontAlgn="base"/>
            <a:r>
              <a:rPr lang="en-US" sz="8000" b="1" i="0">
                <a:solidFill>
                  <a:srgbClr val="7030A0"/>
                </a:solidFill>
                <a:effectLst/>
                <a:latin typeface="Times New Roman" panose="02020603050405020304" pitchFamily="18" charset="0"/>
                <a:cs typeface="Times New Roman" panose="02020603050405020304" pitchFamily="18" charset="0"/>
              </a:rPr>
              <a:t>Senator and Mrs. Bird</a:t>
            </a:r>
          </a:p>
          <a:p>
            <a:pPr marL="0" indent="0" fontAlgn="base">
              <a:buNone/>
            </a:pPr>
            <a:r>
              <a:rPr lang="en-US" sz="8000" b="1" i="0">
                <a:solidFill>
                  <a:schemeClr val="accent1">
                    <a:lumMod val="75000"/>
                  </a:schemeClr>
                </a:solidFill>
                <a:effectLst/>
                <a:latin typeface="Times New Roman" panose="02020603050405020304" pitchFamily="18" charset="0"/>
                <a:cs typeface="Times New Roman" panose="02020603050405020304" pitchFamily="18" charset="0"/>
              </a:rPr>
              <a:t>the well-meaning man and virtuous woman.</a:t>
            </a:r>
          </a:p>
          <a:p>
            <a:pPr fontAlgn="base"/>
            <a:r>
              <a:rPr lang="en-US" sz="8000" b="1" i="0">
                <a:solidFill>
                  <a:srgbClr val="7030A0"/>
                </a:solidFill>
                <a:effectLst/>
                <a:latin typeface="Times New Roman" panose="02020603050405020304" pitchFamily="18" charset="0"/>
                <a:cs typeface="Times New Roman" panose="02020603050405020304" pitchFamily="18" charset="0"/>
              </a:rPr>
              <a:t>Tom Loker</a:t>
            </a:r>
          </a:p>
          <a:p>
            <a:pPr fontAlgn="base"/>
            <a:r>
              <a:rPr lang="en-US" sz="8000" b="1" i="0">
                <a:solidFill>
                  <a:schemeClr val="accent1">
                    <a:lumMod val="75000"/>
                  </a:schemeClr>
                </a:solidFill>
                <a:effectLst/>
                <a:latin typeface="Times New Roman" panose="02020603050405020304" pitchFamily="18" charset="0"/>
                <a:cs typeface="Times New Roman" panose="02020603050405020304" pitchFamily="18" charset="0"/>
              </a:rPr>
              <a:t>A slave hunter hired by Mr. Haley to bring back Eliza, Harry, and George--+</a:t>
            </a:r>
          </a:p>
          <a:p>
            <a:pPr fontAlgn="base"/>
            <a:r>
              <a:rPr lang="en-US" sz="8000" b="1" i="0">
                <a:solidFill>
                  <a:srgbClr val="7030A0"/>
                </a:solidFill>
                <a:effectLst/>
                <a:latin typeface="Times New Roman" panose="02020603050405020304" pitchFamily="18" charset="0"/>
                <a:cs typeface="Times New Roman" panose="02020603050405020304" pitchFamily="18" charset="0"/>
              </a:rPr>
              <a:t>Mr. Haley</a:t>
            </a:r>
          </a:p>
          <a:p>
            <a:pPr fontAlgn="base"/>
            <a:r>
              <a:rPr lang="en-US" sz="8000" b="1" i="0">
                <a:solidFill>
                  <a:schemeClr val="accent1">
                    <a:lumMod val="75000"/>
                  </a:schemeClr>
                </a:solidFill>
                <a:effectLst/>
                <a:latin typeface="Times New Roman" panose="02020603050405020304" pitchFamily="18" charset="0"/>
                <a:cs typeface="Times New Roman" panose="02020603050405020304" pitchFamily="18" charset="0"/>
              </a:rPr>
              <a:t>The slave trader who buys Uncle Tom and Harry from Mr. Shelby---mistreats his slaves, often violently..</a:t>
            </a:r>
          </a:p>
          <a:p>
            <a:pPr fontAlgn="base"/>
            <a:r>
              <a:rPr lang="en-US" sz="8000" b="1" i="0">
                <a:solidFill>
                  <a:srgbClr val="7030A0"/>
                </a:solidFill>
                <a:effectLst/>
                <a:latin typeface="Raleway"/>
              </a:rPr>
              <a:t>Topsy</a:t>
            </a:r>
          </a:p>
          <a:p>
            <a:pPr fontAlgn="base"/>
            <a:r>
              <a:rPr lang="en-US" sz="8000" b="1" i="0">
                <a:solidFill>
                  <a:schemeClr val="accent1">
                    <a:lumMod val="75000"/>
                  </a:schemeClr>
                </a:solidFill>
                <a:effectLst/>
                <a:latin typeface="Raleway"/>
              </a:rPr>
              <a:t>A wild and uncivilized slave girl whom Miss Ophelia tries to reform.</a:t>
            </a:r>
          </a:p>
          <a:p>
            <a:pPr fontAlgn="base"/>
            <a:r>
              <a:rPr lang="en-US" sz="8000" b="1" i="0">
                <a:solidFill>
                  <a:srgbClr val="7030A0"/>
                </a:solidFill>
                <a:effectLst/>
                <a:latin typeface="Raleway"/>
              </a:rPr>
              <a:t>Simon Legree</a:t>
            </a:r>
          </a:p>
          <a:p>
            <a:pPr fontAlgn="base"/>
            <a:r>
              <a:rPr lang="en-US" sz="8000" b="1" i="0">
                <a:solidFill>
                  <a:schemeClr val="accent1">
                    <a:lumMod val="75000"/>
                  </a:schemeClr>
                </a:solidFill>
                <a:effectLst/>
                <a:latin typeface="Raleway"/>
              </a:rPr>
              <a:t>Tom’s ruthlessly evil master on the Louisiana plantation.</a:t>
            </a:r>
          </a:p>
          <a:p>
            <a:pPr fontAlgn="base"/>
            <a:r>
              <a:rPr lang="en-US" sz="8000" b="1" i="0">
                <a:solidFill>
                  <a:srgbClr val="7030A0"/>
                </a:solidFill>
                <a:effectLst/>
                <a:latin typeface="Raleway"/>
              </a:rPr>
              <a:t>Cassy</a:t>
            </a:r>
          </a:p>
          <a:p>
            <a:pPr fontAlgn="base"/>
            <a:r>
              <a:rPr lang="en-US" sz="8000" b="1" i="0">
                <a:solidFill>
                  <a:schemeClr val="accent1">
                    <a:lumMod val="75000"/>
                  </a:schemeClr>
                </a:solidFill>
                <a:effectLst/>
                <a:latin typeface="Raleway"/>
              </a:rPr>
              <a:t>Legree’s (slave) mistress and Eliza’s mother.</a:t>
            </a:r>
          </a:p>
          <a:p>
            <a:pPr fontAlgn="base"/>
            <a:r>
              <a:rPr lang="en-US" sz="8000" b="1" i="0">
                <a:solidFill>
                  <a:srgbClr val="7030A0"/>
                </a:solidFill>
                <a:effectLst/>
                <a:latin typeface="Raleway"/>
              </a:rPr>
              <a:t>Emmeline</a:t>
            </a:r>
          </a:p>
          <a:p>
            <a:pPr fontAlgn="base"/>
            <a:r>
              <a:rPr lang="en-US" sz="8000" b="1" i="0">
                <a:solidFill>
                  <a:schemeClr val="accent1">
                    <a:lumMod val="75000"/>
                  </a:schemeClr>
                </a:solidFill>
                <a:effectLst/>
                <a:latin typeface="Raleway"/>
              </a:rPr>
              <a:t>A young and beautiful slave girl whom Legree buys for himself.</a:t>
            </a:r>
          </a:p>
          <a:p>
            <a:pPr fontAlgn="base"/>
            <a:endParaRPr lang="en-US" sz="8000" b="1" i="0">
              <a:solidFill>
                <a:schemeClr val="accent1">
                  <a:lumMod val="75000"/>
                </a:schemeClr>
              </a:solidFill>
              <a:effectLst/>
              <a:latin typeface="Raleway"/>
            </a:endParaRPr>
          </a:p>
          <a:p>
            <a:pPr fontAlgn="base"/>
            <a:endParaRPr lang="en-US" sz="8000" b="0" i="0">
              <a:solidFill>
                <a:srgbClr val="292C2E"/>
              </a:solidFill>
              <a:effectLst/>
              <a:latin typeface="Raleway"/>
            </a:endParaRPr>
          </a:p>
          <a:p>
            <a:pPr fontAlgn="base"/>
            <a:endParaRPr lang="en-US" b="0" i="0">
              <a:solidFill>
                <a:srgbClr val="292C2E"/>
              </a:solidFill>
              <a:effectLst/>
              <a:latin typeface="Raleway"/>
            </a:endParaRPr>
          </a:p>
          <a:p>
            <a:pPr fontAlgn="base"/>
            <a:endParaRPr lang="en-US" b="0" i="0">
              <a:solidFill>
                <a:srgbClr val="292C2E"/>
              </a:solidFill>
              <a:effectLst/>
              <a:latin typeface="Raleway"/>
            </a:endParaRPr>
          </a:p>
        </p:txBody>
      </p:sp>
    </p:spTree>
    <p:extLst>
      <p:ext uri="{BB962C8B-B14F-4D97-AF65-F5344CB8AC3E}">
        <p14:creationId xmlns:p14="http://schemas.microsoft.com/office/powerpoint/2010/main" val="424497928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55</Slides>
  <Notes>0</Notes>
  <HiddenSlides>0</HiddenSlides>
  <ScaleCrop>false</ScaleCrop>
  <HeadingPairs>
    <vt:vector size="4" baseType="variant">
      <vt:variant>
        <vt:lpstr>Theme</vt:lpstr>
      </vt:variant>
      <vt:variant>
        <vt:i4>1</vt:i4>
      </vt:variant>
      <vt:variant>
        <vt:lpstr>Slide Titles</vt:lpstr>
      </vt:variant>
      <vt:variant>
        <vt:i4>55</vt:i4>
      </vt:variant>
    </vt:vector>
  </HeadingPairs>
  <TitlesOfParts>
    <vt:vector size="56" baseType="lpstr">
      <vt:lpstr>Office Theme</vt:lpstr>
      <vt:lpstr>UNCLE TOM’S CABIN</vt:lpstr>
      <vt:lpstr>Harriet Beecher Stowe (1811-1896)</vt:lpstr>
      <vt:lpstr>Uncle Tom’s Cabin: An Introduction</vt:lpstr>
      <vt:lpstr>Summary</vt:lpstr>
      <vt:lpstr>PowerPoint Presentation</vt:lpstr>
      <vt:lpstr>PowerPoint Presentation</vt:lpstr>
      <vt:lpstr>Characters:</vt:lpstr>
      <vt:lpstr>PowerPoint Presentation</vt:lpstr>
      <vt:lpstr>PowerPoint Presentation</vt:lpstr>
      <vt:lpstr>PowerPoint Presentation</vt:lpstr>
      <vt:lpstr>Chapter 1 </vt:lpstr>
      <vt:lpstr>Chapter 2</vt:lpstr>
      <vt:lpstr>Chapter 3</vt:lpstr>
      <vt:lpstr>Chapter 4</vt:lpstr>
      <vt:lpstr>Chapter 5</vt:lpstr>
      <vt:lpstr>Chapter 6</vt:lpstr>
      <vt:lpstr>Chapter 7</vt:lpstr>
      <vt:lpstr>Chapter 8</vt:lpstr>
      <vt:lpstr>Chapter 9</vt:lpstr>
      <vt:lpstr>Chapter 10</vt:lpstr>
      <vt:lpstr>Chapter 11</vt:lpstr>
      <vt:lpstr>Chapter 12</vt:lpstr>
      <vt:lpstr>Chapter 13</vt:lpstr>
      <vt:lpstr>Chapter 14</vt:lpstr>
      <vt:lpstr>Chapter 15</vt:lpstr>
      <vt:lpstr>Chapter 16</vt:lpstr>
      <vt:lpstr>Chapter 17</vt:lpstr>
      <vt:lpstr>Chapter 18</vt:lpstr>
      <vt:lpstr>Chapter 19</vt:lpstr>
      <vt:lpstr>Chapter 20</vt:lpstr>
      <vt:lpstr>Chapter 21</vt:lpstr>
      <vt:lpstr>Chapter 22</vt:lpstr>
      <vt:lpstr>Chapter 23</vt:lpstr>
      <vt:lpstr>Chapter 24</vt:lpstr>
      <vt:lpstr>Chapter 25</vt:lpstr>
      <vt:lpstr>Chapter 26</vt:lpstr>
      <vt:lpstr>Chapter 27</vt:lpstr>
      <vt:lpstr>Chapter 28</vt:lpstr>
      <vt:lpstr>Chapter 29</vt:lpstr>
      <vt:lpstr>                Chapter 30</vt:lpstr>
      <vt:lpstr>                      Chapter 31</vt:lpstr>
      <vt:lpstr>                Chapter 32</vt:lpstr>
      <vt:lpstr>                Chapter 33</vt:lpstr>
      <vt:lpstr>                Chapter 34</vt:lpstr>
      <vt:lpstr>                Chapter 35</vt:lpstr>
      <vt:lpstr>                Chapter 36</vt:lpstr>
      <vt:lpstr>                Chapter 37</vt:lpstr>
      <vt:lpstr>                Chapter 38</vt:lpstr>
      <vt:lpstr>                Chapter 39</vt:lpstr>
      <vt:lpstr>                Chapter 40</vt:lpstr>
      <vt:lpstr>                Chapter 41</vt:lpstr>
      <vt:lpstr>PowerPoint Presentation</vt:lpstr>
      <vt:lpstr>                Chapter 42</vt:lpstr>
      <vt:lpstr>                Chapter 43</vt:lpstr>
      <vt:lpstr>                Chapter 45</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UNCLE TOM’S CABIN</dc:title>
  <dc:creator>Unknown User</dc:creator>
  <cp:lastModifiedBy>919834381898</cp:lastModifiedBy>
  <cp:revision>33</cp:revision>
  <dcterms:created xsi:type="dcterms:W3CDTF">2021-01-09T09:32:28Z</dcterms:created>
  <dcterms:modified xsi:type="dcterms:W3CDTF">2021-11-16T05:55:54Z</dcterms:modified>
</cp:coreProperties>
</file>