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4" r:id="rId2"/>
    <p:sldId id="307" r:id="rId3"/>
    <p:sldId id="305" r:id="rId4"/>
    <p:sldId id="306" r:id="rId5"/>
    <p:sldId id="308" r:id="rId6"/>
    <p:sldId id="309" r:id="rId7"/>
    <p:sldId id="310" r:id="rId8"/>
    <p:sldId id="312" r:id="rId9"/>
    <p:sldId id="313" r:id="rId10"/>
    <p:sldId id="314" r:id="rId11"/>
    <p:sldId id="319" r:id="rId12"/>
    <p:sldId id="315" r:id="rId13"/>
    <p:sldId id="316" r:id="rId14"/>
    <p:sldId id="317"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87" d="100"/>
          <a:sy n="87" d="100"/>
        </p:scale>
        <p:origin x="-876"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325C45-668F-4BC3-A9B7-25168A94D259}" type="datetimeFigureOut">
              <a:rPr lang="en-US" smtClean="0"/>
              <a:pPr/>
              <a:t>05/13/2020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58D9C-4D43-4E39-AE1A-5C4D44E2577B}" type="slidenum">
              <a:rPr lang="en-US" smtClean="0"/>
              <a:pPr/>
              <a:t>‹#›</a:t>
            </a:fld>
            <a:endParaRPr lang="en-US"/>
          </a:p>
        </p:txBody>
      </p:sp>
    </p:spTree>
    <p:extLst>
      <p:ext uri="{BB962C8B-B14F-4D97-AF65-F5344CB8AC3E}">
        <p14:creationId xmlns:p14="http://schemas.microsoft.com/office/powerpoint/2010/main" val="2090143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D00D0-6F5D-4662-AA06-37064B13351C}" type="datetimeFigureOut">
              <a:rPr lang="en-US" smtClean="0"/>
              <a:pPr/>
              <a:t>05/13/2020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05AD2-9001-4D09-9A3B-D198D6078E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D00D0-6F5D-4662-AA06-37064B13351C}" type="datetimeFigureOut">
              <a:rPr lang="en-US" smtClean="0"/>
              <a:pPr/>
              <a:t>05/13/2020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05AD2-9001-4D09-9A3B-D198D6078E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305800" cy="4266296"/>
          </a:xfrm>
          <a:prstGeom prst="rect">
            <a:avLst/>
          </a:prstGeom>
        </p:spPr>
        <p:txBody>
          <a:bodyPr wrap="square">
            <a:spAutoFit/>
          </a:bodyPr>
          <a:lstStyle/>
          <a:p>
            <a:pPr algn="ctr">
              <a:lnSpc>
                <a:spcPct val="115000"/>
              </a:lnSpc>
              <a:spcAft>
                <a:spcPts val="1000"/>
              </a:spcAft>
              <a:tabLst>
                <a:tab pos="3019425" algn="l"/>
                <a:tab pos="3657600" algn="ctr"/>
              </a:tabLst>
            </a:pPr>
            <a:r>
              <a:rPr lang="en-US" sz="2800" b="1" dirty="0">
                <a:solidFill>
                  <a:srgbClr val="FF0000"/>
                </a:solidFill>
                <a:latin typeface="Segoe UI"/>
                <a:ea typeface="Calibri"/>
                <a:cs typeface="Segoe UI"/>
              </a:rPr>
              <a:t>Unit – III / </a:t>
            </a:r>
            <a:r>
              <a:rPr lang="en-US" sz="2800" b="1" dirty="0" err="1">
                <a:solidFill>
                  <a:srgbClr val="FF0000"/>
                </a:solidFill>
                <a:latin typeface="Segoe UI"/>
                <a:ea typeface="Calibri"/>
                <a:cs typeface="Segoe UI"/>
              </a:rPr>
              <a:t>Sem</a:t>
            </a:r>
            <a:r>
              <a:rPr lang="en-US" sz="2800" b="1" dirty="0">
                <a:solidFill>
                  <a:srgbClr val="FF0000"/>
                </a:solidFill>
                <a:latin typeface="Segoe UI"/>
                <a:ea typeface="Calibri"/>
                <a:cs typeface="Segoe UI"/>
              </a:rPr>
              <a:t> - II</a:t>
            </a:r>
            <a:endParaRPr lang="en-US" sz="1400" dirty="0">
              <a:latin typeface="Segoe UI"/>
              <a:ea typeface="Calibri"/>
              <a:cs typeface="Mangal"/>
            </a:endParaRPr>
          </a:p>
          <a:p>
            <a:pPr marL="914400" marR="0" indent="457200">
              <a:lnSpc>
                <a:spcPct val="115000"/>
              </a:lnSpc>
              <a:spcBef>
                <a:spcPts val="0"/>
              </a:spcBef>
              <a:spcAft>
                <a:spcPts val="1000"/>
              </a:spcAft>
            </a:pPr>
            <a:r>
              <a:rPr lang="en-US" sz="2800" b="1" dirty="0">
                <a:solidFill>
                  <a:srgbClr val="FF0000"/>
                </a:solidFill>
                <a:latin typeface="Segoe UI"/>
                <a:ea typeface="Calibri"/>
                <a:cs typeface="Segoe UI"/>
              </a:rPr>
              <a:t>       Chemistry of ‘f’-Block        Elements(Lanthanide and Actinides)</a:t>
            </a:r>
            <a:endParaRPr lang="en-US" sz="1400" dirty="0">
              <a:latin typeface="Segoe UI"/>
              <a:ea typeface="Calibri"/>
              <a:cs typeface="Mangal"/>
            </a:endParaRPr>
          </a:p>
          <a:p>
            <a:pPr marL="522605" marR="528955" algn="just">
              <a:lnSpc>
                <a:spcPct val="115000"/>
              </a:lnSpc>
              <a:spcBef>
                <a:spcPts val="460"/>
              </a:spcBef>
              <a:spcAft>
                <a:spcPts val="0"/>
              </a:spcAft>
              <a:tabLst>
                <a:tab pos="1190625" algn="l"/>
              </a:tabLst>
            </a:pPr>
            <a:r>
              <a:rPr lang="en-US" sz="1400" b="1" i="1" dirty="0">
                <a:solidFill>
                  <a:srgbClr val="0070C0"/>
                </a:solidFill>
                <a:latin typeface="Segoe UI"/>
                <a:ea typeface="Times New Roman"/>
                <a:cs typeface="Segoe UI"/>
              </a:rPr>
              <a:t>Syllabus :</a:t>
            </a:r>
            <a:endParaRPr lang="en-US" sz="1400" i="1" dirty="0">
              <a:solidFill>
                <a:srgbClr val="0070C0"/>
              </a:solidFill>
              <a:latin typeface="Segoe UI"/>
              <a:ea typeface="Calibri"/>
              <a:cs typeface="Mangal"/>
            </a:endParaRPr>
          </a:p>
          <a:p>
            <a:pPr marL="522605" marR="528955" algn="just">
              <a:lnSpc>
                <a:spcPct val="115000"/>
              </a:lnSpc>
              <a:spcBef>
                <a:spcPts val="460"/>
              </a:spcBef>
              <a:spcAft>
                <a:spcPts val="0"/>
              </a:spcAft>
              <a:tabLst>
                <a:tab pos="1190625" algn="l"/>
              </a:tabLst>
            </a:pPr>
            <a:r>
              <a:rPr lang="en-US" sz="1400" i="1" dirty="0" smtClean="0">
                <a:latin typeface="Segoe UI"/>
                <a:ea typeface="Times New Roman"/>
                <a:cs typeface="Segoe UI"/>
              </a:rPr>
              <a:t>Occurrence, </a:t>
            </a:r>
            <a:r>
              <a:rPr lang="en-US" sz="1400" i="1" dirty="0">
                <a:latin typeface="Segoe UI"/>
                <a:ea typeface="Times New Roman"/>
                <a:cs typeface="Segoe UI"/>
              </a:rPr>
              <a:t>properties of the f-block elements</a:t>
            </a:r>
            <a:r>
              <a:rPr lang="en-US" sz="1400" i="1" dirty="0" smtClean="0">
                <a:latin typeface="Segoe UI"/>
                <a:ea typeface="Times New Roman"/>
                <a:cs typeface="Segoe UI"/>
              </a:rPr>
              <a:t>,</a:t>
            </a:r>
          </a:p>
          <a:p>
            <a:pPr marL="522605" marR="528955" algn="just">
              <a:lnSpc>
                <a:spcPct val="115000"/>
              </a:lnSpc>
              <a:spcBef>
                <a:spcPts val="460"/>
              </a:spcBef>
              <a:spcAft>
                <a:spcPts val="0"/>
              </a:spcAft>
              <a:tabLst>
                <a:tab pos="1190625" algn="l"/>
              </a:tabLst>
            </a:pPr>
            <a:r>
              <a:rPr lang="en-US" sz="1400" i="1" dirty="0" smtClean="0">
                <a:latin typeface="Segoe UI"/>
                <a:ea typeface="Times New Roman"/>
                <a:cs typeface="Segoe UI"/>
              </a:rPr>
              <a:t> </a:t>
            </a:r>
            <a:r>
              <a:rPr lang="en-US" sz="1400" i="1" dirty="0" err="1">
                <a:latin typeface="Segoe UI"/>
                <a:ea typeface="Times New Roman"/>
                <a:cs typeface="Segoe UI"/>
              </a:rPr>
              <a:t>C</a:t>
            </a:r>
            <a:r>
              <a:rPr lang="en-US" sz="1400" i="1" dirty="0" err="1" smtClean="0">
                <a:latin typeface="Segoe UI"/>
                <a:ea typeface="Times New Roman"/>
                <a:cs typeface="Segoe UI"/>
              </a:rPr>
              <a:t>olour</a:t>
            </a:r>
            <a:r>
              <a:rPr lang="en-US" sz="1400" i="1" dirty="0">
                <a:latin typeface="Segoe UI"/>
                <a:ea typeface="Times New Roman"/>
                <a:cs typeface="Segoe UI"/>
              </a:rPr>
              <a:t>, oxidation state, Spectral and magnetic properties of lanthanides and actinides</a:t>
            </a:r>
            <a:r>
              <a:rPr lang="en-US" sz="1400" i="1" dirty="0" smtClean="0">
                <a:latin typeface="Segoe UI"/>
                <a:ea typeface="Times New Roman"/>
                <a:cs typeface="Segoe UI"/>
              </a:rPr>
              <a:t>,</a:t>
            </a:r>
          </a:p>
          <a:p>
            <a:pPr marL="522605" marR="528955" algn="just">
              <a:lnSpc>
                <a:spcPct val="115000"/>
              </a:lnSpc>
              <a:spcBef>
                <a:spcPts val="460"/>
              </a:spcBef>
              <a:spcAft>
                <a:spcPts val="0"/>
              </a:spcAft>
              <a:tabLst>
                <a:tab pos="1190625" algn="l"/>
              </a:tabLst>
            </a:pPr>
            <a:r>
              <a:rPr lang="en-US" sz="1400" i="1" dirty="0" smtClean="0">
                <a:latin typeface="Segoe UI"/>
                <a:ea typeface="Times New Roman"/>
                <a:cs typeface="Segoe UI"/>
              </a:rPr>
              <a:t> </a:t>
            </a:r>
            <a:r>
              <a:rPr lang="en-US" sz="1400" i="1" dirty="0">
                <a:latin typeface="Segoe UI"/>
                <a:ea typeface="Times New Roman"/>
                <a:cs typeface="Segoe UI"/>
              </a:rPr>
              <a:t>lanthanide contraction, </a:t>
            </a:r>
            <a:endParaRPr lang="en-US" sz="1400" i="1" dirty="0" smtClean="0">
              <a:latin typeface="Segoe UI"/>
              <a:ea typeface="Times New Roman"/>
              <a:cs typeface="Segoe UI"/>
            </a:endParaRPr>
          </a:p>
          <a:p>
            <a:pPr marL="522605" marR="528955" algn="just">
              <a:lnSpc>
                <a:spcPct val="115000"/>
              </a:lnSpc>
              <a:spcBef>
                <a:spcPts val="460"/>
              </a:spcBef>
              <a:spcAft>
                <a:spcPts val="0"/>
              </a:spcAft>
              <a:tabLst>
                <a:tab pos="1190625" algn="l"/>
              </a:tabLst>
            </a:pPr>
            <a:r>
              <a:rPr lang="en-US" sz="1400" i="1" dirty="0" smtClean="0">
                <a:latin typeface="Segoe UI"/>
                <a:ea typeface="Times New Roman"/>
                <a:cs typeface="Segoe UI"/>
              </a:rPr>
              <a:t>Use </a:t>
            </a:r>
            <a:r>
              <a:rPr lang="en-US" sz="1400" i="1" dirty="0">
                <a:latin typeface="Segoe UI"/>
                <a:ea typeface="Times New Roman"/>
                <a:cs typeface="Segoe UI"/>
              </a:rPr>
              <a:t>of lanthanide  compounds  as shift reagents, compounds of lanthanides, Photoluminescence properties of lanthanide </a:t>
            </a:r>
            <a:r>
              <a:rPr lang="en-US" sz="1400" i="1" dirty="0" smtClean="0">
                <a:latin typeface="Segoe UI"/>
                <a:ea typeface="Times New Roman"/>
                <a:cs typeface="Segoe UI"/>
              </a:rPr>
              <a:t>compounds</a:t>
            </a:r>
          </a:p>
          <a:p>
            <a:pPr marL="522605" marR="528955" algn="just">
              <a:lnSpc>
                <a:spcPct val="115000"/>
              </a:lnSpc>
              <a:spcBef>
                <a:spcPts val="460"/>
              </a:spcBef>
              <a:spcAft>
                <a:spcPts val="0"/>
              </a:spcAft>
              <a:tabLst>
                <a:tab pos="1190625" algn="l"/>
              </a:tabLst>
            </a:pPr>
            <a:r>
              <a:rPr lang="en-US" sz="1400" i="1" dirty="0" smtClean="0">
                <a:latin typeface="Segoe UI"/>
                <a:ea typeface="Times New Roman"/>
                <a:cs typeface="Segoe UI"/>
              </a:rPr>
              <a:t> </a:t>
            </a:r>
            <a:r>
              <a:rPr lang="en-US" sz="1400" i="1" dirty="0">
                <a:latin typeface="Segoe UI"/>
                <a:ea typeface="Times New Roman"/>
                <a:cs typeface="Segoe UI"/>
              </a:rPr>
              <a:t>Modern methods of separation of lanthanides and actinides, </a:t>
            </a:r>
            <a:endParaRPr lang="en-US" sz="1400" i="1" dirty="0" smtClean="0">
              <a:latin typeface="Segoe UI"/>
              <a:ea typeface="Times New Roman"/>
              <a:cs typeface="Segoe UI"/>
            </a:endParaRPr>
          </a:p>
          <a:p>
            <a:pPr marL="522605" marR="528955" algn="just">
              <a:lnSpc>
                <a:spcPct val="115000"/>
              </a:lnSpc>
              <a:spcBef>
                <a:spcPts val="460"/>
              </a:spcBef>
              <a:spcAft>
                <a:spcPts val="0"/>
              </a:spcAft>
              <a:tabLst>
                <a:tab pos="1190625" algn="l"/>
              </a:tabLst>
            </a:pPr>
            <a:r>
              <a:rPr lang="en-US" sz="1400" i="1" dirty="0" smtClean="0">
                <a:latin typeface="Segoe UI"/>
                <a:ea typeface="Times New Roman"/>
                <a:cs typeface="Segoe UI"/>
              </a:rPr>
              <a:t>Applications </a:t>
            </a:r>
            <a:r>
              <a:rPr lang="en-US" sz="1400" i="1" dirty="0">
                <a:latin typeface="Segoe UI"/>
                <a:ea typeface="Times New Roman"/>
                <a:cs typeface="Segoe UI"/>
              </a:rPr>
              <a:t>of lanthanide and actinide compounds in</a:t>
            </a:r>
            <a:r>
              <a:rPr lang="en-US" sz="1400" i="1" spc="45" dirty="0">
                <a:latin typeface="Segoe UI"/>
                <a:ea typeface="Times New Roman"/>
                <a:cs typeface="Segoe UI"/>
              </a:rPr>
              <a:t> </a:t>
            </a:r>
            <a:r>
              <a:rPr lang="en-US" sz="1400" i="1" dirty="0" err="1">
                <a:latin typeface="Segoe UI"/>
                <a:ea typeface="Times New Roman"/>
                <a:cs typeface="Segoe UI"/>
              </a:rPr>
              <a:t>Industries.medicines</a:t>
            </a:r>
            <a:r>
              <a:rPr lang="en-US" sz="1400" i="1" dirty="0">
                <a:latin typeface="Segoe UI"/>
                <a:ea typeface="Times New Roman"/>
                <a:cs typeface="Segoe UI"/>
              </a:rPr>
              <a:t>.</a:t>
            </a:r>
            <a:endParaRPr lang="en-US" sz="1400" i="1" dirty="0">
              <a:effectLst/>
              <a:latin typeface="Segoe UI"/>
              <a:ea typeface="Calibri"/>
              <a:cs typeface="Mangal"/>
            </a:endParaRPr>
          </a:p>
        </p:txBody>
      </p:sp>
    </p:spTree>
    <p:extLst>
      <p:ext uri="{BB962C8B-B14F-4D97-AF65-F5344CB8AC3E}">
        <p14:creationId xmlns:p14="http://schemas.microsoft.com/office/powerpoint/2010/main" val="353662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458200" cy="2362185"/>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b="1" dirty="0" smtClean="0">
                <a:solidFill>
                  <a:srgbClr val="FF0000"/>
                </a:solidFill>
                <a:latin typeface="Segoe UI"/>
                <a:ea typeface="Times New Roman"/>
                <a:cs typeface="Segoe UI"/>
              </a:rPr>
              <a:t> </a:t>
            </a:r>
            <a:r>
              <a:rPr lang="en-US" b="1" dirty="0" err="1">
                <a:solidFill>
                  <a:srgbClr val="FF0000"/>
                </a:solidFill>
                <a:latin typeface="Segoe UI"/>
                <a:ea typeface="Times New Roman"/>
                <a:cs typeface="Segoe UI"/>
              </a:rPr>
              <a:t>Colour</a:t>
            </a:r>
            <a:r>
              <a:rPr lang="en-US" b="1" dirty="0">
                <a:solidFill>
                  <a:srgbClr val="FF0000"/>
                </a:solidFill>
                <a:latin typeface="Segoe UI"/>
                <a:ea typeface="Times New Roman"/>
                <a:cs typeface="Segoe UI"/>
              </a:rPr>
              <a:t> and Spectra :</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b="1" dirty="0">
                <a:latin typeface="Segoe UI"/>
                <a:ea typeface="Times New Roman"/>
                <a:cs typeface="Segoe UI"/>
              </a:rPr>
              <a:t>(a)	</a:t>
            </a:r>
            <a:r>
              <a:rPr lang="en-US" b="1" dirty="0" err="1">
                <a:latin typeface="Segoe UI"/>
                <a:ea typeface="Times New Roman"/>
                <a:cs typeface="Segoe UI"/>
              </a:rPr>
              <a:t>Colour</a:t>
            </a:r>
            <a:r>
              <a:rPr lang="en-US" b="1" dirty="0">
                <a:latin typeface="Segoe UI"/>
                <a:ea typeface="Times New Roman"/>
                <a:cs typeface="Segoe UI"/>
              </a:rPr>
              <a:t> </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dirty="0">
                <a:latin typeface="Segoe UI"/>
                <a:ea typeface="Times New Roman"/>
                <a:cs typeface="Segoe UI"/>
              </a:rPr>
              <a:t>	</a:t>
            </a:r>
            <a:r>
              <a:rPr lang="en-US" sz="1400" dirty="0">
                <a:latin typeface="Segoe UI"/>
                <a:ea typeface="Times New Roman"/>
                <a:cs typeface="Segoe UI"/>
              </a:rPr>
              <a:t>Some of the trivalent ions of lanthanides are coloured in the solid state as well as in aqueous solution. These </a:t>
            </a:r>
            <a:r>
              <a:rPr lang="en-US" sz="1400" dirty="0" err="1">
                <a:latin typeface="Segoe UI"/>
                <a:ea typeface="Times New Roman"/>
                <a:cs typeface="Segoe UI"/>
              </a:rPr>
              <a:t>colours</a:t>
            </a:r>
            <a:r>
              <a:rPr lang="en-US" sz="1400" dirty="0">
                <a:latin typeface="Segoe UI"/>
                <a:ea typeface="Times New Roman"/>
                <a:cs typeface="Segoe UI"/>
              </a:rPr>
              <a:t> are shown in     Table 2.3.</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i="1" dirty="0">
                <a:latin typeface="Segoe UI"/>
                <a:ea typeface="Times New Roman"/>
                <a:cs typeface="Segoe UI"/>
              </a:rPr>
              <a:t>	</a:t>
            </a:r>
            <a:r>
              <a:rPr lang="en-US" sz="1400" dirty="0">
                <a:latin typeface="Segoe UI"/>
                <a:ea typeface="Times New Roman"/>
                <a:cs typeface="Segoe UI"/>
              </a:rPr>
              <a:t>The </a:t>
            </a:r>
            <a:r>
              <a:rPr lang="en-US" sz="1400" dirty="0" err="1">
                <a:latin typeface="Segoe UI"/>
                <a:ea typeface="Times New Roman"/>
                <a:cs typeface="Segoe UI"/>
              </a:rPr>
              <a:t>colour</a:t>
            </a:r>
            <a:r>
              <a:rPr lang="en-US" sz="1400" dirty="0">
                <a:latin typeface="Segoe UI"/>
                <a:ea typeface="Times New Roman"/>
                <a:cs typeface="Segoe UI"/>
              </a:rPr>
              <a:t> appears to depend upon the number of f electrons. The </a:t>
            </a:r>
            <a:r>
              <a:rPr lang="en-US" sz="1400" dirty="0" err="1">
                <a:latin typeface="Segoe UI"/>
                <a:ea typeface="Times New Roman"/>
                <a:cs typeface="Segoe UI"/>
              </a:rPr>
              <a:t>colour</a:t>
            </a:r>
            <a:r>
              <a:rPr lang="en-US" sz="1400" dirty="0">
                <a:latin typeface="Segoe UI"/>
                <a:ea typeface="Times New Roman"/>
                <a:cs typeface="Segoe UI"/>
              </a:rPr>
              <a:t> of ions containing </a:t>
            </a:r>
            <a:r>
              <a:rPr lang="en-US" sz="1400" dirty="0" err="1">
                <a:latin typeface="Segoe UI"/>
                <a:ea typeface="Times New Roman"/>
                <a:cs typeface="Segoe UI"/>
              </a:rPr>
              <a:t>xf</a:t>
            </a:r>
            <a:r>
              <a:rPr lang="en-US" sz="1400" dirty="0">
                <a:latin typeface="Segoe UI"/>
                <a:ea typeface="Times New Roman"/>
                <a:cs typeface="Segoe UI"/>
              </a:rPr>
              <a:t> electrons is about the same as those with (14-x) f electrons. This shows that the 4f orbitals are the main cause of </a:t>
            </a:r>
            <a:r>
              <a:rPr lang="en-US" sz="1400" dirty="0" err="1">
                <a:latin typeface="Segoe UI"/>
                <a:ea typeface="Times New Roman"/>
                <a:cs typeface="Segoe UI"/>
              </a:rPr>
              <a:t>colour</a:t>
            </a:r>
            <a:r>
              <a:rPr lang="en-US" sz="1400" dirty="0">
                <a:latin typeface="Segoe UI"/>
                <a:ea typeface="Times New Roman"/>
                <a:cs typeface="Segoe UI"/>
              </a:rPr>
              <a:t>. The absorption bands in the visible region of electronic spectra of rare earth ions in their compounds arise because of the absorption of light in the visible range resulting in the transition of the electrons of the ions from the lower energy f orbitals to the higher energy f orbitals. A rare earth ion thus appears to be of the </a:t>
            </a:r>
            <a:r>
              <a:rPr lang="en-US" sz="1400" dirty="0" err="1">
                <a:latin typeface="Segoe UI"/>
                <a:ea typeface="Times New Roman"/>
                <a:cs typeface="Segoe UI"/>
              </a:rPr>
              <a:t>colour</a:t>
            </a:r>
            <a:r>
              <a:rPr lang="en-US" sz="1400" dirty="0">
                <a:latin typeface="Segoe UI"/>
                <a:ea typeface="Times New Roman"/>
                <a:cs typeface="Segoe UI"/>
              </a:rPr>
              <a:t> which is complementary to the </a:t>
            </a:r>
            <a:r>
              <a:rPr lang="en-US" sz="1400" dirty="0" err="1">
                <a:latin typeface="Segoe UI"/>
                <a:ea typeface="Times New Roman"/>
                <a:cs typeface="Segoe UI"/>
              </a:rPr>
              <a:t>colour</a:t>
            </a:r>
            <a:r>
              <a:rPr lang="en-US" sz="1400" dirty="0">
                <a:latin typeface="Segoe UI"/>
                <a:ea typeface="Times New Roman"/>
                <a:cs typeface="Segoe UI"/>
              </a:rPr>
              <a:t> of the light absorbed. This type of change in the arrangement of f electrons due to absorption of light is called f-f transition.</a:t>
            </a:r>
            <a:endParaRPr lang="en-US" sz="1400" dirty="0">
              <a:effectLst/>
              <a:latin typeface="Segoe UI"/>
              <a:ea typeface="Calibri"/>
              <a:cs typeface="Mangal"/>
            </a:endParaRPr>
          </a:p>
        </p:txBody>
      </p:sp>
      <p:graphicFrame>
        <p:nvGraphicFramePr>
          <p:cNvPr id="3" name="Table 2"/>
          <p:cNvGraphicFramePr>
            <a:graphicFrameLocks noGrp="1"/>
          </p:cNvGraphicFramePr>
          <p:nvPr>
            <p:extLst>
              <p:ext uri="{D42A27DB-BD31-4B8C-83A1-F6EECF244321}">
                <p14:modId xmlns:p14="http://schemas.microsoft.com/office/powerpoint/2010/main" val="4060826833"/>
              </p:ext>
            </p:extLst>
          </p:nvPr>
        </p:nvGraphicFramePr>
        <p:xfrm>
          <a:off x="2025459" y="3886200"/>
          <a:ext cx="5474081" cy="2832100"/>
        </p:xfrm>
        <a:graphic>
          <a:graphicData uri="http://schemas.openxmlformats.org/drawingml/2006/table">
            <a:tbl>
              <a:tblPr firstRow="1" firstCol="1" bandRow="1"/>
              <a:tblGrid>
                <a:gridCol w="685800"/>
                <a:gridCol w="588645"/>
                <a:gridCol w="1087755"/>
                <a:gridCol w="762000"/>
                <a:gridCol w="1295400"/>
                <a:gridCol w="1054481"/>
              </a:tblGrid>
              <a:tr h="0">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66"/>
                          </a:solidFill>
                          <a:effectLst/>
                          <a:latin typeface="Segoe UI"/>
                          <a:ea typeface="Times New Roman"/>
                          <a:cs typeface="Segoe UI"/>
                        </a:rPr>
                        <a:t>Ion</a:t>
                      </a:r>
                      <a:endParaRPr lang="en-US" sz="1400" dirty="0">
                        <a:solidFill>
                          <a:srgbClr val="FF0066"/>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66"/>
                          </a:solidFill>
                          <a:effectLst/>
                          <a:latin typeface="Segoe UI"/>
                          <a:ea typeface="Times New Roman"/>
                          <a:cs typeface="Segoe UI"/>
                        </a:rPr>
                        <a:t>Number of 4f electrons</a:t>
                      </a:r>
                      <a:endParaRPr lang="en-US" sz="1400" dirty="0">
                        <a:solidFill>
                          <a:srgbClr val="FF0066"/>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err="1">
                          <a:solidFill>
                            <a:srgbClr val="FF0066"/>
                          </a:solidFill>
                          <a:effectLst/>
                          <a:latin typeface="Segoe UI"/>
                          <a:ea typeface="Times New Roman"/>
                          <a:cs typeface="Segoe UI"/>
                        </a:rPr>
                        <a:t>Colour</a:t>
                      </a:r>
                      <a:endParaRPr lang="en-US" sz="1400" dirty="0">
                        <a:solidFill>
                          <a:srgbClr val="FF0066"/>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66"/>
                          </a:solidFill>
                          <a:effectLst/>
                          <a:latin typeface="Segoe UI"/>
                          <a:ea typeface="Times New Roman"/>
                          <a:cs typeface="Segoe UI"/>
                        </a:rPr>
                        <a:t>Ion</a:t>
                      </a:r>
                      <a:endParaRPr lang="en-US" sz="1400" dirty="0">
                        <a:solidFill>
                          <a:srgbClr val="FF0066"/>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66"/>
                          </a:solidFill>
                          <a:effectLst/>
                          <a:latin typeface="Segoe UI"/>
                          <a:ea typeface="Times New Roman"/>
                          <a:cs typeface="Segoe UI"/>
                        </a:rPr>
                        <a:t>Number of 4f electrons</a:t>
                      </a:r>
                      <a:endParaRPr lang="en-US" sz="1400" dirty="0">
                        <a:solidFill>
                          <a:srgbClr val="FF0066"/>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err="1">
                          <a:solidFill>
                            <a:srgbClr val="FF0066"/>
                          </a:solidFill>
                          <a:effectLst/>
                          <a:latin typeface="Segoe UI"/>
                          <a:ea typeface="Times New Roman"/>
                          <a:cs typeface="Segoe UI"/>
                        </a:rPr>
                        <a:t>Colour</a:t>
                      </a:r>
                      <a:endParaRPr lang="en-US" sz="1400" dirty="0">
                        <a:solidFill>
                          <a:srgbClr val="FF0066"/>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La</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Ce</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Pr</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Nd</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Pm</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Sm</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Eu</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Gd</a:t>
                      </a:r>
                      <a:r>
                        <a:rPr lang="en-US" sz="1400" baseline="30000" dirty="0">
                          <a:effectLst/>
                          <a:latin typeface="Segoe UI"/>
                          <a:ea typeface="Times New Roman"/>
                          <a:cs typeface="Segoe UI"/>
                        </a:rPr>
                        <a:t>3+</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0</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1</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2</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5</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a:t>
                      </a:r>
                      <a:endParaRPr lang="en-US" sz="140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7</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Colourless</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Colourless</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Green</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Lilac</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Pink</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Yellow</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Pale pink</a:t>
                      </a:r>
                      <a:endParaRPr lang="en-US" sz="140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Colourless</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Tb</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Dy</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Ho</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Er</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Tm</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Yb</a:t>
                      </a:r>
                      <a:r>
                        <a:rPr lang="en-US" sz="1400" baseline="30000" dirty="0">
                          <a:effectLst/>
                          <a:latin typeface="Segoe UI"/>
                          <a:ea typeface="Times New Roman"/>
                          <a:cs typeface="Segoe UI"/>
                        </a:rPr>
                        <a:t>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Lu</a:t>
                      </a:r>
                      <a:r>
                        <a:rPr lang="en-US" sz="1400" baseline="30000" dirty="0">
                          <a:effectLst/>
                          <a:latin typeface="Segoe UI"/>
                          <a:ea typeface="Times New Roman"/>
                          <a:cs typeface="Segoe UI"/>
                        </a:rPr>
                        <a:t>3+</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8</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9</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10</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11</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12</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13</a:t>
                      </a:r>
                      <a:endParaRPr lang="en-US" sz="1400" dirty="0">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14</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Pale pink</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Yellow</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Pale yellow</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Pink</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Pale green</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err="1">
                          <a:effectLst/>
                          <a:latin typeface="Segoe UI"/>
                          <a:ea typeface="Times New Roman"/>
                          <a:cs typeface="Segoe UI"/>
                        </a:rPr>
                        <a:t>Colourless</a:t>
                      </a:r>
                      <a:endParaRPr lang="en-US" sz="1400" dirty="0">
                        <a:effectLst/>
                        <a:latin typeface="Segoe UI"/>
                        <a:ea typeface="Calibri"/>
                        <a:cs typeface="Mangal"/>
                      </a:endParaRPr>
                    </a:p>
                    <a:p>
                      <a:pPr marL="0" marR="0" algn="just">
                        <a:lnSpc>
                          <a:spcPts val="1500"/>
                        </a:lnSpc>
                        <a:spcBef>
                          <a:spcPts val="200"/>
                        </a:spcBef>
                        <a:spcAft>
                          <a:spcPts val="200"/>
                        </a:spcAft>
                        <a:tabLst>
                          <a:tab pos="240030" algn="l"/>
                          <a:tab pos="485775" algn="l"/>
                          <a:tab pos="4114800" algn="r"/>
                        </a:tabLst>
                      </a:pPr>
                      <a:r>
                        <a:rPr lang="en-US" sz="1400" dirty="0" err="1">
                          <a:effectLst/>
                          <a:latin typeface="Segoe UI"/>
                          <a:ea typeface="Times New Roman"/>
                          <a:cs typeface="Segoe UI"/>
                        </a:rPr>
                        <a:t>Colourless</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652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4" y="1828800"/>
            <a:ext cx="8534400" cy="4015779"/>
          </a:xfrm>
          <a:prstGeom prst="rect">
            <a:avLst/>
          </a:prstGeom>
        </p:spPr>
        <p:txBody>
          <a:bodyPr wrap="square">
            <a:spAutoFit/>
          </a:bodyPr>
          <a:lstStyle/>
          <a:p>
            <a:pPr indent="457200">
              <a:lnSpc>
                <a:spcPct val="115000"/>
              </a:lnSpc>
              <a:spcAft>
                <a:spcPts val="1000"/>
              </a:spcAft>
            </a:pPr>
            <a:r>
              <a:rPr lang="en-US" b="1" dirty="0">
                <a:solidFill>
                  <a:srgbClr val="FF0066"/>
                </a:solidFill>
                <a:latin typeface="Segoe UI"/>
                <a:ea typeface="Times New Roman"/>
                <a:cs typeface="Segoe UI"/>
              </a:rPr>
              <a:t>(b) Spectra: </a:t>
            </a:r>
            <a:endParaRPr lang="en-US" b="1" dirty="0" smtClean="0">
              <a:solidFill>
                <a:srgbClr val="FF0066"/>
              </a:solidFill>
              <a:latin typeface="Segoe UI"/>
              <a:ea typeface="Times New Roman"/>
              <a:cs typeface="Segoe UI"/>
            </a:endParaRPr>
          </a:p>
          <a:p>
            <a:pPr indent="457200">
              <a:lnSpc>
                <a:spcPct val="115000"/>
              </a:lnSpc>
              <a:spcAft>
                <a:spcPts val="1000"/>
              </a:spcAft>
            </a:pPr>
            <a:r>
              <a:rPr lang="en-US" dirty="0" smtClean="0">
                <a:latin typeface="Segoe UI"/>
                <a:ea typeface="Times New Roman"/>
                <a:cs typeface="Segoe UI"/>
              </a:rPr>
              <a:t>A </a:t>
            </a:r>
            <a:r>
              <a:rPr lang="en-US" dirty="0">
                <a:latin typeface="Segoe UI"/>
                <a:ea typeface="Times New Roman"/>
                <a:cs typeface="Segoe UI"/>
              </a:rPr>
              <a:t>remarkable characteristic of the </a:t>
            </a:r>
            <a:r>
              <a:rPr lang="en-US" i="1" dirty="0">
                <a:latin typeface="Segoe UI"/>
                <a:ea typeface="Times New Roman"/>
                <a:cs typeface="Segoe UI"/>
              </a:rPr>
              <a:t>spectra </a:t>
            </a:r>
            <a:r>
              <a:rPr lang="en-US" dirty="0">
                <a:latin typeface="Segoe UI"/>
                <a:ea typeface="Times New Roman"/>
                <a:cs typeface="Segoe UI"/>
              </a:rPr>
              <a:t>of the </a:t>
            </a:r>
            <a:r>
              <a:rPr lang="en-US" dirty="0" err="1">
                <a:latin typeface="Segoe UI"/>
                <a:ea typeface="Times New Roman"/>
                <a:cs typeface="Segoe UI"/>
              </a:rPr>
              <a:t>tripositive</a:t>
            </a:r>
            <a:r>
              <a:rPr lang="en-US" dirty="0">
                <a:latin typeface="Segoe UI"/>
                <a:ea typeface="Times New Roman"/>
                <a:cs typeface="Segoe UI"/>
              </a:rPr>
              <a:t> lanthanide ions is the sharpness of the </a:t>
            </a:r>
            <a:r>
              <a:rPr lang="en-US" i="1" dirty="0">
                <a:latin typeface="Segoe UI"/>
                <a:ea typeface="Times New Roman"/>
                <a:cs typeface="Segoe UI"/>
              </a:rPr>
              <a:t>individual bands</a:t>
            </a:r>
            <a:r>
              <a:rPr lang="en-US" dirty="0">
                <a:latin typeface="Segoe UI"/>
                <a:ea typeface="Times New Roman"/>
                <a:cs typeface="Segoe UI"/>
              </a:rPr>
              <a:t>. Many of these bands are </a:t>
            </a:r>
            <a:r>
              <a:rPr lang="en-US" dirty="0" err="1">
                <a:latin typeface="Segoe UI"/>
                <a:ea typeface="Times New Roman"/>
                <a:cs typeface="Segoe UI"/>
              </a:rPr>
              <a:t>l</a:t>
            </a:r>
            <a:r>
              <a:rPr lang="en-US" i="1" dirty="0" err="1">
                <a:latin typeface="Segoe UI"/>
                <a:ea typeface="Times New Roman"/>
                <a:cs typeface="Segoe UI"/>
              </a:rPr>
              <a:t>inelike</a:t>
            </a:r>
            <a:r>
              <a:rPr lang="en-US" i="1" dirty="0">
                <a:latin typeface="Segoe UI"/>
                <a:ea typeface="Times New Roman"/>
                <a:cs typeface="Segoe UI"/>
              </a:rPr>
              <a:t> </a:t>
            </a:r>
            <a:r>
              <a:rPr lang="en-US" dirty="0">
                <a:latin typeface="Segoe UI"/>
                <a:ea typeface="Times New Roman"/>
                <a:cs typeface="Segoe UI"/>
              </a:rPr>
              <a:t>and become even narrower as the temperature is lowered. This is again, </a:t>
            </a:r>
            <a:r>
              <a:rPr lang="en-US" i="1" dirty="0">
                <a:latin typeface="Segoe UI"/>
                <a:ea typeface="Times New Roman"/>
                <a:cs typeface="Segoe UI"/>
              </a:rPr>
              <a:t>due to the fact that the electrons in the 4f orbitals are effectively shielded from the surroundings by the overlying electrons in the 5s and 5p orbitals of the rare earth ions and hence absorption bands arise merely from electronic transitions within the 4f level</a:t>
            </a:r>
            <a:r>
              <a:rPr lang="en-US" dirty="0">
                <a:latin typeface="Segoe UI"/>
                <a:ea typeface="Times New Roman"/>
                <a:cs typeface="Segoe UI"/>
              </a:rPr>
              <a:t>. Such transitions are more forbidden than d-d transitions of the transition metal ions since </a:t>
            </a:r>
            <a:r>
              <a:rPr lang="en-US" i="1" dirty="0">
                <a:latin typeface="Segoe UI"/>
                <a:ea typeface="Times New Roman"/>
                <a:cs typeface="Segoe UI"/>
              </a:rPr>
              <a:t>4f </a:t>
            </a:r>
            <a:r>
              <a:rPr lang="en-US" dirty="0">
                <a:latin typeface="Segoe UI"/>
                <a:ea typeface="Times New Roman"/>
                <a:cs typeface="Segoe UI"/>
              </a:rPr>
              <a:t>electrons of lanthanide ions are much less affected by the ligands electrons than the electrons in the d orbitals of transition metal ions in their complexes. Therefore, the </a:t>
            </a:r>
            <a:r>
              <a:rPr lang="en-US" i="1" dirty="0">
                <a:latin typeface="Segoe UI"/>
                <a:ea typeface="Times New Roman"/>
                <a:cs typeface="Segoe UI"/>
              </a:rPr>
              <a:t>selection rules</a:t>
            </a:r>
            <a:r>
              <a:rPr lang="en-US" dirty="0">
                <a:latin typeface="Segoe UI"/>
                <a:ea typeface="Times New Roman"/>
                <a:cs typeface="Segoe UI"/>
              </a:rPr>
              <a:t> are more strictly followed for transitions in the compounds of lanthanides than in the compounds of transition metal. </a:t>
            </a:r>
            <a:endParaRPr lang="en-US" sz="1400" dirty="0">
              <a:effectLst/>
              <a:latin typeface="Segoe UI"/>
              <a:ea typeface="Calibri"/>
              <a:cs typeface="Mangal"/>
            </a:endParaRPr>
          </a:p>
        </p:txBody>
      </p:sp>
    </p:spTree>
    <p:extLst>
      <p:ext uri="{BB962C8B-B14F-4D97-AF65-F5344CB8AC3E}">
        <p14:creationId xmlns:p14="http://schemas.microsoft.com/office/powerpoint/2010/main" val="79354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8610600" cy="4171398"/>
          </a:xfrm>
          <a:prstGeom prst="rect">
            <a:avLst/>
          </a:prstGeom>
        </p:spPr>
        <p:txBody>
          <a:bodyPr wrap="square">
            <a:spAutoFit/>
          </a:bodyPr>
          <a:lstStyle/>
          <a:p>
            <a:pPr>
              <a:lnSpc>
                <a:spcPct val="115000"/>
              </a:lnSpc>
              <a:spcAft>
                <a:spcPts val="1000"/>
              </a:spcAft>
            </a:pPr>
            <a:r>
              <a:rPr lang="en-US" sz="2000" b="1" dirty="0">
                <a:solidFill>
                  <a:srgbClr val="FF0000"/>
                </a:solidFill>
                <a:ea typeface="Calibri"/>
                <a:cs typeface="Times New Roman"/>
              </a:rPr>
              <a:t>Magnetic properties</a:t>
            </a:r>
            <a:r>
              <a:rPr lang="en-US" sz="2000" dirty="0">
                <a:solidFill>
                  <a:srgbClr val="FF0000"/>
                </a:solidFill>
                <a:ea typeface="Calibri"/>
                <a:cs typeface="Times New Roman"/>
              </a:rPr>
              <a:t>: </a:t>
            </a:r>
            <a:endParaRPr lang="en-US" sz="1400" dirty="0">
              <a:latin typeface="Segoe UI"/>
              <a:ea typeface="Calibri"/>
              <a:cs typeface="Mangal"/>
            </a:endParaRPr>
          </a:p>
          <a:p>
            <a:pPr indent="457200">
              <a:lnSpc>
                <a:spcPct val="115000"/>
              </a:lnSpc>
              <a:spcAft>
                <a:spcPts val="1000"/>
              </a:spcAft>
            </a:pPr>
            <a:r>
              <a:rPr lang="en-US" sz="1400" dirty="0">
                <a:latin typeface="Segoe UI"/>
                <a:ea typeface="Calibri"/>
                <a:cs typeface="Segoe UI"/>
              </a:rPr>
              <a:t>The La</a:t>
            </a:r>
            <a:r>
              <a:rPr lang="en-US" sz="1400" baseline="30000" dirty="0">
                <a:latin typeface="Segoe UI"/>
                <a:ea typeface="Calibri"/>
                <a:cs typeface="Segoe UI"/>
              </a:rPr>
              <a:t>+3</a:t>
            </a:r>
            <a:r>
              <a:rPr lang="en-US" sz="1400" dirty="0">
                <a:latin typeface="Segoe UI"/>
                <a:ea typeface="Calibri"/>
                <a:cs typeface="Segoe UI"/>
              </a:rPr>
              <a:t>, Lu</a:t>
            </a:r>
            <a:r>
              <a:rPr lang="en-US" sz="1400" baseline="30000" dirty="0">
                <a:latin typeface="Segoe UI"/>
                <a:ea typeface="Calibri"/>
                <a:cs typeface="Segoe UI"/>
              </a:rPr>
              <a:t>+3</a:t>
            </a:r>
            <a:r>
              <a:rPr lang="en-US" sz="1400" dirty="0">
                <a:latin typeface="Segoe UI"/>
                <a:ea typeface="Calibri"/>
                <a:cs typeface="Segoe UI"/>
              </a:rPr>
              <a:t>, Ce</a:t>
            </a:r>
            <a:r>
              <a:rPr lang="en-US" sz="1400" baseline="30000" dirty="0">
                <a:latin typeface="Segoe UI"/>
                <a:ea typeface="Calibri"/>
                <a:cs typeface="Segoe UI"/>
              </a:rPr>
              <a:t>+4</a:t>
            </a:r>
            <a:r>
              <a:rPr lang="en-US" sz="1400" dirty="0">
                <a:latin typeface="Segoe UI"/>
                <a:ea typeface="Calibri"/>
                <a:cs typeface="Segoe UI"/>
              </a:rPr>
              <a:t>, and Yb</a:t>
            </a:r>
            <a:r>
              <a:rPr lang="en-US" sz="1400" baseline="30000" dirty="0">
                <a:latin typeface="Segoe UI"/>
                <a:ea typeface="Calibri"/>
                <a:cs typeface="Segoe UI"/>
              </a:rPr>
              <a:t>+2</a:t>
            </a:r>
            <a:r>
              <a:rPr lang="en-US" sz="1400" dirty="0">
                <a:latin typeface="Segoe UI"/>
                <a:ea typeface="Calibri"/>
                <a:cs typeface="Segoe UI"/>
              </a:rPr>
              <a:t> ions which have for electronics configuration are diamagnetic. The rest of the trivalent lanthanide ions which contain unpaired electrons in the 4 f orbitals are paramagnetic. The magnetic properties of the lanthanides are different from those of the transition elements. In general, the magnetic moments arise from  two types of motion of electron. The spin motion of electron around its own axis produces magnetic moment called spin magnetic moment while the orbital motion of electron around the nucleus produces magnetic moment called orbital magnetic moment. The observed magnetic properties of a substance are thus the result of both the spin magnetic moment and the orbital magnetic moment.</a:t>
            </a:r>
            <a:endParaRPr lang="en-US" sz="1400" dirty="0">
              <a:latin typeface="Segoe UI"/>
              <a:ea typeface="Calibri"/>
              <a:cs typeface="Mangal"/>
            </a:endParaRPr>
          </a:p>
          <a:p>
            <a:pPr indent="457200">
              <a:lnSpc>
                <a:spcPct val="115000"/>
              </a:lnSpc>
              <a:spcAft>
                <a:spcPts val="1000"/>
              </a:spcAft>
            </a:pPr>
            <a:r>
              <a:rPr lang="en-US" sz="1400" dirty="0">
                <a:latin typeface="Segoe UI"/>
                <a:ea typeface="Calibri"/>
                <a:cs typeface="Segoe UI"/>
              </a:rPr>
              <a:t>In the case of compounds of transition elements (d block elements), the electrons of the metal ions interact strongly with the electrons of the ligands (atoms, ions or molecules) surrounding the metal ions. Due to the electric field of the ligands, the orbital motion of the electrons gets restricted and thereby the orbital magnetic moment of these electrons gets almost quenched. The magnetic moment of d block elements thus arises mainly from the contribution of spin motion of the electrons. The simple relationship based on the spin contribution of the </a:t>
            </a:r>
            <a:r>
              <a:rPr lang="en-US" sz="1400" dirty="0" err="1">
                <a:latin typeface="Segoe UI"/>
                <a:ea typeface="Calibri"/>
                <a:cs typeface="Segoe UI"/>
              </a:rPr>
              <a:t>electrons,viz</a:t>
            </a:r>
            <a:r>
              <a:rPr lang="en-US" sz="1400" dirty="0">
                <a:latin typeface="Segoe UI"/>
                <a:ea typeface="Calibri"/>
                <a:cs typeface="Segoe UI"/>
              </a:rPr>
              <a:t>.</a:t>
            </a:r>
            <a:endParaRPr lang="en-US" sz="1400" dirty="0">
              <a:effectLst/>
              <a:latin typeface="Segoe UI"/>
              <a:ea typeface="Calibri"/>
              <a:cs typeface="Mangal"/>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Segoe UI" pitchFamily="34" charset="0"/>
                <a:ea typeface="Calibri" pitchFamily="34" charset="0"/>
                <a:cs typeface="Segoe UI" pitchFamily="34" charset="0"/>
              </a:rPr>
              <a:t>μ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57200"/>
            <a:ext cx="657225" cy="228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Segoe UI" pitchFamily="34" charset="0"/>
                <a:ea typeface="Calibri" pitchFamily="34" charset="0"/>
                <a:cs typeface="Segoe UI" pitchFamily="34" charset="0"/>
              </a:rPr>
              <a:t>        μ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172"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609600"/>
            <a:ext cx="657225" cy="228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15240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141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097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400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4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Description: H:\Papare 8 digram\20140815_1737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09600"/>
            <a:ext cx="7798222"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64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8001000" cy="4439677"/>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sz="1400" dirty="0">
                <a:solidFill>
                  <a:srgbClr val="C00000"/>
                </a:solidFill>
                <a:latin typeface="Segoe UI" pitchFamily="34" charset="0"/>
                <a:ea typeface="Segoe UI" pitchFamily="34" charset="0"/>
                <a:cs typeface="Segoe UI" pitchFamily="34" charset="0"/>
              </a:rPr>
              <a:t>The f-block is </a:t>
            </a:r>
            <a:r>
              <a:rPr lang="en-US" sz="1400" dirty="0" smtClean="0">
                <a:solidFill>
                  <a:srgbClr val="C00000"/>
                </a:solidFill>
                <a:latin typeface="Segoe UI" pitchFamily="34" charset="0"/>
                <a:ea typeface="Segoe UI" pitchFamily="34" charset="0"/>
                <a:cs typeface="Segoe UI" pitchFamily="34" charset="0"/>
              </a:rPr>
              <a:t> </a:t>
            </a:r>
            <a:r>
              <a:rPr lang="en-US" sz="1400" dirty="0">
                <a:solidFill>
                  <a:srgbClr val="C00000"/>
                </a:solidFill>
                <a:latin typeface="Segoe UI" pitchFamily="34" charset="0"/>
                <a:ea typeface="Segoe UI" pitchFamily="34" charset="0"/>
                <a:cs typeface="Segoe UI" pitchFamily="34" charset="0"/>
              </a:rPr>
              <a:t>of two series:</a:t>
            </a:r>
          </a:p>
          <a:p>
            <a:pPr algn="just">
              <a:lnSpc>
                <a:spcPts val="1500"/>
              </a:lnSpc>
              <a:spcBef>
                <a:spcPts val="200"/>
              </a:spcBef>
              <a:spcAft>
                <a:spcPts val="200"/>
              </a:spcAft>
              <a:tabLst>
                <a:tab pos="240030" algn="l"/>
                <a:tab pos="485775" algn="l"/>
                <a:tab pos="4114800" algn="r"/>
              </a:tabLst>
            </a:pPr>
            <a:r>
              <a:rPr lang="en-US" sz="1400" dirty="0">
                <a:solidFill>
                  <a:srgbClr val="C00000"/>
                </a:solidFill>
                <a:latin typeface="Segoe UI" pitchFamily="34" charset="0"/>
                <a:ea typeface="Segoe UI" pitchFamily="34" charset="0"/>
                <a:cs typeface="Segoe UI" pitchFamily="34" charset="0"/>
              </a:rPr>
              <a:t>	1.	The Lanthanide or </a:t>
            </a:r>
            <a:r>
              <a:rPr lang="en-US" sz="1400" dirty="0" err="1">
                <a:solidFill>
                  <a:srgbClr val="C00000"/>
                </a:solidFill>
                <a:latin typeface="Segoe UI" pitchFamily="34" charset="0"/>
                <a:ea typeface="Segoe UI" pitchFamily="34" charset="0"/>
                <a:cs typeface="Segoe UI" pitchFamily="34" charset="0"/>
              </a:rPr>
              <a:t>Lanthanons</a:t>
            </a:r>
            <a:r>
              <a:rPr lang="en-US" sz="1400" dirty="0">
                <a:solidFill>
                  <a:srgbClr val="C00000"/>
                </a:solidFill>
                <a:latin typeface="Segoe UI" pitchFamily="34" charset="0"/>
                <a:ea typeface="Segoe UI" pitchFamily="34" charset="0"/>
                <a:cs typeface="Segoe UI" pitchFamily="34" charset="0"/>
              </a:rPr>
              <a:t> or 4f-series, and </a:t>
            </a:r>
          </a:p>
          <a:p>
            <a:pPr algn="just">
              <a:lnSpc>
                <a:spcPts val="1500"/>
              </a:lnSpc>
              <a:spcBef>
                <a:spcPts val="200"/>
              </a:spcBef>
              <a:spcAft>
                <a:spcPts val="200"/>
              </a:spcAft>
              <a:tabLst>
                <a:tab pos="240030" algn="l"/>
                <a:tab pos="485775" algn="l"/>
                <a:tab pos="4114800" algn="r"/>
              </a:tabLst>
            </a:pPr>
            <a:r>
              <a:rPr lang="en-US" sz="1400" dirty="0">
                <a:solidFill>
                  <a:srgbClr val="C00000"/>
                </a:solidFill>
                <a:latin typeface="Segoe UI" pitchFamily="34" charset="0"/>
                <a:ea typeface="Segoe UI" pitchFamily="34" charset="0"/>
                <a:cs typeface="Segoe UI" pitchFamily="34" charset="0"/>
              </a:rPr>
              <a:t>	2.	The Actinide or Actinide or 5f-series.</a:t>
            </a:r>
          </a:p>
          <a:p>
            <a:pPr algn="just">
              <a:lnSpc>
                <a:spcPts val="1500"/>
              </a:lnSpc>
              <a:spcBef>
                <a:spcPts val="200"/>
              </a:spcBef>
              <a:spcAft>
                <a:spcPts val="200"/>
              </a:spcAft>
              <a:tabLst>
                <a:tab pos="240030" algn="l"/>
                <a:tab pos="485775" algn="l"/>
                <a:tab pos="4114800" algn="r"/>
              </a:tabLst>
            </a:pPr>
            <a:endParaRPr lang="en-US" sz="1600" b="1" dirty="0" smtClean="0">
              <a:solidFill>
                <a:srgbClr val="FF0066"/>
              </a:solidFill>
              <a:latin typeface="Segoe UI" pitchFamily="34" charset="0"/>
              <a:ea typeface="Segoe UI" pitchFamily="34" charset="0"/>
              <a:cs typeface="Segoe UI" pitchFamily="34" charset="0"/>
            </a:endParaRPr>
          </a:p>
          <a:p>
            <a:pPr algn="just">
              <a:lnSpc>
                <a:spcPts val="1500"/>
              </a:lnSpc>
              <a:spcBef>
                <a:spcPts val="200"/>
              </a:spcBef>
              <a:spcAft>
                <a:spcPts val="200"/>
              </a:spcAft>
              <a:tabLst>
                <a:tab pos="240030" algn="l"/>
                <a:tab pos="485775" algn="l"/>
                <a:tab pos="4114800" algn="r"/>
              </a:tabLst>
            </a:pPr>
            <a:r>
              <a:rPr lang="en-US" sz="1600" b="1" dirty="0" smtClean="0">
                <a:solidFill>
                  <a:srgbClr val="FF0066"/>
                </a:solidFill>
                <a:latin typeface="Segoe UI" pitchFamily="34" charset="0"/>
                <a:ea typeface="Segoe UI" pitchFamily="34" charset="0"/>
                <a:cs typeface="Segoe UI" pitchFamily="34" charset="0"/>
              </a:rPr>
              <a:t>1</a:t>
            </a:r>
            <a:r>
              <a:rPr lang="en-US" sz="1600" b="1" dirty="0">
                <a:solidFill>
                  <a:srgbClr val="FF0066"/>
                </a:solidFill>
                <a:latin typeface="Segoe UI" pitchFamily="34" charset="0"/>
                <a:ea typeface="Segoe UI" pitchFamily="34" charset="0"/>
                <a:cs typeface="Segoe UI" pitchFamily="34" charset="0"/>
              </a:rPr>
              <a:t>.	The lanthanide or </a:t>
            </a:r>
            <a:r>
              <a:rPr lang="en-US" sz="1600" b="1" dirty="0" err="1">
                <a:solidFill>
                  <a:srgbClr val="FF0066"/>
                </a:solidFill>
                <a:latin typeface="Segoe UI" pitchFamily="34" charset="0"/>
                <a:ea typeface="Segoe UI" pitchFamily="34" charset="0"/>
                <a:cs typeface="Segoe UI" pitchFamily="34" charset="0"/>
              </a:rPr>
              <a:t>Lanthanons</a:t>
            </a:r>
            <a:r>
              <a:rPr lang="en-US" sz="1600" b="1" dirty="0">
                <a:solidFill>
                  <a:srgbClr val="FF0066"/>
                </a:solidFill>
                <a:latin typeface="Segoe UI" pitchFamily="34" charset="0"/>
                <a:ea typeface="Segoe UI" pitchFamily="34" charset="0"/>
                <a:cs typeface="Segoe UI" pitchFamily="34" charset="0"/>
              </a:rPr>
              <a:t> Series</a:t>
            </a:r>
            <a:endParaRPr lang="en-US" sz="1600" dirty="0">
              <a:solidFill>
                <a:srgbClr val="FF0066"/>
              </a:solidFill>
              <a:latin typeface="Segoe UI" pitchFamily="34" charset="0"/>
              <a:ea typeface="Segoe UI" pitchFamily="34" charset="0"/>
              <a:cs typeface="Segoe UI" pitchFamily="34" charset="0"/>
            </a:endParaRPr>
          </a:p>
          <a:p>
            <a:pPr algn="just">
              <a:lnSpc>
                <a:spcPts val="1500"/>
              </a:lnSpc>
              <a:spcBef>
                <a:spcPts val="200"/>
              </a:spcBef>
              <a:spcAft>
                <a:spcPts val="200"/>
              </a:spcAft>
              <a:tabLst>
                <a:tab pos="240030" algn="l"/>
                <a:tab pos="485775" algn="l"/>
                <a:tab pos="4114800" algn="r"/>
              </a:tabLst>
            </a:pPr>
            <a:r>
              <a:rPr lang="en-US" sz="1400" dirty="0">
                <a:latin typeface="Segoe UI" pitchFamily="34" charset="0"/>
                <a:ea typeface="Segoe UI" pitchFamily="34" charset="0"/>
                <a:cs typeface="Segoe UI" pitchFamily="34" charset="0"/>
              </a:rPr>
              <a:t> </a:t>
            </a:r>
            <a:r>
              <a:rPr lang="en-US" sz="1400" dirty="0" smtClean="0">
                <a:latin typeface="Segoe UI" pitchFamily="34" charset="0"/>
                <a:ea typeface="Segoe UI" pitchFamily="34" charset="0"/>
                <a:cs typeface="Segoe UI" pitchFamily="34" charset="0"/>
              </a:rPr>
              <a:t>•	</a:t>
            </a:r>
            <a:r>
              <a:rPr lang="en-US" sz="1400" dirty="0">
                <a:latin typeface="Segoe UI" pitchFamily="34" charset="0"/>
                <a:ea typeface="Segoe UI" pitchFamily="34" charset="0"/>
                <a:cs typeface="Segoe UI" pitchFamily="34" charset="0"/>
              </a:rPr>
              <a:t>	Intervening between barium (Z = 56, Gr.2, i.e. II A) and hafnium    (Z = 72, Gr.4, i.e. IVB), there occurs a span of 15 elements called lanthanides or better </a:t>
            </a:r>
            <a:r>
              <a:rPr lang="en-US" sz="1400" dirty="0" err="1">
                <a:latin typeface="Segoe UI" pitchFamily="34" charset="0"/>
                <a:ea typeface="Segoe UI" pitchFamily="34" charset="0"/>
                <a:cs typeface="Segoe UI" pitchFamily="34" charset="0"/>
              </a:rPr>
              <a:t>lanthanons</a:t>
            </a:r>
            <a:r>
              <a:rPr lang="en-US" sz="1400" dirty="0">
                <a:latin typeface="Segoe UI" pitchFamily="34" charset="0"/>
                <a:ea typeface="Segoe UI" pitchFamily="34" charset="0"/>
                <a:cs typeface="Segoe UI" pitchFamily="34" charset="0"/>
              </a:rPr>
              <a:t>. Lanthanum (Z = 57) and the next fourteen elements cerium to lutetium (Z = 58 to 71), which follow lanthanum, closely resemble one another and form a distinct group, hence these elements are collectively named as lanthanum (Z = 56) itself since this element is the prototype for the succeeding 14 elements. The electronic configurations of these 14 elements are obtained by successive addition of 4f electrons to the lanthanum configuration. </a:t>
            </a:r>
            <a:r>
              <a:rPr lang="en-US" sz="1400" dirty="0" smtClean="0">
                <a:latin typeface="Segoe UI" pitchFamily="34" charset="0"/>
                <a:ea typeface="Segoe UI" pitchFamily="34" charset="0"/>
                <a:cs typeface="Segoe UI" pitchFamily="34" charset="0"/>
              </a:rPr>
              <a:t>•</a:t>
            </a:r>
            <a:r>
              <a:rPr lang="en-US" sz="1400" dirty="0">
                <a:latin typeface="Segoe UI" pitchFamily="34" charset="0"/>
                <a:ea typeface="Segoe UI" pitchFamily="34" charset="0"/>
                <a:cs typeface="Segoe UI" pitchFamily="34" charset="0"/>
              </a:rPr>
              <a:t>	For all these elements, outer three main energy levels are incompletely filled. The brief electronic configurations of </a:t>
            </a:r>
            <a:r>
              <a:rPr lang="en-US" sz="1400" dirty="0" err="1">
                <a:latin typeface="Segoe UI" pitchFamily="34" charset="0"/>
                <a:ea typeface="Segoe UI" pitchFamily="34" charset="0"/>
                <a:cs typeface="Segoe UI" pitchFamily="34" charset="0"/>
              </a:rPr>
              <a:t>lanthanons</a:t>
            </a:r>
            <a:r>
              <a:rPr lang="en-US" sz="1400" dirty="0">
                <a:latin typeface="Segoe UI" pitchFamily="34" charset="0"/>
                <a:ea typeface="Segoe UI" pitchFamily="34" charset="0"/>
                <a:cs typeface="Segoe UI" pitchFamily="34" charset="0"/>
              </a:rPr>
              <a:t> may be given as 2, 8, 18, (2, 6, 10, x), (2) or [</a:t>
            </a:r>
            <a:r>
              <a:rPr lang="en-US" sz="1400" dirty="0" err="1">
                <a:latin typeface="Segoe UI" pitchFamily="34" charset="0"/>
                <a:ea typeface="Segoe UI" pitchFamily="34" charset="0"/>
                <a:cs typeface="Segoe UI" pitchFamily="34" charset="0"/>
              </a:rPr>
              <a:t>Xe</a:t>
            </a:r>
            <a:r>
              <a:rPr lang="en-US" sz="1400" dirty="0">
                <a:latin typeface="Segoe UI" pitchFamily="34" charset="0"/>
                <a:ea typeface="Segoe UI" pitchFamily="34" charset="0"/>
                <a:cs typeface="Segoe UI" pitchFamily="34" charset="0"/>
              </a:rPr>
              <a:t>] 4f</a:t>
            </a:r>
            <a:r>
              <a:rPr lang="en-US" sz="1400" baseline="30000" dirty="0">
                <a:latin typeface="Segoe UI" pitchFamily="34" charset="0"/>
                <a:ea typeface="Segoe UI" pitchFamily="34" charset="0"/>
                <a:cs typeface="Segoe UI" pitchFamily="34" charset="0"/>
              </a:rPr>
              <a:t>x </a:t>
            </a:r>
            <a:r>
              <a:rPr lang="en-US" sz="1400" dirty="0">
                <a:latin typeface="Segoe UI" pitchFamily="34" charset="0"/>
                <a:ea typeface="Segoe UI" pitchFamily="34" charset="0"/>
                <a:cs typeface="Segoe UI" pitchFamily="34" charset="0"/>
              </a:rPr>
              <a:t>5d</a:t>
            </a:r>
            <a:r>
              <a:rPr lang="en-US" sz="1400" baseline="30000" dirty="0">
                <a:latin typeface="Segoe UI" pitchFamily="34" charset="0"/>
                <a:ea typeface="Segoe UI" pitchFamily="34" charset="0"/>
                <a:cs typeface="Segoe UI" pitchFamily="34" charset="0"/>
              </a:rPr>
              <a:t>1 </a:t>
            </a:r>
            <a:r>
              <a:rPr lang="en-US" sz="1400" dirty="0">
                <a:latin typeface="Segoe UI" pitchFamily="34" charset="0"/>
                <a:ea typeface="Segoe UI" pitchFamily="34" charset="0"/>
                <a:cs typeface="Segoe UI" pitchFamily="34" charset="0"/>
              </a:rPr>
              <a:t>6s</a:t>
            </a:r>
            <a:r>
              <a:rPr lang="en-US" sz="1400" baseline="30000" dirty="0">
                <a:latin typeface="Segoe UI" pitchFamily="34" charset="0"/>
                <a:ea typeface="Segoe UI" pitchFamily="34" charset="0"/>
                <a:cs typeface="Segoe UI" pitchFamily="34" charset="0"/>
              </a:rPr>
              <a:t>2</a:t>
            </a:r>
            <a:r>
              <a:rPr lang="en-US" sz="1400" dirty="0">
                <a:latin typeface="Segoe UI" pitchFamily="34" charset="0"/>
                <a:ea typeface="Segoe UI" pitchFamily="34" charset="0"/>
                <a:cs typeface="Segoe UI" pitchFamily="34" charset="0"/>
              </a:rPr>
              <a:t>, where x = 0 to 14 for </a:t>
            </a:r>
            <a:r>
              <a:rPr lang="en-US" sz="1400" i="1" dirty="0">
                <a:latin typeface="Segoe UI" pitchFamily="34" charset="0"/>
                <a:ea typeface="Segoe UI" pitchFamily="34" charset="0"/>
                <a:cs typeface="Segoe UI" pitchFamily="34" charset="0"/>
              </a:rPr>
              <a:t>La (57) to Lu (71). As the electrons are added to 4f-orbital, the elements may be called f-elements</a:t>
            </a:r>
            <a:r>
              <a:rPr lang="en-US" sz="1400" dirty="0">
                <a:latin typeface="Segoe UI" pitchFamily="34" charset="0"/>
                <a:ea typeface="Segoe UI" pitchFamily="34" charset="0"/>
                <a:cs typeface="Segoe UI" pitchFamily="34" charset="0"/>
              </a:rPr>
              <a:t> because in lanthanum, 4f level is still empty; while in lutetium, it is completely filled.</a:t>
            </a:r>
          </a:p>
          <a:p>
            <a:pPr algn="just">
              <a:lnSpc>
                <a:spcPts val="1500"/>
              </a:lnSpc>
              <a:spcBef>
                <a:spcPts val="200"/>
              </a:spcBef>
              <a:spcAft>
                <a:spcPts val="200"/>
              </a:spcAft>
              <a:tabLst>
                <a:tab pos="240030" algn="l"/>
                <a:tab pos="485775" algn="l"/>
                <a:tab pos="4114800" algn="r"/>
              </a:tabLst>
            </a:pPr>
            <a:r>
              <a:rPr lang="en-US" sz="1400" dirty="0">
                <a:latin typeface="Segoe UI" pitchFamily="34" charset="0"/>
                <a:ea typeface="Segoe UI" pitchFamily="34" charset="0"/>
                <a:cs typeface="Segoe UI" pitchFamily="34" charset="0"/>
              </a:rPr>
              <a:t>•	</a:t>
            </a:r>
            <a:r>
              <a:rPr lang="en-US" sz="1400" dirty="0" smtClean="0">
                <a:latin typeface="Segoe UI" pitchFamily="34" charset="0"/>
                <a:ea typeface="Segoe UI" pitchFamily="34" charset="0"/>
                <a:cs typeface="Segoe UI" pitchFamily="34" charset="0"/>
              </a:rPr>
              <a:t>	The </a:t>
            </a:r>
            <a:r>
              <a:rPr lang="en-US" sz="1400" dirty="0">
                <a:latin typeface="Segoe UI" pitchFamily="34" charset="0"/>
                <a:ea typeface="Segoe UI" pitchFamily="34" charset="0"/>
                <a:cs typeface="Segoe UI" pitchFamily="34" charset="0"/>
              </a:rPr>
              <a:t>most striking feature of all the 15 elements is that in each of these elements, the three outer elements, the three outer electrons (i.e. 5d</a:t>
            </a:r>
            <a:r>
              <a:rPr lang="en-US" sz="1400" baseline="30000" dirty="0">
                <a:latin typeface="Segoe UI" pitchFamily="34" charset="0"/>
                <a:ea typeface="Segoe UI" pitchFamily="34" charset="0"/>
                <a:cs typeface="Segoe UI" pitchFamily="34" charset="0"/>
              </a:rPr>
              <a:t>1</a:t>
            </a:r>
            <a:r>
              <a:rPr lang="en-US" sz="1400" dirty="0">
                <a:latin typeface="Segoe UI" pitchFamily="34" charset="0"/>
                <a:ea typeface="Segoe UI" pitchFamily="34" charset="0"/>
                <a:cs typeface="Segoe UI" pitchFamily="34" charset="0"/>
              </a:rPr>
              <a:t>,</a:t>
            </a:r>
            <a:r>
              <a:rPr lang="en-US" sz="1400" baseline="30000" dirty="0">
                <a:latin typeface="Segoe UI" pitchFamily="34" charset="0"/>
                <a:ea typeface="Segoe UI" pitchFamily="34" charset="0"/>
                <a:cs typeface="Segoe UI" pitchFamily="34" charset="0"/>
              </a:rPr>
              <a:t> </a:t>
            </a:r>
            <a:r>
              <a:rPr lang="en-US" sz="1400" dirty="0">
                <a:latin typeface="Segoe UI" pitchFamily="34" charset="0"/>
                <a:ea typeface="Segoe UI" pitchFamily="34" charset="0"/>
                <a:cs typeface="Segoe UI" pitchFamily="34" charset="0"/>
              </a:rPr>
              <a:t>6s</a:t>
            </a:r>
            <a:r>
              <a:rPr lang="en-US" sz="1400" baseline="30000" dirty="0">
                <a:latin typeface="Segoe UI" pitchFamily="34" charset="0"/>
                <a:ea typeface="Segoe UI" pitchFamily="34" charset="0"/>
                <a:cs typeface="Segoe UI" pitchFamily="34" charset="0"/>
              </a:rPr>
              <a:t>2</a:t>
            </a:r>
            <a:r>
              <a:rPr lang="en-US" sz="1400" dirty="0">
                <a:latin typeface="Segoe UI" pitchFamily="34" charset="0"/>
                <a:ea typeface="Segoe UI" pitchFamily="34" charset="0"/>
                <a:cs typeface="Segoe UI" pitchFamily="34" charset="0"/>
              </a:rPr>
              <a:t>), occupy exactly the same orbitals. Hence all are present in a single square in the 3</a:t>
            </a:r>
            <a:r>
              <a:rPr lang="en-US" sz="1400" baseline="30000" dirty="0">
                <a:latin typeface="Segoe UI" pitchFamily="34" charset="0"/>
                <a:ea typeface="Segoe UI" pitchFamily="34" charset="0"/>
                <a:cs typeface="Segoe UI" pitchFamily="34" charset="0"/>
              </a:rPr>
              <a:t>rd</a:t>
            </a:r>
            <a:r>
              <a:rPr lang="en-US" sz="1400" dirty="0">
                <a:latin typeface="Segoe UI" pitchFamily="34" charset="0"/>
                <a:ea typeface="Segoe UI" pitchFamily="34" charset="0"/>
                <a:cs typeface="Segoe UI" pitchFamily="34" charset="0"/>
              </a:rPr>
              <a:t> group and 6</a:t>
            </a:r>
            <a:r>
              <a:rPr lang="en-US" sz="1400" baseline="30000" dirty="0">
                <a:latin typeface="Segoe UI" pitchFamily="34" charset="0"/>
                <a:ea typeface="Segoe UI" pitchFamily="34" charset="0"/>
                <a:cs typeface="Segoe UI" pitchFamily="34" charset="0"/>
              </a:rPr>
              <a:t>th</a:t>
            </a:r>
            <a:r>
              <a:rPr lang="en-US" sz="1400" dirty="0">
                <a:latin typeface="Segoe UI" pitchFamily="34" charset="0"/>
                <a:ea typeface="Segoe UI" pitchFamily="34" charset="0"/>
                <a:cs typeface="Segoe UI" pitchFamily="34" charset="0"/>
              </a:rPr>
              <a:t> period of the present in a single square periodic table .they occur together, they are difficult to separate, they have similar physical and chemical properties, all show (+3) as the most stable and common oxidation state, etc.</a:t>
            </a:r>
            <a:endParaRPr lang="en-US" sz="1400" dirty="0">
              <a:effectLst/>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806020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74393"/>
            <a:ext cx="8001000" cy="4529445"/>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b="1" dirty="0">
                <a:solidFill>
                  <a:srgbClr val="FF0000"/>
                </a:solidFill>
                <a:latin typeface="Segoe UI"/>
                <a:ea typeface="Times New Roman"/>
                <a:cs typeface="Segoe UI"/>
              </a:rPr>
              <a:t>2. 	The Actinide or Action Series:   </a:t>
            </a:r>
            <a:endParaRPr lang="en-US" dirty="0">
              <a:solidFill>
                <a:srgbClr val="FF0000"/>
              </a:solidFill>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dirty="0">
                <a:latin typeface="Segoe UI"/>
                <a:ea typeface="Times New Roman"/>
                <a:cs typeface="Segoe UI"/>
              </a:rPr>
              <a:t>•	</a:t>
            </a:r>
            <a:r>
              <a:rPr lang="en-US" sz="1400" dirty="0">
                <a:latin typeface="Segoe UI"/>
                <a:ea typeface="Times New Roman"/>
                <a:cs typeface="Segoe UI"/>
              </a:rPr>
              <a:t>The actinide series or the 5f-series begins with actinium and extends through thorium, protactinium and uranium to the artificially prepared elements; neptunium (Z = 93) to lawrencium (Z = 103). These are the </a:t>
            </a:r>
            <a:r>
              <a:rPr lang="en-US" sz="1400" i="1" dirty="0">
                <a:latin typeface="Segoe UI"/>
                <a:ea typeface="Times New Roman"/>
                <a:cs typeface="Segoe UI"/>
              </a:rPr>
              <a:t>Super Heavy Elements</a:t>
            </a:r>
            <a:r>
              <a:rPr lang="en-US" sz="1400" dirty="0">
                <a:latin typeface="Segoe UI"/>
                <a:ea typeface="Times New Roman"/>
                <a:cs typeface="Segoe UI"/>
              </a:rPr>
              <a:t> </a:t>
            </a:r>
            <a:r>
              <a:rPr lang="en-US" sz="1400" i="1" dirty="0">
                <a:latin typeface="Segoe UI"/>
                <a:ea typeface="Times New Roman"/>
                <a:cs typeface="Segoe UI"/>
              </a:rPr>
              <a:t>(SHE)</a:t>
            </a:r>
            <a:r>
              <a:rPr lang="en-US" sz="1400" dirty="0">
                <a:latin typeface="Segoe UI"/>
                <a:ea typeface="Times New Roman"/>
                <a:cs typeface="Segoe UI"/>
              </a:rPr>
              <a:t> of the periodic table. Uranium is the last element to occur in nature; hence all the transmutation (TU) elements have been produced synthetically by transmutation of the elements.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All these elements have been discovered during the period    1940-1961. Much of the credit of our knowledge of the          man-made elements goes to the American Chemist </a:t>
            </a:r>
            <a:r>
              <a:rPr lang="en-US" sz="1400" i="1" dirty="0">
                <a:latin typeface="Segoe UI"/>
                <a:ea typeface="Times New Roman"/>
                <a:cs typeface="Segoe UI"/>
              </a:rPr>
              <a:t>Glenn T. Seaborg</a:t>
            </a:r>
            <a:r>
              <a:rPr lang="en-US" sz="1400" dirty="0">
                <a:latin typeface="Segoe UI"/>
                <a:ea typeface="Times New Roman"/>
                <a:cs typeface="Segoe UI"/>
              </a:rPr>
              <a:t> and to the University of California. </a:t>
            </a:r>
            <a:r>
              <a:rPr lang="en-US" sz="1400" i="1" dirty="0">
                <a:latin typeface="Segoe UI"/>
                <a:ea typeface="Times New Roman"/>
                <a:cs typeface="Segoe UI"/>
              </a:rPr>
              <a:t>Berkeley. </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a:t>
            </a:r>
            <a:r>
              <a:rPr lang="en-US" sz="1400" i="1" dirty="0">
                <a:latin typeface="Segoe UI"/>
                <a:ea typeface="Times New Roman"/>
                <a:cs typeface="Segoe UI"/>
              </a:rPr>
              <a:t>These man-made elements present beyond uranium in the periodic table called transuranic (TU)</a:t>
            </a:r>
            <a:r>
              <a:rPr lang="en-US" sz="1400" dirty="0">
                <a:latin typeface="Segoe UI"/>
                <a:ea typeface="Times New Roman"/>
                <a:cs typeface="Segoe UI"/>
              </a:rPr>
              <a:t> elements present ,along with Ac, </a:t>
            </a:r>
            <a:r>
              <a:rPr lang="en-US" sz="1400" dirty="0" err="1">
                <a:latin typeface="Segoe UI"/>
                <a:ea typeface="Times New Roman"/>
                <a:cs typeface="Segoe UI"/>
              </a:rPr>
              <a:t>Th</a:t>
            </a:r>
            <a:r>
              <a:rPr lang="en-US" sz="1400" dirty="0">
                <a:latin typeface="Segoe UI"/>
                <a:ea typeface="Times New Roman"/>
                <a:cs typeface="Segoe UI"/>
              </a:rPr>
              <a:t>, Pa, and U are all present in the f-block of the periodic table, in the </a:t>
            </a:r>
            <a:r>
              <a:rPr lang="en-US" sz="1400" i="1" dirty="0">
                <a:latin typeface="Segoe UI"/>
                <a:ea typeface="Times New Roman"/>
                <a:cs typeface="Segoe UI"/>
              </a:rPr>
              <a:t>3</a:t>
            </a:r>
            <a:r>
              <a:rPr lang="en-US" sz="1400" i="1" baseline="30000" dirty="0">
                <a:latin typeface="Segoe UI"/>
                <a:ea typeface="Times New Roman"/>
                <a:cs typeface="Segoe UI"/>
              </a:rPr>
              <a:t>rd</a:t>
            </a:r>
            <a:r>
              <a:rPr lang="en-US" sz="1400" dirty="0">
                <a:latin typeface="Segoe UI"/>
                <a:ea typeface="Times New Roman"/>
                <a:cs typeface="Segoe UI"/>
              </a:rPr>
              <a:t> </a:t>
            </a:r>
            <a:r>
              <a:rPr lang="en-US" sz="1400" i="1" dirty="0">
                <a:latin typeface="Segoe UI"/>
                <a:ea typeface="Times New Roman"/>
                <a:cs typeface="Segoe UI"/>
              </a:rPr>
              <a:t>group and 7</a:t>
            </a:r>
            <a:r>
              <a:rPr lang="en-US" sz="1400" i="1" baseline="30000" dirty="0">
                <a:latin typeface="Segoe UI"/>
                <a:ea typeface="Times New Roman"/>
                <a:cs typeface="Segoe UI"/>
              </a:rPr>
              <a:t>th</a:t>
            </a:r>
            <a:r>
              <a:rPr lang="en-US" sz="1400" dirty="0">
                <a:latin typeface="Segoe UI"/>
                <a:ea typeface="Times New Roman"/>
                <a:cs typeface="Segoe UI"/>
              </a:rPr>
              <a:t> </a:t>
            </a:r>
            <a:r>
              <a:rPr lang="en-US" sz="1400" i="1" dirty="0">
                <a:latin typeface="Segoe UI"/>
                <a:ea typeface="Times New Roman"/>
                <a:cs typeface="Segoe UI"/>
              </a:rPr>
              <a:t>period</a:t>
            </a:r>
            <a:r>
              <a:rPr lang="en-US" sz="1400" dirty="0">
                <a:latin typeface="Segoe UI"/>
                <a:ea typeface="Times New Roman"/>
                <a:cs typeface="Segoe UI"/>
              </a:rPr>
              <a:t>. For them, (n-2) f (i.e. 5f) orbitals are in the process of filling. They Form the second inner transition series called the actinide series, since the first member is actinium          (Z = 89). Thus, all of them are inner transition or sub-transition elements and are actinides or better actions. In general, the </a:t>
            </a:r>
            <a:r>
              <a:rPr lang="en-US" sz="1400" dirty="0" err="1">
                <a:latin typeface="Segoe UI"/>
                <a:ea typeface="Times New Roman"/>
                <a:cs typeface="Segoe UI"/>
              </a:rPr>
              <a:t>lanthanons</a:t>
            </a:r>
            <a:r>
              <a:rPr lang="en-US" sz="1400" dirty="0">
                <a:latin typeface="Segoe UI"/>
                <a:ea typeface="Times New Roman"/>
                <a:cs typeface="Segoe UI"/>
              </a:rPr>
              <a:t> are represented by the symbol L</a:t>
            </a:r>
            <a:r>
              <a:rPr lang="en-US" sz="1400" baseline="-25000" dirty="0">
                <a:latin typeface="Segoe UI"/>
                <a:ea typeface="Times New Roman"/>
                <a:cs typeface="Segoe UI"/>
              </a:rPr>
              <a:t>n</a:t>
            </a:r>
            <a:r>
              <a:rPr lang="en-US" sz="1400" dirty="0">
                <a:latin typeface="Segoe UI"/>
                <a:ea typeface="Times New Roman"/>
                <a:cs typeface="Segoe UI"/>
              </a:rPr>
              <a:t> and the </a:t>
            </a:r>
            <a:r>
              <a:rPr lang="en-US" sz="1400" dirty="0" err="1">
                <a:latin typeface="Segoe UI"/>
                <a:ea typeface="Times New Roman"/>
                <a:cs typeface="Segoe UI"/>
              </a:rPr>
              <a:t>actinons</a:t>
            </a:r>
            <a:r>
              <a:rPr lang="en-US" sz="1400" dirty="0">
                <a:latin typeface="Segoe UI"/>
                <a:ea typeface="Times New Roman"/>
                <a:cs typeface="Segoe UI"/>
              </a:rPr>
              <a:t> by An.</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The two series of elements are characterized by the preferential filling of 4f and 5f orbitals. In many ways, the chemical properties of </a:t>
            </a:r>
            <a:r>
              <a:rPr lang="en-US" sz="1400" dirty="0" err="1">
                <a:latin typeface="Segoe UI"/>
                <a:ea typeface="Times New Roman"/>
                <a:cs typeface="Segoe UI"/>
              </a:rPr>
              <a:t>lanthanons</a:t>
            </a:r>
            <a:r>
              <a:rPr lang="en-US" sz="1400" dirty="0">
                <a:latin typeface="Segoe UI"/>
                <a:ea typeface="Times New Roman"/>
                <a:cs typeface="Segoe UI"/>
              </a:rPr>
              <a:t> are repeated by the actions. Much of this similarity was useful during early work on actions to predict their properties by analogy to the </a:t>
            </a:r>
            <a:r>
              <a:rPr lang="en-US" sz="1400" dirty="0" err="1">
                <a:latin typeface="Segoe UI"/>
                <a:ea typeface="Times New Roman"/>
                <a:cs typeface="Segoe UI"/>
              </a:rPr>
              <a:t>lanthanons</a:t>
            </a:r>
            <a:r>
              <a:rPr lang="en-US" sz="1400" dirty="0">
                <a:latin typeface="Segoe UI"/>
                <a:ea typeface="Times New Roman"/>
                <a:cs typeface="Segoe UI"/>
              </a:rPr>
              <a:t>. But at the same time it should be remembered that the actions series is not merely a reply of the </a:t>
            </a:r>
            <a:r>
              <a:rPr lang="en-US" sz="1400" dirty="0" err="1">
                <a:latin typeface="Segoe UI"/>
                <a:ea typeface="Times New Roman"/>
                <a:cs typeface="Segoe UI"/>
              </a:rPr>
              <a:t>lanthanons</a:t>
            </a:r>
            <a:r>
              <a:rPr lang="en-US" sz="1400" dirty="0">
                <a:latin typeface="Segoe UI"/>
                <a:ea typeface="Times New Roman"/>
                <a:cs typeface="Segoe UI"/>
              </a:rPr>
              <a:t> series. There is a striking uniformity in their properties and the greater diversity in the chemistry of the actions. The several significant differences between the two series are rooted in their differences between the 4f and 5f orbitals.    </a:t>
            </a:r>
            <a:endParaRPr lang="en-US" sz="1400" dirty="0">
              <a:effectLst/>
              <a:latin typeface="Segoe UI"/>
              <a:ea typeface="Calibri"/>
              <a:cs typeface="Mangal"/>
            </a:endParaRPr>
          </a:p>
        </p:txBody>
      </p:sp>
    </p:spTree>
    <p:extLst>
      <p:ext uri="{BB962C8B-B14F-4D97-AF65-F5344CB8AC3E}">
        <p14:creationId xmlns:p14="http://schemas.microsoft.com/office/powerpoint/2010/main" val="64388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686800" cy="5378395"/>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sz="2000" b="1" dirty="0">
                <a:solidFill>
                  <a:srgbClr val="FF0000"/>
                </a:solidFill>
                <a:latin typeface="Segoe UI"/>
                <a:ea typeface="Times New Roman"/>
                <a:cs typeface="Segoe UI"/>
              </a:rPr>
              <a:t>Properties of Lanthanides: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2000" b="1" dirty="0">
                <a:solidFill>
                  <a:srgbClr val="00B0F0"/>
                </a:solidFill>
                <a:latin typeface="Segoe UI"/>
                <a:ea typeface="Times New Roman"/>
                <a:cs typeface="Segoe UI"/>
              </a:rPr>
              <a:t>1. Electronic Configuration (Lanthanides):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dirty="0">
                <a:latin typeface="Segoe UI"/>
                <a:ea typeface="Times New Roman"/>
                <a:cs typeface="Segoe UI"/>
              </a:rPr>
              <a:t>	The fifteen elements which constitute the </a:t>
            </a:r>
            <a:r>
              <a:rPr lang="en-US" dirty="0" err="1">
                <a:latin typeface="Segoe UI"/>
                <a:ea typeface="Times New Roman"/>
                <a:cs typeface="Segoe UI"/>
              </a:rPr>
              <a:t>lanthanon</a:t>
            </a:r>
            <a:r>
              <a:rPr lang="en-US" dirty="0">
                <a:latin typeface="Segoe UI"/>
                <a:ea typeface="Times New Roman"/>
                <a:cs typeface="Segoe UI"/>
              </a:rPr>
              <a:t> series are listed in Table 2.1, along with their detailed electronic configurations.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dirty="0">
                <a:latin typeface="Segoe UI"/>
                <a:ea typeface="Times New Roman"/>
                <a:cs typeface="Segoe UI"/>
              </a:rPr>
              <a:t>	The electronic configuration of </a:t>
            </a:r>
            <a:r>
              <a:rPr lang="en-US" dirty="0" err="1">
                <a:latin typeface="Segoe UI"/>
                <a:ea typeface="Times New Roman"/>
                <a:cs typeface="Segoe UI"/>
              </a:rPr>
              <a:t>lanthanons</a:t>
            </a:r>
            <a:r>
              <a:rPr lang="en-US" dirty="0">
                <a:latin typeface="Segoe UI"/>
                <a:ea typeface="Times New Roman"/>
                <a:cs typeface="Segoe UI"/>
              </a:rPr>
              <a:t> may be given as 2, 8, 18, (2, 6, 10, x) (2, 6, 1), 2, OR [</a:t>
            </a:r>
            <a:r>
              <a:rPr lang="en-US" dirty="0" err="1">
                <a:latin typeface="Segoe UI"/>
                <a:ea typeface="Times New Roman"/>
                <a:cs typeface="Segoe UI"/>
              </a:rPr>
              <a:t>Xe</a:t>
            </a:r>
            <a:r>
              <a:rPr lang="en-US" dirty="0">
                <a:latin typeface="Segoe UI"/>
                <a:ea typeface="Times New Roman"/>
                <a:cs typeface="Segoe UI"/>
              </a:rPr>
              <a:t>] 4f</a:t>
            </a:r>
            <a:r>
              <a:rPr lang="en-US" baseline="30000" dirty="0">
                <a:latin typeface="Segoe UI"/>
                <a:ea typeface="Times New Roman"/>
                <a:cs typeface="Segoe UI"/>
              </a:rPr>
              <a:t>x</a:t>
            </a:r>
            <a:r>
              <a:rPr lang="en-US" dirty="0">
                <a:latin typeface="Segoe UI"/>
                <a:ea typeface="Times New Roman"/>
                <a:cs typeface="Segoe UI"/>
              </a:rPr>
              <a:t>, 5d</a:t>
            </a:r>
            <a:r>
              <a:rPr lang="en-US" baseline="30000" dirty="0">
                <a:latin typeface="Segoe UI"/>
                <a:ea typeface="Times New Roman"/>
                <a:cs typeface="Segoe UI"/>
              </a:rPr>
              <a:t>1</a:t>
            </a:r>
            <a:r>
              <a:rPr lang="en-US" dirty="0">
                <a:latin typeface="Segoe UI"/>
                <a:ea typeface="Times New Roman"/>
                <a:cs typeface="Segoe UI"/>
              </a:rPr>
              <a:t>, 6s</a:t>
            </a:r>
            <a:r>
              <a:rPr lang="en-US" baseline="30000" dirty="0">
                <a:latin typeface="Segoe UI"/>
                <a:ea typeface="Times New Roman"/>
                <a:cs typeface="Segoe UI"/>
              </a:rPr>
              <a:t>2 </a:t>
            </a:r>
            <a:r>
              <a:rPr lang="en-US" dirty="0">
                <a:latin typeface="Segoe UI"/>
                <a:ea typeface="Times New Roman"/>
                <a:cs typeface="Segoe UI"/>
              </a:rPr>
              <a:t>where, x = 0 to 14 from La to Lu, (Z = 57 to 71).</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dirty="0">
                <a:latin typeface="Segoe UI"/>
                <a:ea typeface="Times New Roman"/>
                <a:cs typeface="Segoe UI"/>
              </a:rPr>
              <a:t>	The electronic structures of elements are commonly established by interpreting the observed emission spectra of elements. But here the spectra are complex; hence it becomes very difficult to establish the correct configurations of </a:t>
            </a:r>
            <a:r>
              <a:rPr lang="en-US" dirty="0" err="1">
                <a:latin typeface="Segoe UI"/>
                <a:ea typeface="Times New Roman"/>
                <a:cs typeface="Segoe UI"/>
              </a:rPr>
              <a:t>lanthanons</a:t>
            </a:r>
            <a:r>
              <a:rPr lang="en-US" dirty="0">
                <a:latin typeface="Segoe UI"/>
                <a:ea typeface="Times New Roman"/>
                <a:cs typeface="Segoe UI"/>
              </a:rPr>
              <a:t>.</a:t>
            </a:r>
            <a:endParaRPr lang="en-US" sz="1400" dirty="0">
              <a:latin typeface="Segoe UI"/>
              <a:ea typeface="Calibri"/>
              <a:cs typeface="Mangal"/>
            </a:endParaRPr>
          </a:p>
          <a:p>
            <a:r>
              <a:rPr lang="en-US" dirty="0">
                <a:latin typeface="Segoe UI"/>
                <a:ea typeface="Times New Roman"/>
              </a:rPr>
              <a:t>	Lanthanum follows barium (Z = 56) where barium has electronic configuration </a:t>
            </a:r>
            <a:r>
              <a:rPr lang="en-US" i="1" dirty="0">
                <a:latin typeface="Segoe UI"/>
                <a:ea typeface="Times New Roman"/>
              </a:rPr>
              <a:t>[</a:t>
            </a:r>
            <a:r>
              <a:rPr lang="en-US" i="1" dirty="0" err="1">
                <a:latin typeface="Segoe UI"/>
                <a:ea typeface="Times New Roman"/>
              </a:rPr>
              <a:t>Xe</a:t>
            </a:r>
            <a:r>
              <a:rPr lang="en-US" i="1" dirty="0">
                <a:latin typeface="Segoe UI"/>
                <a:ea typeface="Times New Roman"/>
              </a:rPr>
              <a:t>] 6s</a:t>
            </a:r>
            <a:r>
              <a:rPr lang="en-US" i="1" baseline="30000" dirty="0">
                <a:latin typeface="Segoe UI"/>
                <a:ea typeface="Times New Roman"/>
              </a:rPr>
              <a:t>2</a:t>
            </a:r>
            <a:r>
              <a:rPr lang="en-US" dirty="0">
                <a:latin typeface="Segoe UI"/>
                <a:ea typeface="Times New Roman"/>
              </a:rPr>
              <a:t>. In lanthanum, the next electron goes to 5d (instead of 4f according to </a:t>
            </a:r>
            <a:r>
              <a:rPr lang="en-US" dirty="0" err="1">
                <a:latin typeface="Segoe UI"/>
                <a:ea typeface="Times New Roman"/>
              </a:rPr>
              <a:t>Aufbau</a:t>
            </a:r>
            <a:r>
              <a:rPr lang="en-US" dirty="0">
                <a:latin typeface="Segoe UI"/>
                <a:ea typeface="Times New Roman"/>
              </a:rPr>
              <a:t> order: 4f &lt; 5d) the subsequent electrons in the succeeding elements (</a:t>
            </a:r>
            <a:r>
              <a:rPr lang="en-US" dirty="0" err="1">
                <a:latin typeface="Segoe UI"/>
                <a:ea typeface="Times New Roman"/>
              </a:rPr>
              <a:t>Ce</a:t>
            </a:r>
            <a:r>
              <a:rPr lang="en-US" dirty="0">
                <a:latin typeface="Segoe UI"/>
                <a:ea typeface="Times New Roman"/>
              </a:rPr>
              <a:t> to Lu), however, enter into 4f orbitals. According to </a:t>
            </a:r>
            <a:r>
              <a:rPr lang="en-US" dirty="0" err="1">
                <a:latin typeface="Segoe UI"/>
                <a:ea typeface="Times New Roman"/>
              </a:rPr>
              <a:t>Aufbau</a:t>
            </a:r>
            <a:r>
              <a:rPr lang="en-US" dirty="0">
                <a:latin typeface="Segoe UI"/>
                <a:ea typeface="Times New Roman"/>
              </a:rPr>
              <a:t> principle and Bohr-</a:t>
            </a:r>
            <a:r>
              <a:rPr lang="en-US" dirty="0" err="1">
                <a:latin typeface="Segoe UI"/>
                <a:ea typeface="Times New Roman"/>
              </a:rPr>
              <a:t>Bury’s</a:t>
            </a:r>
            <a:r>
              <a:rPr lang="en-US" dirty="0">
                <a:latin typeface="Segoe UI"/>
                <a:ea typeface="Times New Roman"/>
              </a:rPr>
              <a:t> scheme, 5d cannot accommodate more than one electron until 4</a:t>
            </a:r>
            <a:r>
              <a:rPr lang="en-US" baseline="30000" dirty="0">
                <a:latin typeface="Segoe UI"/>
                <a:ea typeface="Times New Roman"/>
              </a:rPr>
              <a:t>th</a:t>
            </a:r>
            <a:r>
              <a:rPr lang="en-US" dirty="0">
                <a:latin typeface="Segoe UI"/>
                <a:ea typeface="Times New Roman"/>
              </a:rPr>
              <a:t> main energy level is filled to its full capacity. Under such circumstances, the electronic configurations of </a:t>
            </a:r>
            <a:r>
              <a:rPr lang="en-US" dirty="0" err="1">
                <a:latin typeface="Segoe UI"/>
                <a:ea typeface="Times New Roman"/>
              </a:rPr>
              <a:t>lanthanons</a:t>
            </a:r>
            <a:r>
              <a:rPr lang="en-US" dirty="0">
                <a:latin typeface="Segoe UI"/>
                <a:ea typeface="Times New Roman"/>
              </a:rPr>
              <a:t> can be: </a:t>
            </a:r>
            <a:r>
              <a:rPr lang="en-US" i="1" dirty="0">
                <a:latin typeface="Segoe UI"/>
                <a:ea typeface="Times New Roman"/>
              </a:rPr>
              <a:t>Xenon core</a:t>
            </a:r>
            <a:r>
              <a:rPr lang="en-US" dirty="0">
                <a:latin typeface="Segoe UI"/>
                <a:ea typeface="Times New Roman"/>
              </a:rPr>
              <a:t>, 4f</a:t>
            </a:r>
            <a:r>
              <a:rPr lang="en-US" baseline="30000" dirty="0">
                <a:latin typeface="Segoe UI"/>
                <a:ea typeface="Times New Roman"/>
              </a:rPr>
              <a:t>x </a:t>
            </a:r>
            <a:r>
              <a:rPr lang="en-US" dirty="0">
                <a:latin typeface="Segoe UI"/>
                <a:ea typeface="Times New Roman"/>
              </a:rPr>
              <a:t>5d</a:t>
            </a:r>
            <a:r>
              <a:rPr lang="en-US" baseline="30000" dirty="0">
                <a:latin typeface="Segoe UI"/>
                <a:ea typeface="Times New Roman"/>
              </a:rPr>
              <a:t>1</a:t>
            </a:r>
            <a:r>
              <a:rPr lang="en-US" dirty="0">
                <a:latin typeface="Segoe UI"/>
                <a:ea typeface="Times New Roman"/>
              </a:rPr>
              <a:t>, 6s</a:t>
            </a:r>
            <a:r>
              <a:rPr lang="en-US" baseline="30000" dirty="0">
                <a:latin typeface="Segoe UI"/>
                <a:ea typeface="Times New Roman"/>
              </a:rPr>
              <a:t>2 </a:t>
            </a:r>
            <a:r>
              <a:rPr lang="en-US" dirty="0">
                <a:latin typeface="Segoe UI"/>
                <a:ea typeface="Times New Roman"/>
              </a:rPr>
              <a:t>.but spectroscopic data does not agree such configurations. The spectroscopic studies reveal that </a:t>
            </a:r>
            <a:r>
              <a:rPr lang="en-US" dirty="0" err="1">
                <a:latin typeface="Segoe UI"/>
                <a:ea typeface="Times New Roman"/>
              </a:rPr>
              <a:t>upto</a:t>
            </a:r>
            <a:r>
              <a:rPr lang="en-US" dirty="0">
                <a:latin typeface="Segoe UI"/>
                <a:ea typeface="Times New Roman"/>
              </a:rPr>
              <a:t> La; 4f orbitals have higher energy than 5d. But as soon as atomic number increases by one, at </a:t>
            </a:r>
            <a:r>
              <a:rPr lang="en-US" dirty="0" err="1">
                <a:latin typeface="Segoe UI"/>
                <a:ea typeface="Times New Roman"/>
              </a:rPr>
              <a:t>Ce</a:t>
            </a:r>
            <a:r>
              <a:rPr lang="en-US" dirty="0">
                <a:latin typeface="Segoe UI"/>
                <a:ea typeface="Times New Roman"/>
              </a:rPr>
              <a:t> (Z = 58), its energy falls below 5d. Therefore, the successive extra electrons enter 4f orbitals and give rise to the observed configurations: Xenon core 4f</a:t>
            </a:r>
            <a:r>
              <a:rPr lang="en-US" baseline="30000" dirty="0">
                <a:latin typeface="Segoe UI"/>
                <a:ea typeface="Times New Roman"/>
              </a:rPr>
              <a:t>x +1 </a:t>
            </a:r>
            <a:r>
              <a:rPr lang="en-US" dirty="0">
                <a:latin typeface="Segoe UI"/>
                <a:ea typeface="Times New Roman"/>
              </a:rPr>
              <a:t>5d</a:t>
            </a:r>
            <a:r>
              <a:rPr lang="en-US" baseline="30000" dirty="0">
                <a:latin typeface="Segoe UI"/>
                <a:ea typeface="Times New Roman"/>
              </a:rPr>
              <a:t>o</a:t>
            </a:r>
            <a:r>
              <a:rPr lang="en-US" dirty="0">
                <a:latin typeface="Segoe UI"/>
                <a:ea typeface="Times New Roman"/>
              </a:rPr>
              <a:t>, 6s</a:t>
            </a:r>
            <a:r>
              <a:rPr lang="en-US" baseline="30000" dirty="0">
                <a:latin typeface="Segoe UI"/>
                <a:ea typeface="Times New Roman"/>
              </a:rPr>
              <a:t>2</a:t>
            </a:r>
            <a:r>
              <a:rPr lang="en-US" dirty="0">
                <a:latin typeface="Segoe UI"/>
                <a:ea typeface="Times New Roman"/>
              </a:rPr>
              <a:t>. Refer Table 2.1 and Fig. 2.1. </a:t>
            </a:r>
            <a:endParaRPr lang="en-US" dirty="0"/>
          </a:p>
        </p:txBody>
      </p:sp>
    </p:spTree>
    <p:extLst>
      <p:ext uri="{BB962C8B-B14F-4D97-AF65-F5344CB8AC3E}">
        <p14:creationId xmlns:p14="http://schemas.microsoft.com/office/powerpoint/2010/main" val="4289021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9841609"/>
              </p:ext>
            </p:extLst>
          </p:nvPr>
        </p:nvGraphicFramePr>
        <p:xfrm>
          <a:off x="1219200" y="1447805"/>
          <a:ext cx="6705600" cy="5200210"/>
        </p:xfrm>
        <a:graphic>
          <a:graphicData uri="http://schemas.openxmlformats.org/drawingml/2006/table">
            <a:tbl>
              <a:tblPr firstRow="1" firstCol="1" bandRow="1"/>
              <a:tblGrid>
                <a:gridCol w="631399"/>
                <a:gridCol w="1199659"/>
                <a:gridCol w="1073379"/>
                <a:gridCol w="1972363"/>
                <a:gridCol w="1828800"/>
              </a:tblGrid>
              <a:tr h="832382">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00"/>
                          </a:solidFill>
                          <a:effectLst/>
                          <a:latin typeface="Segoe UI"/>
                          <a:ea typeface="Times New Roman"/>
                          <a:cs typeface="Segoe UI"/>
                        </a:rPr>
                        <a:t>At. No.</a:t>
                      </a:r>
                      <a:endParaRPr lang="en-US" sz="1400" dirty="0">
                        <a:solidFill>
                          <a:srgbClr val="FF000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00"/>
                          </a:solidFill>
                          <a:effectLst/>
                          <a:latin typeface="Segoe UI"/>
                          <a:ea typeface="Times New Roman"/>
                          <a:cs typeface="Segoe UI"/>
                        </a:rPr>
                        <a:t>Element</a:t>
                      </a:r>
                      <a:endParaRPr lang="en-US" sz="1400" dirty="0">
                        <a:solidFill>
                          <a:srgbClr val="FF000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00"/>
                          </a:solidFill>
                          <a:effectLst/>
                          <a:latin typeface="Segoe UI"/>
                          <a:ea typeface="Times New Roman"/>
                          <a:cs typeface="Segoe UI"/>
                        </a:rPr>
                        <a:t>Symbol</a:t>
                      </a:r>
                      <a:endParaRPr lang="en-US" sz="1400" dirty="0">
                        <a:solidFill>
                          <a:srgbClr val="FF000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00"/>
                          </a:solidFill>
                          <a:effectLst/>
                          <a:latin typeface="Segoe UI"/>
                          <a:ea typeface="Times New Roman"/>
                          <a:cs typeface="Segoe UI"/>
                        </a:rPr>
                        <a:t>Idealized Electronic structure</a:t>
                      </a:r>
                      <a:endParaRPr lang="en-US" sz="1400" dirty="0">
                        <a:solidFill>
                          <a:srgbClr val="FF0000"/>
                        </a:solidFill>
                        <a:effectLst/>
                        <a:latin typeface="Segoe UI"/>
                        <a:ea typeface="Calibri"/>
                        <a:cs typeface="Mangal"/>
                      </a:endParaRPr>
                    </a:p>
                    <a:p>
                      <a:pPr marL="0" marR="0" algn="ctr">
                        <a:lnSpc>
                          <a:spcPts val="1500"/>
                        </a:lnSpc>
                        <a:spcBef>
                          <a:spcPts val="200"/>
                        </a:spcBef>
                        <a:spcAft>
                          <a:spcPts val="200"/>
                        </a:spcAft>
                        <a:tabLst>
                          <a:tab pos="240030" algn="l"/>
                          <a:tab pos="485775" algn="l"/>
                          <a:tab pos="4114800" algn="r"/>
                        </a:tabLst>
                      </a:pPr>
                      <a:r>
                        <a:rPr lang="en-US" sz="1400" b="1" dirty="0">
                          <a:solidFill>
                            <a:srgbClr val="FF0000"/>
                          </a:solidFill>
                          <a:effectLst/>
                          <a:latin typeface="Segoe UI"/>
                          <a:ea typeface="Times New Roman"/>
                          <a:cs typeface="Segoe UI"/>
                        </a:rPr>
                        <a:t>[</a:t>
                      </a:r>
                      <a:r>
                        <a:rPr lang="en-US" sz="1400" b="1" dirty="0" err="1">
                          <a:solidFill>
                            <a:srgbClr val="FF0000"/>
                          </a:solidFill>
                          <a:effectLst/>
                          <a:latin typeface="Segoe UI"/>
                          <a:ea typeface="Times New Roman"/>
                          <a:cs typeface="Segoe UI"/>
                        </a:rPr>
                        <a:t>Xe</a:t>
                      </a:r>
                      <a:r>
                        <a:rPr lang="en-US" sz="1400" b="1" dirty="0">
                          <a:solidFill>
                            <a:srgbClr val="FF0000"/>
                          </a:solidFill>
                          <a:effectLst/>
                          <a:latin typeface="Segoe UI"/>
                          <a:ea typeface="Times New Roman"/>
                          <a:cs typeface="Segoe UI"/>
                        </a:rPr>
                        <a:t>] 4f</a:t>
                      </a:r>
                      <a:r>
                        <a:rPr lang="en-US" sz="1400" b="1" baseline="30000" dirty="0">
                          <a:solidFill>
                            <a:srgbClr val="FF0000"/>
                          </a:solidFill>
                          <a:effectLst/>
                          <a:latin typeface="Segoe UI"/>
                          <a:ea typeface="Times New Roman"/>
                          <a:cs typeface="Segoe UI"/>
                        </a:rPr>
                        <a:t>x</a:t>
                      </a:r>
                      <a:r>
                        <a:rPr lang="en-US" sz="1400" b="1" dirty="0">
                          <a:solidFill>
                            <a:srgbClr val="FF0000"/>
                          </a:solidFill>
                          <a:effectLst/>
                          <a:latin typeface="Segoe UI"/>
                          <a:ea typeface="Times New Roman"/>
                          <a:cs typeface="Segoe UI"/>
                        </a:rPr>
                        <a:t> 5d</a:t>
                      </a:r>
                      <a:r>
                        <a:rPr lang="en-US" sz="1400" b="1" baseline="30000" dirty="0">
                          <a:solidFill>
                            <a:srgbClr val="FF0000"/>
                          </a:solidFill>
                          <a:effectLst/>
                          <a:latin typeface="Segoe UI"/>
                          <a:ea typeface="Times New Roman"/>
                          <a:cs typeface="Segoe UI"/>
                        </a:rPr>
                        <a:t>1</a:t>
                      </a:r>
                      <a:r>
                        <a:rPr lang="en-US" sz="1400" b="1" dirty="0">
                          <a:solidFill>
                            <a:srgbClr val="FF0000"/>
                          </a:solidFill>
                          <a:effectLst/>
                          <a:latin typeface="Segoe UI"/>
                          <a:ea typeface="Times New Roman"/>
                          <a:cs typeface="Segoe UI"/>
                        </a:rPr>
                        <a:t> 6s</a:t>
                      </a:r>
                      <a:r>
                        <a:rPr lang="en-US" sz="1400" b="1" baseline="30000" dirty="0">
                          <a:solidFill>
                            <a:srgbClr val="FF0000"/>
                          </a:solidFill>
                          <a:effectLst/>
                          <a:latin typeface="Segoe UI"/>
                          <a:ea typeface="Times New Roman"/>
                          <a:cs typeface="Segoe UI"/>
                        </a:rPr>
                        <a:t>2</a:t>
                      </a:r>
                      <a:endParaRPr lang="en-US" sz="1400" dirty="0">
                        <a:solidFill>
                          <a:srgbClr val="FF000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FF0000"/>
                          </a:solidFill>
                          <a:effectLst/>
                          <a:latin typeface="Segoe UI"/>
                          <a:ea typeface="Times New Roman"/>
                          <a:cs typeface="Segoe UI"/>
                        </a:rPr>
                        <a:t>Observed Electronic Structure</a:t>
                      </a:r>
                      <a:endParaRPr lang="en-US" sz="1400" dirty="0">
                        <a:solidFill>
                          <a:srgbClr val="FF000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641">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57</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Lanthanum</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La</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a:t>
                      </a:r>
                      <a:r>
                        <a:rPr lang="en-US" sz="1400" b="1" dirty="0" err="1">
                          <a:solidFill>
                            <a:srgbClr val="00B0F0"/>
                          </a:solidFill>
                          <a:effectLst/>
                          <a:latin typeface="Segoe UI"/>
                          <a:ea typeface="Times New Roman"/>
                          <a:cs typeface="Segoe UI"/>
                        </a:rPr>
                        <a:t>Xe</a:t>
                      </a:r>
                      <a:r>
                        <a:rPr lang="en-US" sz="1400" b="1" dirty="0">
                          <a:solidFill>
                            <a:srgbClr val="00B0F0"/>
                          </a:solidFill>
                          <a:effectLst/>
                          <a:latin typeface="Segoe UI"/>
                          <a:ea typeface="Times New Roman"/>
                          <a:cs typeface="Segoe UI"/>
                        </a:rPr>
                        <a:t>] 4f</a:t>
                      </a:r>
                      <a:r>
                        <a:rPr lang="en-US" sz="1400" b="1" baseline="30000" dirty="0">
                          <a:solidFill>
                            <a:srgbClr val="00B0F0"/>
                          </a:solidFill>
                          <a:effectLst/>
                          <a:latin typeface="Segoe UI"/>
                          <a:ea typeface="Times New Roman"/>
                          <a:cs typeface="Segoe UI"/>
                        </a:rPr>
                        <a:t>0 </a:t>
                      </a:r>
                      <a:r>
                        <a:rPr lang="en-US" sz="1400" b="1" dirty="0">
                          <a:solidFill>
                            <a:srgbClr val="00B0F0"/>
                          </a:solidFill>
                          <a:effectLst/>
                          <a:latin typeface="Segoe UI"/>
                          <a:ea typeface="Times New Roman"/>
                          <a:cs typeface="Segoe UI"/>
                        </a:rPr>
                        <a:t>5d</a:t>
                      </a:r>
                      <a:r>
                        <a:rPr lang="en-US" sz="1400" b="1" baseline="30000" dirty="0">
                          <a:solidFill>
                            <a:srgbClr val="00B0F0"/>
                          </a:solidFill>
                          <a:effectLst/>
                          <a:latin typeface="Segoe UI"/>
                          <a:ea typeface="Times New Roman"/>
                          <a:cs typeface="Segoe UI"/>
                        </a:rPr>
                        <a:t>1</a:t>
                      </a:r>
                      <a:r>
                        <a:rPr lang="en-US" sz="1400" b="1" dirty="0">
                          <a:solidFill>
                            <a:srgbClr val="00B0F0"/>
                          </a:solidFill>
                          <a:effectLst/>
                          <a:latin typeface="Segoe UI"/>
                          <a:ea typeface="Times New Roman"/>
                          <a:cs typeface="Segoe UI"/>
                        </a:rPr>
                        <a:t> 6s</a:t>
                      </a:r>
                      <a:r>
                        <a:rPr lang="en-US" sz="1400" b="1" baseline="30000" dirty="0">
                          <a:solidFill>
                            <a:srgbClr val="00B0F0"/>
                          </a:solidFill>
                          <a:effectLst/>
                          <a:latin typeface="Segoe UI"/>
                          <a:ea typeface="Times New Roman"/>
                          <a:cs typeface="Segoe UI"/>
                        </a:rPr>
                        <a:t>2</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a:t>
                      </a:r>
                      <a:r>
                        <a:rPr lang="en-US" sz="1400" b="1" dirty="0" err="1">
                          <a:solidFill>
                            <a:srgbClr val="00B0F0"/>
                          </a:solidFill>
                          <a:effectLst/>
                          <a:latin typeface="Segoe UI"/>
                          <a:ea typeface="Times New Roman"/>
                          <a:cs typeface="Segoe UI"/>
                        </a:rPr>
                        <a:t>Xe</a:t>
                      </a:r>
                      <a:r>
                        <a:rPr lang="en-US" sz="1400" b="1" dirty="0">
                          <a:solidFill>
                            <a:srgbClr val="00B0F0"/>
                          </a:solidFill>
                          <a:effectLst/>
                          <a:latin typeface="Segoe UI"/>
                          <a:ea typeface="Times New Roman"/>
                          <a:cs typeface="Segoe UI"/>
                        </a:rPr>
                        <a:t>]4f</a:t>
                      </a:r>
                      <a:r>
                        <a:rPr lang="en-US" sz="1400" b="1" baseline="30000" dirty="0">
                          <a:solidFill>
                            <a:srgbClr val="00B0F0"/>
                          </a:solidFill>
                          <a:effectLst/>
                          <a:latin typeface="Segoe UI"/>
                          <a:ea typeface="Times New Roman"/>
                          <a:cs typeface="Segoe UI"/>
                        </a:rPr>
                        <a:t>0</a:t>
                      </a:r>
                      <a:r>
                        <a:rPr lang="en-US" sz="1400" b="1" dirty="0">
                          <a:solidFill>
                            <a:srgbClr val="00B0F0"/>
                          </a:solidFill>
                          <a:effectLst/>
                          <a:latin typeface="Segoe UI"/>
                          <a:ea typeface="Times New Roman"/>
                          <a:cs typeface="Segoe UI"/>
                        </a:rPr>
                        <a:t>5d</a:t>
                      </a:r>
                      <a:r>
                        <a:rPr lang="en-US" sz="1400" b="1" baseline="30000" dirty="0">
                          <a:solidFill>
                            <a:srgbClr val="00B0F0"/>
                          </a:solidFill>
                          <a:effectLst/>
                          <a:latin typeface="Segoe UI"/>
                          <a:ea typeface="Times New Roman"/>
                          <a:cs typeface="Segoe UI"/>
                        </a:rPr>
                        <a:t>1</a:t>
                      </a:r>
                      <a:r>
                        <a:rPr lang="en-US" sz="1400" b="1" dirty="0">
                          <a:solidFill>
                            <a:srgbClr val="00B0F0"/>
                          </a:solidFill>
                          <a:effectLst/>
                          <a:latin typeface="Segoe UI"/>
                          <a:ea typeface="Times New Roman"/>
                          <a:cs typeface="Segoe UI"/>
                        </a:rPr>
                        <a:t> 6s</a:t>
                      </a:r>
                      <a:r>
                        <a:rPr lang="en-US" sz="1400" b="1" baseline="30000" dirty="0">
                          <a:solidFill>
                            <a:srgbClr val="00B0F0"/>
                          </a:solidFill>
                          <a:effectLst/>
                          <a:latin typeface="Segoe UI"/>
                          <a:ea typeface="Times New Roman"/>
                          <a:cs typeface="Segoe UI"/>
                        </a:rPr>
                        <a:t>2 </a:t>
                      </a:r>
                      <a:r>
                        <a:rPr lang="en-US" sz="1400" b="1" dirty="0">
                          <a:solidFill>
                            <a:srgbClr val="00B0F0"/>
                          </a:solidFill>
                          <a:effectLst/>
                          <a:latin typeface="Segoe UI"/>
                          <a:ea typeface="Times New Roman"/>
                          <a:cs typeface="Segoe UI"/>
                        </a:rPr>
                        <a:t>  </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58</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Cerium</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Ce</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1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2</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360">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59</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Praseodymium</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Pr</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2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3</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60</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Neodymium</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Nd</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3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4</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61</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Promethium</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Pm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4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5</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Samarium</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Sm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5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6</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63</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Europium</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Eu</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6 </a:t>
                      </a:r>
                      <a:r>
                        <a:rPr lang="en-US" sz="1400">
                          <a:effectLst/>
                          <a:latin typeface="Segoe UI"/>
                          <a:ea typeface="Times New Roman"/>
                          <a:cs typeface="Segoe UI"/>
                        </a:rPr>
                        <a:t>5d</a:t>
                      </a:r>
                      <a:r>
                        <a:rPr lang="en-US" sz="1400" baseline="30000">
                          <a:effectLst/>
                          <a:latin typeface="Segoe UI"/>
                          <a:ea typeface="Times New Roman"/>
                          <a:cs typeface="Segoe UI"/>
                        </a:rPr>
                        <a:t>1</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7</a:t>
                      </a:r>
                      <a:r>
                        <a:rPr lang="en-US" sz="1400">
                          <a:effectLst/>
                          <a:latin typeface="Segoe UI"/>
                          <a:ea typeface="Times New Roman"/>
                          <a:cs typeface="Segoe UI"/>
                        </a:rPr>
                        <a:t> 5d</a:t>
                      </a:r>
                      <a:r>
                        <a:rPr lang="en-US" sz="1400" baseline="30000">
                          <a:effectLst/>
                          <a:latin typeface="Segoe UI"/>
                          <a:ea typeface="Times New Roman"/>
                          <a:cs typeface="Segoe UI"/>
                        </a:rPr>
                        <a:t>1</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64</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Gadolinium</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err="1">
                          <a:solidFill>
                            <a:srgbClr val="00B0F0"/>
                          </a:solidFill>
                          <a:effectLst/>
                          <a:latin typeface="Segoe UI"/>
                          <a:ea typeface="Times New Roman"/>
                          <a:cs typeface="Segoe UI"/>
                        </a:rPr>
                        <a:t>Gd</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a:t>
                      </a:r>
                      <a:r>
                        <a:rPr lang="en-US" sz="1400" b="1" dirty="0" err="1">
                          <a:solidFill>
                            <a:srgbClr val="00B0F0"/>
                          </a:solidFill>
                          <a:effectLst/>
                          <a:latin typeface="Segoe UI"/>
                          <a:ea typeface="Times New Roman"/>
                          <a:cs typeface="Segoe UI"/>
                        </a:rPr>
                        <a:t>Xe</a:t>
                      </a:r>
                      <a:r>
                        <a:rPr lang="en-US" sz="1400" b="1" dirty="0">
                          <a:solidFill>
                            <a:srgbClr val="00B0F0"/>
                          </a:solidFill>
                          <a:effectLst/>
                          <a:latin typeface="Segoe UI"/>
                          <a:ea typeface="Times New Roman"/>
                          <a:cs typeface="Segoe UI"/>
                        </a:rPr>
                        <a:t>] 4f</a:t>
                      </a:r>
                      <a:r>
                        <a:rPr lang="en-US" sz="1400" b="1" baseline="30000" dirty="0">
                          <a:solidFill>
                            <a:srgbClr val="00B0F0"/>
                          </a:solidFill>
                          <a:effectLst/>
                          <a:latin typeface="Segoe UI"/>
                          <a:ea typeface="Times New Roman"/>
                          <a:cs typeface="Segoe UI"/>
                        </a:rPr>
                        <a:t>7 </a:t>
                      </a:r>
                      <a:r>
                        <a:rPr lang="en-US" sz="1400" b="1" dirty="0">
                          <a:solidFill>
                            <a:srgbClr val="00B0F0"/>
                          </a:solidFill>
                          <a:effectLst/>
                          <a:latin typeface="Segoe UI"/>
                          <a:ea typeface="Times New Roman"/>
                          <a:cs typeface="Segoe UI"/>
                        </a:rPr>
                        <a:t>5d</a:t>
                      </a:r>
                      <a:r>
                        <a:rPr lang="en-US" sz="1400" b="1" baseline="30000" dirty="0">
                          <a:solidFill>
                            <a:srgbClr val="00B0F0"/>
                          </a:solidFill>
                          <a:effectLst/>
                          <a:latin typeface="Segoe UI"/>
                          <a:ea typeface="Times New Roman"/>
                          <a:cs typeface="Segoe UI"/>
                        </a:rPr>
                        <a:t>1 </a:t>
                      </a:r>
                      <a:r>
                        <a:rPr lang="en-US" sz="1400" b="1" dirty="0">
                          <a:solidFill>
                            <a:srgbClr val="00B0F0"/>
                          </a:solidFill>
                          <a:effectLst/>
                          <a:latin typeface="Segoe UI"/>
                          <a:ea typeface="Times New Roman"/>
                          <a:cs typeface="Segoe UI"/>
                        </a:rPr>
                        <a:t>6s</a:t>
                      </a:r>
                      <a:r>
                        <a:rPr lang="en-US" sz="1400" b="1" baseline="30000" dirty="0">
                          <a:solidFill>
                            <a:srgbClr val="00B0F0"/>
                          </a:solidFill>
                          <a:effectLst/>
                          <a:latin typeface="Segoe UI"/>
                          <a:ea typeface="Times New Roman"/>
                          <a:cs typeface="Segoe UI"/>
                        </a:rPr>
                        <a:t>2</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a:t>
                      </a:r>
                      <a:r>
                        <a:rPr lang="en-US" sz="1400" b="1" dirty="0" err="1">
                          <a:solidFill>
                            <a:srgbClr val="00B0F0"/>
                          </a:solidFill>
                          <a:effectLst/>
                          <a:latin typeface="Segoe UI"/>
                          <a:ea typeface="Times New Roman"/>
                          <a:cs typeface="Segoe UI"/>
                        </a:rPr>
                        <a:t>Xe</a:t>
                      </a:r>
                      <a:r>
                        <a:rPr lang="en-US" sz="1400" b="1" dirty="0">
                          <a:solidFill>
                            <a:srgbClr val="00B0F0"/>
                          </a:solidFill>
                          <a:effectLst/>
                          <a:latin typeface="Segoe UI"/>
                          <a:ea typeface="Times New Roman"/>
                          <a:cs typeface="Segoe UI"/>
                        </a:rPr>
                        <a:t>]4f</a:t>
                      </a:r>
                      <a:r>
                        <a:rPr lang="en-US" sz="1400" b="1" baseline="30000" dirty="0">
                          <a:solidFill>
                            <a:srgbClr val="00B0F0"/>
                          </a:solidFill>
                          <a:effectLst/>
                          <a:latin typeface="Segoe UI"/>
                          <a:ea typeface="Times New Roman"/>
                          <a:cs typeface="Segoe UI"/>
                        </a:rPr>
                        <a:t>7</a:t>
                      </a:r>
                      <a:r>
                        <a:rPr lang="en-US" sz="1400" b="1" dirty="0">
                          <a:solidFill>
                            <a:srgbClr val="00B0F0"/>
                          </a:solidFill>
                          <a:effectLst/>
                          <a:latin typeface="Segoe UI"/>
                          <a:ea typeface="Times New Roman"/>
                          <a:cs typeface="Segoe UI"/>
                        </a:rPr>
                        <a:t>5d</a:t>
                      </a:r>
                      <a:r>
                        <a:rPr lang="en-US" sz="1400" b="1" baseline="30000" dirty="0">
                          <a:solidFill>
                            <a:srgbClr val="00B0F0"/>
                          </a:solidFill>
                          <a:effectLst/>
                          <a:latin typeface="Segoe UI"/>
                          <a:ea typeface="Times New Roman"/>
                          <a:cs typeface="Segoe UI"/>
                        </a:rPr>
                        <a:t>1</a:t>
                      </a:r>
                      <a:r>
                        <a:rPr lang="en-US" sz="1400" b="1" dirty="0">
                          <a:solidFill>
                            <a:srgbClr val="00B0F0"/>
                          </a:solidFill>
                          <a:effectLst/>
                          <a:latin typeface="Segoe UI"/>
                          <a:ea typeface="Times New Roman"/>
                          <a:cs typeface="Segoe UI"/>
                        </a:rPr>
                        <a:t> 6s</a:t>
                      </a:r>
                      <a:r>
                        <a:rPr lang="en-US" sz="1400" b="1" baseline="30000" dirty="0">
                          <a:solidFill>
                            <a:srgbClr val="00B0F0"/>
                          </a:solidFill>
                          <a:effectLst/>
                          <a:latin typeface="Segoe UI"/>
                          <a:ea typeface="Times New Roman"/>
                          <a:cs typeface="Segoe UI"/>
                        </a:rPr>
                        <a:t>2</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65</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Terbium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Tb</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a:t>
                      </a:r>
                      <a:r>
                        <a:rPr lang="en-US" sz="1400" dirty="0" err="1">
                          <a:effectLst/>
                          <a:latin typeface="Segoe UI"/>
                          <a:ea typeface="Times New Roman"/>
                          <a:cs typeface="Segoe UI"/>
                        </a:rPr>
                        <a:t>Xe</a:t>
                      </a:r>
                      <a:r>
                        <a:rPr lang="en-US" sz="1400" dirty="0">
                          <a:effectLst/>
                          <a:latin typeface="Segoe UI"/>
                          <a:ea typeface="Times New Roman"/>
                          <a:cs typeface="Segoe UI"/>
                        </a:rPr>
                        <a:t>] 4f</a:t>
                      </a:r>
                      <a:r>
                        <a:rPr lang="en-US" sz="1400" baseline="30000" dirty="0">
                          <a:effectLst/>
                          <a:latin typeface="Segoe UI"/>
                          <a:ea typeface="Times New Roman"/>
                          <a:cs typeface="Segoe UI"/>
                        </a:rPr>
                        <a:t>8 </a:t>
                      </a:r>
                      <a:r>
                        <a:rPr lang="en-US" sz="1400" dirty="0">
                          <a:effectLst/>
                          <a:latin typeface="Segoe UI"/>
                          <a:ea typeface="Times New Roman"/>
                          <a:cs typeface="Segoe UI"/>
                        </a:rPr>
                        <a:t>5d</a:t>
                      </a:r>
                      <a:r>
                        <a:rPr lang="en-US" sz="1400" baseline="30000" dirty="0">
                          <a:effectLst/>
                          <a:latin typeface="Segoe UI"/>
                          <a:ea typeface="Times New Roman"/>
                          <a:cs typeface="Segoe UI"/>
                        </a:rPr>
                        <a:t>1 </a:t>
                      </a:r>
                      <a:r>
                        <a:rPr lang="en-US" sz="1400" dirty="0">
                          <a:effectLst/>
                          <a:latin typeface="Segoe UI"/>
                          <a:ea typeface="Times New Roman"/>
                          <a:cs typeface="Segoe UI"/>
                        </a:rPr>
                        <a:t>6s</a:t>
                      </a:r>
                      <a:r>
                        <a:rPr lang="en-US" sz="1400" baseline="30000" dirty="0">
                          <a:effectLst/>
                          <a:latin typeface="Segoe UI"/>
                          <a:ea typeface="Times New Roman"/>
                          <a:cs typeface="Segoe UI"/>
                        </a:rPr>
                        <a:t>2</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a:t>
                      </a:r>
                      <a:r>
                        <a:rPr lang="en-US" sz="1400" dirty="0" err="1">
                          <a:effectLst/>
                          <a:latin typeface="Segoe UI"/>
                          <a:ea typeface="Times New Roman"/>
                          <a:cs typeface="Segoe UI"/>
                        </a:rPr>
                        <a:t>Xe</a:t>
                      </a:r>
                      <a:r>
                        <a:rPr lang="en-US" sz="1400" dirty="0">
                          <a:effectLst/>
                          <a:latin typeface="Segoe UI"/>
                          <a:ea typeface="Times New Roman"/>
                          <a:cs typeface="Segoe UI"/>
                        </a:rPr>
                        <a:t>]4f</a:t>
                      </a:r>
                      <a:r>
                        <a:rPr lang="en-US" sz="1400" baseline="30000" dirty="0">
                          <a:effectLst/>
                          <a:latin typeface="Segoe UI"/>
                          <a:ea typeface="Times New Roman"/>
                          <a:cs typeface="Segoe UI"/>
                        </a:rPr>
                        <a:t>9</a:t>
                      </a:r>
                      <a:r>
                        <a:rPr lang="en-US" sz="1400" dirty="0">
                          <a:effectLst/>
                          <a:latin typeface="Segoe UI"/>
                          <a:ea typeface="Times New Roman"/>
                          <a:cs typeface="Segoe UI"/>
                        </a:rPr>
                        <a:t> 5d</a:t>
                      </a:r>
                      <a:r>
                        <a:rPr lang="en-US" sz="1400" baseline="30000" dirty="0">
                          <a:effectLst/>
                          <a:latin typeface="Segoe UI"/>
                          <a:ea typeface="Times New Roman"/>
                          <a:cs typeface="Segoe UI"/>
                        </a:rPr>
                        <a:t>0</a:t>
                      </a:r>
                      <a:r>
                        <a:rPr lang="en-US" sz="1400" dirty="0">
                          <a:effectLst/>
                          <a:latin typeface="Segoe UI"/>
                          <a:ea typeface="Times New Roman"/>
                          <a:cs typeface="Segoe UI"/>
                        </a:rPr>
                        <a:t> 6s</a:t>
                      </a:r>
                      <a:r>
                        <a:rPr lang="en-US" sz="1400" baseline="30000" dirty="0">
                          <a:effectLst/>
                          <a:latin typeface="Segoe UI"/>
                          <a:ea typeface="Times New Roman"/>
                          <a:cs typeface="Segoe UI"/>
                        </a:rPr>
                        <a:t>2</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66</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Dysprosium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err="1">
                          <a:effectLst/>
                          <a:latin typeface="Segoe UI"/>
                          <a:ea typeface="Times New Roman"/>
                          <a:cs typeface="Segoe UI"/>
                        </a:rPr>
                        <a:t>Dy</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a:t>
                      </a:r>
                      <a:r>
                        <a:rPr lang="en-US" sz="1400" dirty="0" err="1">
                          <a:effectLst/>
                          <a:latin typeface="Segoe UI"/>
                          <a:ea typeface="Times New Roman"/>
                          <a:cs typeface="Segoe UI"/>
                        </a:rPr>
                        <a:t>Xe</a:t>
                      </a:r>
                      <a:r>
                        <a:rPr lang="en-US" sz="1400" dirty="0">
                          <a:effectLst/>
                          <a:latin typeface="Segoe UI"/>
                          <a:ea typeface="Times New Roman"/>
                          <a:cs typeface="Segoe UI"/>
                        </a:rPr>
                        <a:t>] 4f</a:t>
                      </a:r>
                      <a:r>
                        <a:rPr lang="en-US" sz="1400" baseline="30000" dirty="0">
                          <a:effectLst/>
                          <a:latin typeface="Segoe UI"/>
                          <a:ea typeface="Times New Roman"/>
                          <a:cs typeface="Segoe UI"/>
                        </a:rPr>
                        <a:t>9 </a:t>
                      </a:r>
                      <a:r>
                        <a:rPr lang="en-US" sz="1400" dirty="0">
                          <a:effectLst/>
                          <a:latin typeface="Segoe UI"/>
                          <a:ea typeface="Times New Roman"/>
                          <a:cs typeface="Segoe UI"/>
                        </a:rPr>
                        <a:t>5d</a:t>
                      </a:r>
                      <a:r>
                        <a:rPr lang="en-US" sz="1400" baseline="30000" dirty="0">
                          <a:effectLst/>
                          <a:latin typeface="Segoe UI"/>
                          <a:ea typeface="Times New Roman"/>
                          <a:cs typeface="Segoe UI"/>
                        </a:rPr>
                        <a:t>1 </a:t>
                      </a:r>
                      <a:r>
                        <a:rPr lang="en-US" sz="1400" dirty="0">
                          <a:effectLst/>
                          <a:latin typeface="Segoe UI"/>
                          <a:ea typeface="Times New Roman"/>
                          <a:cs typeface="Segoe UI"/>
                        </a:rPr>
                        <a:t>6s</a:t>
                      </a:r>
                      <a:r>
                        <a:rPr lang="en-US" sz="1400" baseline="30000" dirty="0">
                          <a:effectLst/>
                          <a:latin typeface="Segoe UI"/>
                          <a:ea typeface="Times New Roman"/>
                          <a:cs typeface="Segoe UI"/>
                        </a:rPr>
                        <a:t>2</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10</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67</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Holmium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Ho</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10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11</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68</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Erbium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Er</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 4f</a:t>
                      </a:r>
                      <a:r>
                        <a:rPr lang="en-US" sz="1400" baseline="30000">
                          <a:effectLst/>
                          <a:latin typeface="Segoe UI"/>
                          <a:ea typeface="Times New Roman"/>
                          <a:cs typeface="Segoe UI"/>
                        </a:rPr>
                        <a:t>11 </a:t>
                      </a:r>
                      <a:r>
                        <a:rPr lang="en-US" sz="1400">
                          <a:effectLst/>
                          <a:latin typeface="Segoe UI"/>
                          <a:ea typeface="Times New Roman"/>
                          <a:cs typeface="Segoe UI"/>
                        </a:rPr>
                        <a:t>5d</a:t>
                      </a:r>
                      <a:r>
                        <a:rPr lang="en-US" sz="1400" baseline="30000">
                          <a:effectLst/>
                          <a:latin typeface="Segoe UI"/>
                          <a:ea typeface="Times New Roman"/>
                          <a:cs typeface="Segoe UI"/>
                        </a:rPr>
                        <a:t>1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12</a:t>
                      </a:r>
                      <a:r>
                        <a:rPr lang="en-US" sz="1400">
                          <a:effectLst/>
                          <a:latin typeface="Segoe UI"/>
                          <a:ea typeface="Times New Roman"/>
                          <a:cs typeface="Segoe UI"/>
                        </a:rPr>
                        <a:t> 5d</a:t>
                      </a:r>
                      <a:r>
                        <a:rPr lang="en-US" sz="1400" baseline="30000">
                          <a:effectLst/>
                          <a:latin typeface="Segoe UI"/>
                          <a:ea typeface="Times New Roman"/>
                          <a:cs typeface="Segoe UI"/>
                        </a:rPr>
                        <a:t>0</a:t>
                      </a:r>
                      <a:r>
                        <a:rPr lang="en-US" sz="1400">
                          <a:effectLst/>
                          <a:latin typeface="Segoe UI"/>
                          <a:ea typeface="Times New Roman"/>
                          <a:cs typeface="Segoe UI"/>
                        </a:rPr>
                        <a:t> 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69</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Thulium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Tm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a:t>
                      </a:r>
                      <a:r>
                        <a:rPr lang="en-US" sz="1400" dirty="0" err="1">
                          <a:effectLst/>
                          <a:latin typeface="Segoe UI"/>
                          <a:ea typeface="Times New Roman"/>
                          <a:cs typeface="Segoe UI"/>
                        </a:rPr>
                        <a:t>Xe</a:t>
                      </a:r>
                      <a:r>
                        <a:rPr lang="en-US" sz="1400" dirty="0">
                          <a:effectLst/>
                          <a:latin typeface="Segoe UI"/>
                          <a:ea typeface="Times New Roman"/>
                          <a:cs typeface="Segoe UI"/>
                        </a:rPr>
                        <a:t>] 4f </a:t>
                      </a:r>
                      <a:r>
                        <a:rPr lang="en-US" sz="1400" baseline="30000" dirty="0">
                          <a:effectLst/>
                          <a:latin typeface="Segoe UI"/>
                          <a:ea typeface="Times New Roman"/>
                          <a:cs typeface="Segoe UI"/>
                        </a:rPr>
                        <a:t>12 </a:t>
                      </a:r>
                      <a:r>
                        <a:rPr lang="en-US" sz="1400" dirty="0">
                          <a:effectLst/>
                          <a:latin typeface="Segoe UI"/>
                          <a:ea typeface="Times New Roman"/>
                          <a:cs typeface="Segoe UI"/>
                        </a:rPr>
                        <a:t>5d</a:t>
                      </a:r>
                      <a:r>
                        <a:rPr lang="en-US" sz="1400" baseline="30000" dirty="0">
                          <a:effectLst/>
                          <a:latin typeface="Segoe UI"/>
                          <a:ea typeface="Times New Roman"/>
                          <a:cs typeface="Segoe UI"/>
                        </a:rPr>
                        <a:t>1 </a:t>
                      </a:r>
                      <a:r>
                        <a:rPr lang="en-US" sz="1400" dirty="0">
                          <a:effectLst/>
                          <a:latin typeface="Segoe UI"/>
                          <a:ea typeface="Times New Roman"/>
                          <a:cs typeface="Segoe UI"/>
                        </a:rPr>
                        <a:t>6s</a:t>
                      </a:r>
                      <a:r>
                        <a:rPr lang="en-US" sz="1400" baseline="30000" dirty="0">
                          <a:effectLst/>
                          <a:latin typeface="Segoe UI"/>
                          <a:ea typeface="Times New Roman"/>
                          <a:cs typeface="Segoe UI"/>
                        </a:rPr>
                        <a:t>2</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13</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70</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Ytterbium</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Yb</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a:t>
                      </a:r>
                      <a:r>
                        <a:rPr lang="en-US" sz="1400" dirty="0" err="1">
                          <a:effectLst/>
                          <a:latin typeface="Segoe UI"/>
                          <a:ea typeface="Times New Roman"/>
                          <a:cs typeface="Segoe UI"/>
                        </a:rPr>
                        <a:t>Xe</a:t>
                      </a:r>
                      <a:r>
                        <a:rPr lang="en-US" sz="1400" dirty="0">
                          <a:effectLst/>
                          <a:latin typeface="Segoe UI"/>
                          <a:ea typeface="Times New Roman"/>
                          <a:cs typeface="Segoe UI"/>
                        </a:rPr>
                        <a:t>] 4f </a:t>
                      </a:r>
                      <a:r>
                        <a:rPr lang="en-US" sz="1400" baseline="30000" dirty="0">
                          <a:effectLst/>
                          <a:latin typeface="Segoe UI"/>
                          <a:ea typeface="Times New Roman"/>
                          <a:cs typeface="Segoe UI"/>
                        </a:rPr>
                        <a:t>13 </a:t>
                      </a:r>
                      <a:r>
                        <a:rPr lang="en-US" sz="1400" dirty="0">
                          <a:effectLst/>
                          <a:latin typeface="Segoe UI"/>
                          <a:ea typeface="Times New Roman"/>
                          <a:cs typeface="Segoe UI"/>
                        </a:rPr>
                        <a:t>5d</a:t>
                      </a:r>
                      <a:r>
                        <a:rPr lang="en-US" sz="1400" baseline="30000" dirty="0">
                          <a:effectLst/>
                          <a:latin typeface="Segoe UI"/>
                          <a:ea typeface="Times New Roman"/>
                          <a:cs typeface="Segoe UI"/>
                        </a:rPr>
                        <a:t>1 </a:t>
                      </a:r>
                      <a:r>
                        <a:rPr lang="en-US" sz="1400" dirty="0">
                          <a:effectLst/>
                          <a:latin typeface="Segoe UI"/>
                          <a:ea typeface="Times New Roman"/>
                          <a:cs typeface="Segoe UI"/>
                        </a:rPr>
                        <a:t>6s</a:t>
                      </a:r>
                      <a:r>
                        <a:rPr lang="en-US" sz="1400" baseline="30000" dirty="0">
                          <a:effectLst/>
                          <a:latin typeface="Segoe UI"/>
                          <a:ea typeface="Times New Roman"/>
                          <a:cs typeface="Segoe UI"/>
                        </a:rPr>
                        <a:t>2</a:t>
                      </a:r>
                      <a:endParaRPr lang="en-US" sz="1400" dirty="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[Xe]4f</a:t>
                      </a:r>
                      <a:r>
                        <a:rPr lang="en-US" sz="1400" baseline="30000">
                          <a:effectLst/>
                          <a:latin typeface="Segoe UI"/>
                          <a:ea typeface="Times New Roman"/>
                          <a:cs typeface="Segoe UI"/>
                        </a:rPr>
                        <a:t>14</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2</a:t>
                      </a:r>
                      <a:endParaRPr lang="en-US" sz="1400">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679">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71</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Lutetium</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Lu</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a:t>
                      </a:r>
                      <a:r>
                        <a:rPr lang="en-US" sz="1400" b="1" dirty="0" err="1">
                          <a:solidFill>
                            <a:srgbClr val="00B0F0"/>
                          </a:solidFill>
                          <a:effectLst/>
                          <a:latin typeface="Segoe UI"/>
                          <a:ea typeface="Times New Roman"/>
                          <a:cs typeface="Segoe UI"/>
                        </a:rPr>
                        <a:t>Xe</a:t>
                      </a:r>
                      <a:r>
                        <a:rPr lang="en-US" sz="1400" b="1" dirty="0">
                          <a:solidFill>
                            <a:srgbClr val="00B0F0"/>
                          </a:solidFill>
                          <a:effectLst/>
                          <a:latin typeface="Segoe UI"/>
                          <a:ea typeface="Times New Roman"/>
                          <a:cs typeface="Segoe UI"/>
                        </a:rPr>
                        <a:t>] 4f</a:t>
                      </a:r>
                      <a:r>
                        <a:rPr lang="en-US" sz="1400" b="1" baseline="30000" dirty="0">
                          <a:solidFill>
                            <a:srgbClr val="00B0F0"/>
                          </a:solidFill>
                          <a:effectLst/>
                          <a:latin typeface="Segoe UI"/>
                          <a:ea typeface="Times New Roman"/>
                          <a:cs typeface="Segoe UI"/>
                        </a:rPr>
                        <a:t>14 </a:t>
                      </a:r>
                      <a:r>
                        <a:rPr lang="en-US" sz="1400" b="1" dirty="0">
                          <a:solidFill>
                            <a:srgbClr val="00B0F0"/>
                          </a:solidFill>
                          <a:effectLst/>
                          <a:latin typeface="Segoe UI"/>
                          <a:ea typeface="Times New Roman"/>
                          <a:cs typeface="Segoe UI"/>
                        </a:rPr>
                        <a:t>5d</a:t>
                      </a:r>
                      <a:r>
                        <a:rPr lang="en-US" sz="1400" b="1" baseline="30000" dirty="0">
                          <a:solidFill>
                            <a:srgbClr val="00B0F0"/>
                          </a:solidFill>
                          <a:effectLst/>
                          <a:latin typeface="Segoe UI"/>
                          <a:ea typeface="Times New Roman"/>
                          <a:cs typeface="Segoe UI"/>
                        </a:rPr>
                        <a:t>1 </a:t>
                      </a:r>
                      <a:r>
                        <a:rPr lang="en-US" sz="1400" b="1" dirty="0">
                          <a:solidFill>
                            <a:srgbClr val="00B0F0"/>
                          </a:solidFill>
                          <a:effectLst/>
                          <a:latin typeface="Segoe UI"/>
                          <a:ea typeface="Times New Roman"/>
                          <a:cs typeface="Segoe UI"/>
                        </a:rPr>
                        <a:t>6s</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b="1" dirty="0">
                          <a:solidFill>
                            <a:srgbClr val="00B0F0"/>
                          </a:solidFill>
                          <a:effectLst/>
                          <a:latin typeface="Segoe UI"/>
                          <a:ea typeface="Times New Roman"/>
                          <a:cs typeface="Segoe UI"/>
                        </a:rPr>
                        <a:t>[</a:t>
                      </a:r>
                      <a:r>
                        <a:rPr lang="en-US" sz="1400" b="1" dirty="0" err="1">
                          <a:solidFill>
                            <a:srgbClr val="00B0F0"/>
                          </a:solidFill>
                          <a:effectLst/>
                          <a:latin typeface="Segoe UI"/>
                          <a:ea typeface="Times New Roman"/>
                          <a:cs typeface="Segoe UI"/>
                        </a:rPr>
                        <a:t>Xe</a:t>
                      </a:r>
                      <a:r>
                        <a:rPr lang="en-US" sz="1400" b="1" dirty="0">
                          <a:solidFill>
                            <a:srgbClr val="00B0F0"/>
                          </a:solidFill>
                          <a:effectLst/>
                          <a:latin typeface="Segoe UI"/>
                          <a:ea typeface="Times New Roman"/>
                          <a:cs typeface="Segoe UI"/>
                        </a:rPr>
                        <a:t>]4f</a:t>
                      </a:r>
                      <a:r>
                        <a:rPr lang="en-US" sz="1400" b="1" baseline="30000" dirty="0">
                          <a:solidFill>
                            <a:srgbClr val="00B0F0"/>
                          </a:solidFill>
                          <a:effectLst/>
                          <a:latin typeface="Segoe UI"/>
                          <a:ea typeface="Times New Roman"/>
                          <a:cs typeface="Segoe UI"/>
                        </a:rPr>
                        <a:t>14</a:t>
                      </a:r>
                      <a:r>
                        <a:rPr lang="en-US" sz="1400" b="1" dirty="0">
                          <a:solidFill>
                            <a:srgbClr val="00B0F0"/>
                          </a:solidFill>
                          <a:effectLst/>
                          <a:latin typeface="Segoe UI"/>
                          <a:ea typeface="Times New Roman"/>
                          <a:cs typeface="Segoe UI"/>
                        </a:rPr>
                        <a:t>5d</a:t>
                      </a:r>
                      <a:r>
                        <a:rPr lang="en-US" sz="1400" b="1" baseline="30000" dirty="0">
                          <a:solidFill>
                            <a:srgbClr val="00B0F0"/>
                          </a:solidFill>
                          <a:effectLst/>
                          <a:latin typeface="Segoe UI"/>
                          <a:ea typeface="Times New Roman"/>
                          <a:cs typeface="Segoe UI"/>
                        </a:rPr>
                        <a:t>1</a:t>
                      </a:r>
                      <a:r>
                        <a:rPr lang="en-US" sz="1400" b="1" dirty="0">
                          <a:solidFill>
                            <a:srgbClr val="00B0F0"/>
                          </a:solidFill>
                          <a:effectLst/>
                          <a:latin typeface="Segoe UI"/>
                          <a:ea typeface="Times New Roman"/>
                          <a:cs typeface="Segoe UI"/>
                        </a:rPr>
                        <a:t>6s</a:t>
                      </a:r>
                      <a:r>
                        <a:rPr lang="en-US" sz="1400" b="1" baseline="30000" dirty="0">
                          <a:solidFill>
                            <a:srgbClr val="00B0F0"/>
                          </a:solidFill>
                          <a:effectLst/>
                          <a:latin typeface="Segoe UI"/>
                          <a:ea typeface="Times New Roman"/>
                          <a:cs typeface="Segoe UI"/>
                        </a:rPr>
                        <a:t>2</a:t>
                      </a:r>
                      <a:endParaRPr lang="en-US" sz="1400" dirty="0">
                        <a:solidFill>
                          <a:srgbClr val="00B0F0"/>
                        </a:solidFill>
                        <a:effectLst/>
                        <a:latin typeface="Segoe U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1800225" y="4257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39713" algn="l"/>
                <a:tab pos="485775" algn="l"/>
                <a:tab pos="4114800"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5614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763000" cy="477054"/>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In lanthanum, gadolinium and lutetium, 5d receives one electron and thereby maintains the spherical symmetry of 4f orbitals i.e. 4f</a:t>
            </a:r>
            <a:r>
              <a:rPr lang="en-US" sz="1400" baseline="30000" dirty="0">
                <a:latin typeface="Segoe UI"/>
                <a:ea typeface="Times New Roman"/>
                <a:cs typeface="Segoe UI"/>
              </a:rPr>
              <a:t>0</a:t>
            </a:r>
            <a:r>
              <a:rPr lang="en-US" sz="1400" dirty="0">
                <a:latin typeface="Segoe UI"/>
                <a:ea typeface="Times New Roman"/>
                <a:cs typeface="Segoe UI"/>
              </a:rPr>
              <a:t>,</a:t>
            </a:r>
            <a:r>
              <a:rPr lang="en-US" sz="1400" baseline="30000" dirty="0">
                <a:latin typeface="Segoe UI"/>
                <a:ea typeface="Times New Roman"/>
                <a:cs typeface="Segoe UI"/>
              </a:rPr>
              <a:t> </a:t>
            </a:r>
            <a:r>
              <a:rPr lang="en-US" sz="1400" dirty="0">
                <a:latin typeface="Segoe UI"/>
                <a:ea typeface="Times New Roman"/>
                <a:cs typeface="Segoe UI"/>
              </a:rPr>
              <a:t>4f</a:t>
            </a:r>
            <a:r>
              <a:rPr lang="en-US" sz="1400" baseline="30000" dirty="0">
                <a:latin typeface="Segoe UI"/>
                <a:ea typeface="Times New Roman"/>
                <a:cs typeface="Segoe UI"/>
              </a:rPr>
              <a:t>7</a:t>
            </a:r>
            <a:r>
              <a:rPr lang="en-US" sz="1400" dirty="0">
                <a:latin typeface="Segoe UI"/>
                <a:ea typeface="Times New Roman"/>
                <a:cs typeface="Segoe UI"/>
              </a:rPr>
              <a:t>, and 4f</a:t>
            </a:r>
            <a:r>
              <a:rPr lang="en-US" sz="1400" baseline="30000" dirty="0">
                <a:latin typeface="Segoe UI"/>
                <a:ea typeface="Times New Roman"/>
                <a:cs typeface="Segoe UI"/>
              </a:rPr>
              <a:t>14</a:t>
            </a:r>
            <a:r>
              <a:rPr lang="en-US" sz="1400" dirty="0">
                <a:latin typeface="Segoe UI"/>
                <a:ea typeface="Times New Roman"/>
                <a:cs typeface="Segoe UI"/>
              </a:rPr>
              <a:t> respectively.</a:t>
            </a:r>
            <a:endParaRPr lang="en-US" sz="1400" dirty="0">
              <a:effectLst/>
              <a:latin typeface="Segoe UI"/>
              <a:ea typeface="Calibri"/>
              <a:cs typeface="Mangal"/>
            </a:endParaRPr>
          </a:p>
        </p:txBody>
      </p:sp>
      <p:sp>
        <p:nvSpPr>
          <p:cNvPr id="3" name="Rectangle 2"/>
          <p:cNvSpPr/>
          <p:nvPr/>
        </p:nvSpPr>
        <p:spPr>
          <a:xfrm>
            <a:off x="228600" y="1981200"/>
            <a:ext cx="8610600" cy="4298613"/>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dirty="0">
                <a:latin typeface="Segoe UI"/>
                <a:ea typeface="Times New Roman"/>
                <a:cs typeface="Segoe UI"/>
              </a:rPr>
              <a:t>•	</a:t>
            </a:r>
            <a:r>
              <a:rPr lang="en-US" sz="1400" dirty="0">
                <a:latin typeface="Segoe UI"/>
                <a:ea typeface="Times New Roman"/>
                <a:cs typeface="Segoe UI"/>
              </a:rPr>
              <a:t>All observed configurations may be accounted on the grounds of the enhanced electronic stability that is associated with the half filled (i.e. 4f</a:t>
            </a:r>
            <a:r>
              <a:rPr lang="en-US" sz="1400" baseline="30000" dirty="0">
                <a:latin typeface="Segoe UI"/>
                <a:ea typeface="Times New Roman"/>
                <a:cs typeface="Segoe UI"/>
              </a:rPr>
              <a:t>7</a:t>
            </a:r>
            <a:r>
              <a:rPr lang="en-US" sz="1400" dirty="0">
                <a:latin typeface="Segoe UI"/>
                <a:ea typeface="Times New Roman"/>
                <a:cs typeface="Segoe UI"/>
              </a:rPr>
              <a:t>) or completely filled (i.e. 4f</a:t>
            </a:r>
            <a:r>
              <a:rPr lang="en-US" sz="1400" baseline="30000" dirty="0">
                <a:latin typeface="Segoe UI"/>
                <a:ea typeface="Times New Roman"/>
                <a:cs typeface="Segoe UI"/>
              </a:rPr>
              <a:t>14</a:t>
            </a:r>
            <a:r>
              <a:rPr lang="en-US" sz="1400" dirty="0">
                <a:latin typeface="Segoe UI"/>
                <a:ea typeface="Times New Roman"/>
                <a:cs typeface="Segoe UI"/>
              </a:rPr>
              <a:t>) orbitals.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Thus, the 4f</a:t>
            </a:r>
            <a:r>
              <a:rPr lang="en-US" sz="1400" baseline="30000" dirty="0">
                <a:latin typeface="Segoe UI"/>
                <a:ea typeface="Times New Roman"/>
                <a:cs typeface="Segoe UI"/>
              </a:rPr>
              <a:t>7</a:t>
            </a:r>
            <a:r>
              <a:rPr lang="en-US" sz="1400" dirty="0">
                <a:latin typeface="Segoe UI"/>
                <a:ea typeface="Times New Roman"/>
                <a:cs typeface="Segoe UI"/>
              </a:rPr>
              <a:t>and 4f</a:t>
            </a:r>
            <a:r>
              <a:rPr lang="en-US" sz="1400" baseline="30000" dirty="0">
                <a:latin typeface="Segoe UI"/>
                <a:ea typeface="Times New Roman"/>
                <a:cs typeface="Segoe UI"/>
              </a:rPr>
              <a:t>14 </a:t>
            </a:r>
            <a:r>
              <a:rPr lang="en-US" sz="1400" dirty="0">
                <a:latin typeface="Segoe UI"/>
                <a:ea typeface="Times New Roman"/>
                <a:cs typeface="Segoe UI"/>
              </a:rPr>
              <a:t>arrangements are achieved as soon as possible say, at europium and ytterbium respectively. </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The comparison of idealized and observed configurations revels that for </a:t>
            </a:r>
            <a:r>
              <a:rPr lang="en-US" sz="1400" dirty="0" err="1">
                <a:latin typeface="Segoe UI"/>
                <a:ea typeface="Times New Roman"/>
                <a:cs typeface="Segoe UI"/>
              </a:rPr>
              <a:t>lanthanons</a:t>
            </a:r>
            <a:r>
              <a:rPr lang="en-US" sz="1400" dirty="0">
                <a:latin typeface="Segoe UI"/>
                <a:ea typeface="Times New Roman"/>
                <a:cs typeface="Segoe UI"/>
              </a:rPr>
              <a:t>, the problem lies with respect to the presence or absence of a 5d electron. This problem arises, because 4f and 5d have nearly the same energy and distinction between the two is difficult. </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Further, it should be noted that whether the fundamental configuration is 4f</a:t>
            </a:r>
            <a:r>
              <a:rPr lang="en-US" sz="1400" baseline="30000" dirty="0">
                <a:latin typeface="Segoe UI"/>
                <a:ea typeface="Times New Roman"/>
                <a:cs typeface="Segoe UI"/>
              </a:rPr>
              <a:t>x</a:t>
            </a:r>
            <a:r>
              <a:rPr lang="en-US" sz="1400" dirty="0">
                <a:latin typeface="Segoe UI"/>
                <a:ea typeface="Times New Roman"/>
                <a:cs typeface="Segoe UI"/>
              </a:rPr>
              <a:t>, 5d</a:t>
            </a:r>
            <a:r>
              <a:rPr lang="en-US" sz="1400" baseline="30000" dirty="0">
                <a:latin typeface="Segoe UI"/>
                <a:ea typeface="Times New Roman"/>
                <a:cs typeface="Segoe UI"/>
              </a:rPr>
              <a:t>1</a:t>
            </a:r>
            <a:r>
              <a:rPr lang="en-US" sz="1400" dirty="0">
                <a:latin typeface="Segoe UI"/>
                <a:ea typeface="Times New Roman"/>
                <a:cs typeface="Segoe UI"/>
              </a:rPr>
              <a:t>, 6s </a:t>
            </a:r>
            <a:r>
              <a:rPr lang="en-US" sz="1400" baseline="30000" dirty="0">
                <a:latin typeface="Segoe UI"/>
                <a:ea typeface="Times New Roman"/>
                <a:cs typeface="Segoe UI"/>
              </a:rPr>
              <a:t>2 </a:t>
            </a:r>
            <a:r>
              <a:rPr lang="en-US" sz="1400" dirty="0">
                <a:latin typeface="Segoe UI"/>
                <a:ea typeface="Times New Roman"/>
                <a:cs typeface="Segoe UI"/>
              </a:rPr>
              <a:t>or 4f</a:t>
            </a:r>
            <a:r>
              <a:rPr lang="en-US" sz="1400" baseline="30000" dirty="0">
                <a:latin typeface="Segoe UI"/>
                <a:ea typeface="Times New Roman"/>
                <a:cs typeface="Segoe UI"/>
              </a:rPr>
              <a:t>x+1</a:t>
            </a:r>
            <a:r>
              <a:rPr lang="en-US" sz="1400" dirty="0">
                <a:latin typeface="Segoe UI"/>
                <a:ea typeface="Times New Roman"/>
                <a:cs typeface="Segoe UI"/>
              </a:rPr>
              <a:t>, 5d</a:t>
            </a:r>
            <a:r>
              <a:rPr lang="en-US" sz="1400" baseline="30000" dirty="0">
                <a:latin typeface="Segoe UI"/>
                <a:ea typeface="Times New Roman"/>
                <a:cs typeface="Segoe UI"/>
              </a:rPr>
              <a:t>0</a:t>
            </a:r>
            <a:r>
              <a:rPr lang="en-US" sz="1400" dirty="0">
                <a:latin typeface="Segoe UI"/>
                <a:ea typeface="Times New Roman"/>
                <a:cs typeface="Segoe UI"/>
              </a:rPr>
              <a:t>, 6s</a:t>
            </a:r>
            <a:r>
              <a:rPr lang="en-US" sz="1400" baseline="30000" dirty="0">
                <a:latin typeface="Segoe UI"/>
                <a:ea typeface="Times New Roman"/>
                <a:cs typeface="Segoe UI"/>
              </a:rPr>
              <a:t>2</a:t>
            </a:r>
            <a:r>
              <a:rPr lang="en-US" sz="1400" dirty="0">
                <a:latin typeface="Segoe UI"/>
                <a:ea typeface="Times New Roman"/>
                <a:cs typeface="Segoe UI"/>
              </a:rPr>
              <a:t> is of little chemical significance. This is because </a:t>
            </a:r>
            <a:r>
              <a:rPr lang="en-US" sz="1400" dirty="0" err="1">
                <a:latin typeface="Segoe UI"/>
                <a:ea typeface="Times New Roman"/>
                <a:cs typeface="Segoe UI"/>
              </a:rPr>
              <a:t>lanthanons</a:t>
            </a:r>
            <a:r>
              <a:rPr lang="en-US" sz="1400" dirty="0">
                <a:latin typeface="Segoe UI"/>
                <a:ea typeface="Times New Roman"/>
                <a:cs typeface="Segoe UI"/>
              </a:rPr>
              <a:t> typically form compounds which are </a:t>
            </a:r>
            <a:r>
              <a:rPr lang="en-US" sz="1400" i="1" dirty="0">
                <a:latin typeface="Segoe UI"/>
                <a:ea typeface="Times New Roman"/>
                <a:cs typeface="Segoe UI"/>
              </a:rPr>
              <a:t>ionic and trivalent, where the electronic structures of the ions are the same.</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Consider the examples; Ce</a:t>
            </a:r>
            <a:r>
              <a:rPr lang="en-US" sz="1400" baseline="30000" dirty="0">
                <a:latin typeface="Segoe UI"/>
                <a:ea typeface="Times New Roman"/>
                <a:cs typeface="Segoe UI"/>
              </a:rPr>
              <a:t>3+</a:t>
            </a:r>
            <a:r>
              <a:rPr lang="en-US" sz="1400" dirty="0">
                <a:latin typeface="Segoe UI"/>
                <a:ea typeface="Times New Roman"/>
                <a:cs typeface="Segoe UI"/>
              </a:rPr>
              <a:t> (f</a:t>
            </a:r>
            <a:r>
              <a:rPr lang="en-US" sz="1400" baseline="30000" dirty="0">
                <a:latin typeface="Segoe UI"/>
                <a:ea typeface="Times New Roman"/>
                <a:cs typeface="Segoe UI"/>
              </a:rPr>
              <a:t>1</a:t>
            </a:r>
            <a:r>
              <a:rPr lang="en-US" sz="1400" dirty="0">
                <a:latin typeface="Segoe UI"/>
                <a:ea typeface="Times New Roman"/>
                <a:cs typeface="Segoe UI"/>
              </a:rPr>
              <a:t>); pr</a:t>
            </a:r>
            <a:r>
              <a:rPr lang="en-US" sz="1400" baseline="30000" dirty="0">
                <a:latin typeface="Segoe UI"/>
                <a:ea typeface="Times New Roman"/>
                <a:cs typeface="Segoe UI"/>
              </a:rPr>
              <a:t>3+</a:t>
            </a:r>
            <a:r>
              <a:rPr lang="en-US" sz="1400" dirty="0">
                <a:latin typeface="Segoe UI"/>
                <a:ea typeface="Times New Roman"/>
                <a:cs typeface="Segoe UI"/>
              </a:rPr>
              <a:t> (f</a:t>
            </a:r>
            <a:r>
              <a:rPr lang="en-US" sz="1400" baseline="30000" dirty="0">
                <a:latin typeface="Segoe UI"/>
                <a:ea typeface="Times New Roman"/>
                <a:cs typeface="Segoe UI"/>
              </a:rPr>
              <a:t>2</a:t>
            </a:r>
            <a:r>
              <a:rPr lang="en-US" sz="1400" dirty="0">
                <a:latin typeface="Segoe UI"/>
                <a:ea typeface="Times New Roman"/>
                <a:cs typeface="Segoe UI"/>
              </a:rPr>
              <a:t>); Nd</a:t>
            </a:r>
            <a:r>
              <a:rPr lang="en-US" sz="1400" baseline="30000" dirty="0">
                <a:latin typeface="Segoe UI"/>
                <a:ea typeface="Times New Roman"/>
                <a:cs typeface="Segoe UI"/>
              </a:rPr>
              <a:t>3+</a:t>
            </a:r>
            <a:r>
              <a:rPr lang="en-US" sz="1400" dirty="0">
                <a:latin typeface="Segoe UI"/>
                <a:ea typeface="Times New Roman"/>
                <a:cs typeface="Segoe UI"/>
              </a:rPr>
              <a:t> (f</a:t>
            </a:r>
            <a:r>
              <a:rPr lang="en-US" sz="1400" baseline="30000" dirty="0">
                <a:latin typeface="Segoe UI"/>
                <a:ea typeface="Times New Roman"/>
                <a:cs typeface="Segoe UI"/>
              </a:rPr>
              <a:t>3</a:t>
            </a:r>
            <a:r>
              <a:rPr lang="en-US" sz="1400" dirty="0">
                <a:latin typeface="Segoe UI"/>
                <a:ea typeface="Times New Roman"/>
                <a:cs typeface="Segoe UI"/>
              </a:rPr>
              <a:t>)</a:t>
            </a:r>
            <a:r>
              <a:rPr lang="en-US" sz="1400" dirty="0">
                <a:latin typeface="Segoe UI"/>
                <a:ea typeface="Times New Roman"/>
                <a:cs typeface="Segoe UI"/>
                <a:sym typeface="Symbol"/>
              </a:rPr>
              <a:t></a:t>
            </a:r>
            <a:r>
              <a:rPr lang="en-US" sz="1400" dirty="0">
                <a:latin typeface="Segoe UI"/>
                <a:ea typeface="Times New Roman"/>
                <a:cs typeface="Segoe UI"/>
              </a:rPr>
              <a:t> etc. for </a:t>
            </a:r>
            <a:r>
              <a:rPr lang="en-US" sz="1400" dirty="0" err="1">
                <a:latin typeface="Segoe UI"/>
                <a:ea typeface="Times New Roman"/>
                <a:cs typeface="Segoe UI"/>
              </a:rPr>
              <a:t>lanthanons</a:t>
            </a:r>
            <a:r>
              <a:rPr lang="en-US" sz="1400" dirty="0">
                <a:latin typeface="Segoe UI"/>
                <a:ea typeface="Times New Roman"/>
                <a:cs typeface="Segoe UI"/>
              </a:rPr>
              <a:t>, three outermost energy  levels are incompletely filled where actual process of filling occurs in (n-2) f orbitals i.e. in 4f orbitals.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These 4f electrons in the </a:t>
            </a:r>
            <a:r>
              <a:rPr lang="en-US" sz="1400" dirty="0" err="1">
                <a:latin typeface="Segoe UI"/>
                <a:ea typeface="Times New Roman"/>
                <a:cs typeface="Segoe UI"/>
              </a:rPr>
              <a:t>prepenultimate</a:t>
            </a:r>
            <a:r>
              <a:rPr lang="en-US" sz="1400" dirty="0">
                <a:latin typeface="Segoe UI"/>
                <a:ea typeface="Times New Roman"/>
                <a:cs typeface="Segoe UI"/>
              </a:rPr>
              <a:t> shell are very well screened from the effects at the outside of the atom by the 5s and 5p electrons. Consequently </a:t>
            </a:r>
            <a:r>
              <a:rPr lang="en-US" sz="1400" i="1" dirty="0">
                <a:latin typeface="Segoe UI"/>
                <a:ea typeface="Times New Roman"/>
                <a:cs typeface="Segoe UI"/>
              </a:rPr>
              <a:t>the 4f electrons do not take part in bonding nor do they play any significant role in the normal chemistry of these elements.</a:t>
            </a:r>
            <a:r>
              <a:rPr lang="en-US" sz="1400" dirty="0">
                <a:latin typeface="Segoe UI"/>
                <a:ea typeface="Times New Roman"/>
                <a:cs typeface="Segoe UI"/>
              </a:rPr>
              <a:t> Thus they differ from main transition elements, the chemistry of which is essentially governed by filled and unfilled d-orbitals.</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The octahedral splitting energy of </a:t>
            </a:r>
            <a:r>
              <a:rPr lang="en-US" sz="1400" i="1" dirty="0">
                <a:latin typeface="Segoe UI"/>
                <a:ea typeface="Times New Roman"/>
                <a:cs typeface="Segoe UI"/>
              </a:rPr>
              <a:t>f-orbitals (</a:t>
            </a:r>
            <a:r>
              <a:rPr lang="en-US" sz="1400" dirty="0">
                <a:latin typeface="Segoe UI"/>
                <a:ea typeface="Times New Roman"/>
                <a:cs typeface="Segoe UI"/>
                <a:sym typeface="Symbol"/>
              </a:rPr>
              <a:t></a:t>
            </a:r>
            <a:r>
              <a:rPr lang="en-US" sz="1400" baseline="-25000" dirty="0">
                <a:latin typeface="Segoe UI"/>
                <a:ea typeface="Times New Roman"/>
                <a:cs typeface="Segoe UI"/>
              </a:rPr>
              <a:t>0</a:t>
            </a:r>
            <a:r>
              <a:rPr lang="en-US" sz="1400" dirty="0">
                <a:latin typeface="Segoe UI"/>
                <a:ea typeface="Times New Roman"/>
                <a:cs typeface="Segoe UI"/>
              </a:rPr>
              <a:t>) is about </a:t>
            </a:r>
            <a:r>
              <a:rPr lang="en-US" sz="1400" dirty="0" smtClean="0">
                <a:latin typeface="Segoe UI"/>
                <a:ea typeface="Times New Roman"/>
                <a:cs typeface="Segoe UI"/>
              </a:rPr>
              <a:t> </a:t>
            </a:r>
            <a:r>
              <a:rPr lang="en-US" sz="1400" dirty="0">
                <a:latin typeface="Segoe UI"/>
                <a:ea typeface="Times New Roman"/>
                <a:cs typeface="Segoe UI"/>
              </a:rPr>
              <a:t>1 kJ mol</a:t>
            </a:r>
            <a:r>
              <a:rPr lang="en-US" sz="1400" baseline="30000" dirty="0">
                <a:latin typeface="Segoe UI"/>
                <a:ea typeface="Times New Roman"/>
                <a:cs typeface="Segoe UI"/>
              </a:rPr>
              <a:t>−1</a:t>
            </a:r>
            <a:r>
              <a:rPr lang="en-US" sz="1400" dirty="0">
                <a:latin typeface="Segoe UI"/>
                <a:ea typeface="Times New Roman"/>
                <a:cs typeface="Segoe UI"/>
              </a:rPr>
              <a:t> whether the </a:t>
            </a:r>
            <a:r>
              <a:rPr lang="en-US" sz="1400" i="1" dirty="0">
                <a:latin typeface="Segoe UI"/>
                <a:ea typeface="Times New Roman"/>
                <a:cs typeface="Segoe UI"/>
              </a:rPr>
              <a:t>f-orbitals</a:t>
            </a:r>
            <a:r>
              <a:rPr lang="en-US" sz="1400" dirty="0">
                <a:latin typeface="Segoe UI"/>
                <a:ea typeface="Times New Roman"/>
                <a:cs typeface="Segoe UI"/>
              </a:rPr>
              <a:t> are filled or empty has, therefore only a little chemical significance.</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The remarkable features of lanthanides, which are restricted to their </a:t>
            </a:r>
            <a:r>
              <a:rPr lang="en-US" sz="1400" i="1" dirty="0">
                <a:latin typeface="Segoe UI"/>
                <a:ea typeface="Times New Roman"/>
                <a:cs typeface="Segoe UI"/>
              </a:rPr>
              <a:t>f-orbital configurations</a:t>
            </a:r>
            <a:r>
              <a:rPr lang="en-US" sz="1400" dirty="0">
                <a:latin typeface="Segoe UI"/>
                <a:ea typeface="Times New Roman"/>
                <a:cs typeface="Segoe UI"/>
              </a:rPr>
              <a:t>, are their spectra and magnetic properties only.</a:t>
            </a:r>
            <a:endParaRPr lang="en-US" sz="1400" dirty="0">
              <a:effectLst/>
              <a:latin typeface="Segoe UI"/>
              <a:ea typeface="Calibri"/>
              <a:cs typeface="Mangal"/>
            </a:endParaRPr>
          </a:p>
        </p:txBody>
      </p:sp>
      <p:sp>
        <p:nvSpPr>
          <p:cNvPr id="4" name="Rectangle 3"/>
          <p:cNvSpPr/>
          <p:nvPr/>
        </p:nvSpPr>
        <p:spPr>
          <a:xfrm>
            <a:off x="250371" y="6116771"/>
            <a:ext cx="8610600" cy="741229"/>
          </a:xfrm>
          <a:prstGeom prst="rect">
            <a:avLst/>
          </a:prstGeom>
        </p:spPr>
        <p:txBody>
          <a:bodyPr wrap="square">
            <a:spAutoFit/>
          </a:bodyPr>
          <a:lstStyle/>
          <a:p>
            <a:pPr algn="just">
              <a:lnSpc>
                <a:spcPts val="1500"/>
              </a:lnSpc>
              <a:spcBef>
                <a:spcPts val="200"/>
              </a:spcBef>
              <a:spcAft>
                <a:spcPts val="200"/>
              </a:spcAft>
              <a:tabLst>
                <a:tab pos="240030" algn="l"/>
                <a:tab pos="485775" algn="l"/>
                <a:tab pos="4114800" algn="r"/>
              </a:tabLst>
            </a:pPr>
            <a:r>
              <a:rPr lang="en-US" sz="1400" b="1" dirty="0">
                <a:solidFill>
                  <a:srgbClr val="FF0000"/>
                </a:solidFill>
                <a:latin typeface="Segoe UI"/>
                <a:ea typeface="Times New Roman"/>
                <a:cs typeface="Segoe UI"/>
              </a:rPr>
              <a:t>2. Oxidation States :</a:t>
            </a:r>
            <a:endParaRPr lang="en-US" sz="1400" dirty="0">
              <a:latin typeface="Segoe UI"/>
              <a:ea typeface="Calibri"/>
              <a:cs typeface="Mangal"/>
            </a:endParaRPr>
          </a:p>
          <a:p>
            <a:r>
              <a:rPr lang="en-US" sz="1400" dirty="0">
                <a:latin typeface="Segoe UI"/>
                <a:ea typeface="Times New Roman"/>
              </a:rPr>
              <a:t>•	</a:t>
            </a:r>
            <a:r>
              <a:rPr lang="en-US" sz="1400" i="1" dirty="0">
                <a:latin typeface="Segoe UI"/>
                <a:ea typeface="Times New Roman"/>
              </a:rPr>
              <a:t>An oxidation state of an element can be defined as the charge that an atom bears or appears to bear in a compound</a:t>
            </a:r>
            <a:r>
              <a:rPr lang="en-US" sz="1400" dirty="0">
                <a:latin typeface="Segoe UI"/>
                <a:ea typeface="Times New Roman"/>
              </a:rPr>
              <a:t>.</a:t>
            </a:r>
            <a:endParaRPr lang="en-US" sz="1400" dirty="0"/>
          </a:p>
        </p:txBody>
      </p:sp>
    </p:spTree>
    <p:extLst>
      <p:ext uri="{BB962C8B-B14F-4D97-AF65-F5344CB8AC3E}">
        <p14:creationId xmlns:p14="http://schemas.microsoft.com/office/powerpoint/2010/main" val="384609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61836508"/>
              </p:ext>
            </p:extLst>
          </p:nvPr>
        </p:nvGraphicFramePr>
        <p:xfrm>
          <a:off x="533400" y="803950"/>
          <a:ext cx="7848600" cy="5977849"/>
        </p:xfrm>
        <a:graphic>
          <a:graphicData uri="http://schemas.openxmlformats.org/drawingml/2006/table">
            <a:tbl>
              <a:tblPr firstRow="1" firstCol="1" bandRow="1"/>
              <a:tblGrid>
                <a:gridCol w="723193"/>
                <a:gridCol w="576156"/>
                <a:gridCol w="675183"/>
                <a:gridCol w="1282844"/>
                <a:gridCol w="1552913"/>
                <a:gridCol w="1552913"/>
                <a:gridCol w="1485398"/>
              </a:tblGrid>
              <a:tr h="197437">
                <a:tc rowSpan="2">
                  <a:txBody>
                    <a:bodyPr/>
                    <a:lstStyle/>
                    <a:p>
                      <a:pPr marL="0" marR="0" algn="ctr">
                        <a:lnSpc>
                          <a:spcPts val="1500"/>
                        </a:lnSpc>
                        <a:spcBef>
                          <a:spcPts val="200"/>
                        </a:spcBef>
                        <a:spcAft>
                          <a:spcPts val="200"/>
                        </a:spcAft>
                        <a:tabLst>
                          <a:tab pos="240030" algn="l"/>
                          <a:tab pos="485775" algn="l"/>
                          <a:tab pos="4114800" algn="r"/>
                        </a:tabLst>
                      </a:pPr>
                      <a:r>
                        <a:rPr lang="en-US" sz="900" b="1" dirty="0">
                          <a:effectLst/>
                          <a:latin typeface="Segoe UI"/>
                          <a:ea typeface="Times New Roman"/>
                          <a:cs typeface="Segoe UI"/>
                        </a:rPr>
                        <a:t>Name</a:t>
                      </a:r>
                      <a:endParaRPr lang="en-US" sz="8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Oxidation States</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Electronic Configuration of Ions</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97437">
                <a:tc vMerge="1">
                  <a:txBody>
                    <a:bodyPr/>
                    <a:lstStyle/>
                    <a:p>
                      <a:endParaRPr lang="en-US"/>
                    </a:p>
                  </a:txBody>
                  <a:tcPr/>
                </a:tc>
                <a:tc>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+2</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+3</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+4</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M</a:t>
                      </a:r>
                      <a:r>
                        <a:rPr lang="en-US" sz="900" b="1" baseline="30000">
                          <a:effectLst/>
                          <a:latin typeface="Segoe UI"/>
                          <a:ea typeface="Times New Roman"/>
                          <a:cs typeface="Segoe UI"/>
                        </a:rPr>
                        <a:t>2+</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M</a:t>
                      </a:r>
                      <a:r>
                        <a:rPr lang="en-US" sz="900" b="1" baseline="30000">
                          <a:effectLst/>
                          <a:latin typeface="Segoe UI"/>
                          <a:ea typeface="Times New Roman"/>
                          <a:cs typeface="Segoe UI"/>
                        </a:rPr>
                        <a:t>3+</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900" b="1">
                          <a:effectLst/>
                          <a:latin typeface="Segoe UI"/>
                          <a:ea typeface="Times New Roman"/>
                          <a:cs typeface="Segoe UI"/>
                        </a:rPr>
                        <a:t>M</a:t>
                      </a:r>
                      <a:r>
                        <a:rPr lang="en-US" sz="900" b="1" baseline="30000">
                          <a:effectLst/>
                          <a:latin typeface="Segoe UI"/>
                          <a:ea typeface="Times New Roman"/>
                          <a:cs typeface="Segoe UI"/>
                        </a:rPr>
                        <a:t>4+</a:t>
                      </a:r>
                      <a:endParaRPr lang="en-US" sz="8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La(57)</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4f</a:t>
                      </a:r>
                      <a:r>
                        <a:rPr lang="en-US" sz="1400" baseline="30000" dirty="0">
                          <a:effectLst/>
                          <a:latin typeface="Segoe UI"/>
                          <a:ea typeface="Times New Roman"/>
                          <a:cs typeface="Segoe UI"/>
                        </a:rPr>
                        <a:t>0 </a:t>
                      </a:r>
                      <a:r>
                        <a:rPr lang="en-US" sz="1400" dirty="0">
                          <a:effectLst/>
                          <a:latin typeface="Segoe UI"/>
                          <a:ea typeface="Times New Roman"/>
                          <a:cs typeface="Segoe UI"/>
                        </a:rPr>
                        <a:t>5d</a:t>
                      </a:r>
                      <a:r>
                        <a:rPr lang="en-US" sz="1400" baseline="30000" dirty="0">
                          <a:effectLst/>
                          <a:latin typeface="Segoe UI"/>
                          <a:ea typeface="Times New Roman"/>
                          <a:cs typeface="Segoe UI"/>
                        </a:rPr>
                        <a:t>0 </a:t>
                      </a:r>
                      <a:r>
                        <a:rPr lang="en-US" sz="1400" dirty="0">
                          <a:effectLst/>
                          <a:latin typeface="Segoe UI"/>
                          <a:ea typeface="Times New Roman"/>
                          <a:cs typeface="Segoe UI"/>
                        </a:rPr>
                        <a:t>6s</a:t>
                      </a:r>
                      <a:r>
                        <a:rPr lang="en-US" sz="1400" baseline="30000" dirty="0">
                          <a:effectLst/>
                          <a:latin typeface="Segoe UI"/>
                          <a:ea typeface="Times New Roman"/>
                          <a:cs typeface="Segoe UI"/>
                        </a:rPr>
                        <a:t>0</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dirty="0" err="1">
                          <a:effectLst/>
                          <a:latin typeface="Segoe UI"/>
                          <a:ea typeface="Times New Roman"/>
                          <a:cs typeface="Segoe UI"/>
                        </a:rPr>
                        <a:t>Ce</a:t>
                      </a:r>
                      <a:r>
                        <a:rPr lang="en-US" sz="1400" dirty="0">
                          <a:effectLst/>
                          <a:latin typeface="Segoe UI"/>
                          <a:ea typeface="Times New Roman"/>
                          <a:cs typeface="Segoe UI"/>
                        </a:rPr>
                        <a:t>(58)</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+2</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2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0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dirty="0" err="1">
                          <a:effectLst/>
                          <a:latin typeface="Segoe UI"/>
                          <a:ea typeface="Times New Roman"/>
                          <a:cs typeface="Segoe UI"/>
                        </a:rPr>
                        <a:t>Pr</a:t>
                      </a:r>
                      <a:r>
                        <a:rPr lang="en-US" sz="1400" dirty="0">
                          <a:effectLst/>
                          <a:latin typeface="Segoe UI"/>
                          <a:ea typeface="Times New Roman"/>
                          <a:cs typeface="Segoe UI"/>
                        </a:rPr>
                        <a:t>(59)</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2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Nd(60)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+2</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4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3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2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Pm(61)</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Fd</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4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Sm(62)</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+2</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6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5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Eu(63)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+2</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7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6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Gd(64)</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7</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Tb(65)</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+3</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8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7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Dy(66)</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+3</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9</a:t>
                      </a:r>
                      <a:r>
                        <a:rPr lang="en-US" sz="1400">
                          <a:effectLst/>
                          <a:latin typeface="Segoe UI"/>
                          <a:ea typeface="Times New Roman"/>
                          <a:cs typeface="Segoe UI"/>
                        </a:rPr>
                        <a:t>5d</a:t>
                      </a:r>
                      <a:r>
                        <a:rPr lang="en-US" sz="1400" baseline="30000">
                          <a:effectLst/>
                          <a:latin typeface="Segoe UI"/>
                          <a:ea typeface="Times New Roman"/>
                          <a:cs typeface="Segoe UI"/>
                        </a:rPr>
                        <a:t>0</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8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Ho(67)</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10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8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Er(68)</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11</a:t>
                      </a:r>
                      <a:r>
                        <a:rPr lang="en-US" sz="1400">
                          <a:effectLst/>
                          <a:latin typeface="Segoe UI"/>
                          <a:ea typeface="Times New Roman"/>
                          <a:cs typeface="Segoe UI"/>
                        </a:rPr>
                        <a:t>5d</a:t>
                      </a:r>
                      <a:r>
                        <a:rPr lang="en-US" sz="1400" baseline="30000">
                          <a:effectLst/>
                          <a:latin typeface="Segoe UI"/>
                          <a:ea typeface="Times New Roman"/>
                          <a:cs typeface="Segoe UI"/>
                        </a:rPr>
                        <a:t>0</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Tm(69)</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(+2)</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13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12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Yb(70)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+2</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14</a:t>
                      </a:r>
                      <a:r>
                        <a:rPr lang="en-US" sz="1400">
                          <a:effectLst/>
                          <a:latin typeface="Segoe UI"/>
                          <a:ea typeface="Times New Roman"/>
                          <a:cs typeface="Segoe UI"/>
                        </a:rPr>
                        <a:t> 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4f</a:t>
                      </a:r>
                      <a:r>
                        <a:rPr lang="en-US" sz="1400" baseline="30000">
                          <a:effectLst/>
                          <a:latin typeface="Segoe UI"/>
                          <a:ea typeface="Times New Roman"/>
                          <a:cs typeface="Segoe UI"/>
                        </a:rPr>
                        <a:t>13 </a:t>
                      </a:r>
                      <a:r>
                        <a:rPr lang="en-US" sz="1400">
                          <a:effectLst/>
                          <a:latin typeface="Segoe UI"/>
                          <a:ea typeface="Times New Roman"/>
                          <a:cs typeface="Segoe UI"/>
                        </a:rPr>
                        <a:t>5d</a:t>
                      </a:r>
                      <a:r>
                        <a:rPr lang="en-US" sz="1400" baseline="30000">
                          <a:effectLst/>
                          <a:latin typeface="Segoe UI"/>
                          <a:ea typeface="Times New Roman"/>
                          <a:cs typeface="Segoe UI"/>
                        </a:rPr>
                        <a:t>0 </a:t>
                      </a:r>
                      <a:r>
                        <a:rPr lang="en-US" sz="1400">
                          <a:effectLst/>
                          <a:latin typeface="Segoe UI"/>
                          <a:ea typeface="Times New Roman"/>
                          <a:cs typeface="Segoe UI"/>
                        </a:rPr>
                        <a:t>6s</a:t>
                      </a:r>
                      <a:r>
                        <a:rPr lang="en-US" sz="1400" baseline="30000">
                          <a:effectLst/>
                          <a:latin typeface="Segoe UI"/>
                          <a:ea typeface="Times New Roman"/>
                          <a:cs typeface="Segoe UI"/>
                        </a:rPr>
                        <a:t>0</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35">
                <a:tc>
                  <a:txBody>
                    <a:bodyPr/>
                    <a:lstStyle/>
                    <a:p>
                      <a:pPr marL="0" marR="0" algn="just">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Lu(71)</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+3</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0030" algn="l"/>
                          <a:tab pos="485775" algn="l"/>
                          <a:tab pos="4114800" algn="r"/>
                        </a:tabLst>
                      </a:pPr>
                      <a:r>
                        <a:rPr lang="en-US" sz="1400">
                          <a:effectLst/>
                          <a:latin typeface="Segoe UI"/>
                          <a:ea typeface="Times New Roman"/>
                          <a:cs typeface="Segoe UI"/>
                        </a:rPr>
                        <a:t> </a:t>
                      </a:r>
                      <a:endParaRPr lang="en-US" sz="140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4f</a:t>
                      </a:r>
                      <a:r>
                        <a:rPr lang="en-US" sz="1400" baseline="30000" dirty="0">
                          <a:effectLst/>
                          <a:latin typeface="Segoe UI"/>
                          <a:ea typeface="Times New Roman"/>
                          <a:cs typeface="Segoe UI"/>
                        </a:rPr>
                        <a:t>14</a:t>
                      </a:r>
                      <a:r>
                        <a:rPr lang="en-US" sz="1400" dirty="0">
                          <a:effectLst/>
                          <a:latin typeface="Segoe UI"/>
                          <a:ea typeface="Times New Roman"/>
                          <a:cs typeface="Segoe UI"/>
                        </a:rPr>
                        <a:t>5d</a:t>
                      </a:r>
                      <a:r>
                        <a:rPr lang="en-US" sz="1400" baseline="30000" dirty="0">
                          <a:effectLst/>
                          <a:latin typeface="Segoe UI"/>
                          <a:ea typeface="Times New Roman"/>
                          <a:cs typeface="Segoe UI"/>
                        </a:rPr>
                        <a:t>0</a:t>
                      </a:r>
                      <a:r>
                        <a:rPr lang="en-US" sz="1400" dirty="0">
                          <a:effectLst/>
                          <a:latin typeface="Segoe UI"/>
                          <a:ea typeface="Times New Roman"/>
                          <a:cs typeface="Segoe UI"/>
                        </a:rPr>
                        <a:t>6s</a:t>
                      </a:r>
                      <a:r>
                        <a:rPr lang="en-US" sz="1400" baseline="30000" dirty="0">
                          <a:effectLst/>
                          <a:latin typeface="Segoe UI"/>
                          <a:ea typeface="Times New Roman"/>
                          <a:cs typeface="Segoe UI"/>
                        </a:rPr>
                        <a:t>0</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0030" algn="l"/>
                          <a:tab pos="485775" algn="l"/>
                          <a:tab pos="4114800" algn="r"/>
                        </a:tabLst>
                      </a:pPr>
                      <a:r>
                        <a:rPr lang="en-US" sz="1400" dirty="0">
                          <a:effectLst/>
                          <a:latin typeface="Segoe UI"/>
                          <a:ea typeface="Times New Roman"/>
                          <a:cs typeface="Segoe UI"/>
                        </a:rPr>
                        <a:t> </a:t>
                      </a:r>
                      <a:endParaRPr lang="en-US" sz="1400" dirty="0">
                        <a:effectLst/>
                        <a:latin typeface="Segoe UI"/>
                        <a:ea typeface="Calibri"/>
                        <a:cs typeface="Mangal"/>
                      </a:endParaRPr>
                    </a:p>
                  </a:txBody>
                  <a:tcPr marL="50491" marR="50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174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8534400" cy="5221942"/>
          </a:xfrm>
          <a:prstGeom prst="rect">
            <a:avLst/>
          </a:prstGeom>
        </p:spPr>
        <p:txBody>
          <a:bodyPr wrap="square">
            <a:spAutoFit/>
          </a:bodyPr>
          <a:lstStyle/>
          <a:p>
            <a:pPr lvl="0" algn="just">
              <a:lnSpc>
                <a:spcPts val="1500"/>
              </a:lnSpc>
              <a:spcBef>
                <a:spcPts val="200"/>
              </a:spcBef>
              <a:spcAft>
                <a:spcPts val="200"/>
              </a:spcAft>
              <a:tabLst>
                <a:tab pos="240030" algn="l"/>
                <a:tab pos="485775" algn="l"/>
                <a:tab pos="4114800" algn="r"/>
              </a:tabLst>
            </a:pPr>
            <a:r>
              <a:rPr lang="en-US" sz="1400" b="1" dirty="0" smtClean="0">
                <a:solidFill>
                  <a:srgbClr val="FF0000"/>
                </a:solidFill>
                <a:latin typeface="Segoe UI"/>
                <a:ea typeface="Times New Roman"/>
                <a:cs typeface="Segoe UI"/>
              </a:rPr>
              <a:t>Specifications oxidation </a:t>
            </a:r>
            <a:r>
              <a:rPr lang="en-US" sz="1400" b="1" dirty="0">
                <a:solidFill>
                  <a:srgbClr val="FF0000"/>
                </a:solidFill>
                <a:latin typeface="Segoe UI"/>
                <a:ea typeface="Times New Roman"/>
                <a:cs typeface="Segoe UI"/>
              </a:rPr>
              <a:t>states of </a:t>
            </a:r>
            <a:r>
              <a:rPr lang="en-US" sz="1400" b="1" dirty="0" err="1">
                <a:solidFill>
                  <a:srgbClr val="FF0000"/>
                </a:solidFill>
                <a:latin typeface="Segoe UI"/>
                <a:ea typeface="Times New Roman"/>
                <a:cs typeface="Segoe UI"/>
              </a:rPr>
              <a:t>lanthanons</a:t>
            </a:r>
            <a:r>
              <a:rPr lang="en-US" sz="1400" b="1" dirty="0" smtClean="0">
                <a:solidFill>
                  <a:srgbClr val="FF0000"/>
                </a:solidFill>
                <a:latin typeface="Segoe UI"/>
                <a:ea typeface="Times New Roman"/>
                <a:cs typeface="Segoe UI"/>
              </a:rPr>
              <a:t>.:</a:t>
            </a:r>
            <a:endParaRPr lang="en-US" sz="1400" b="1" dirty="0">
              <a:solidFill>
                <a:srgbClr val="FF0000"/>
              </a:solidFill>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solidFill>
                  <a:srgbClr val="FF0000"/>
                </a:solidFill>
                <a:latin typeface="Segoe UI"/>
                <a:ea typeface="Times New Roman"/>
                <a:cs typeface="Segoe UI"/>
              </a:rPr>
              <a:t>	The following points illustrate the observed and the anomalous oxidation states of </a:t>
            </a:r>
            <a:r>
              <a:rPr lang="en-US" sz="1400" dirty="0" err="1">
                <a:solidFill>
                  <a:srgbClr val="FF0000"/>
                </a:solidFill>
                <a:latin typeface="Segoe UI"/>
                <a:ea typeface="Times New Roman"/>
                <a:cs typeface="Segoe UI"/>
              </a:rPr>
              <a:t>lanthanons</a:t>
            </a:r>
            <a:r>
              <a:rPr lang="en-US" sz="1400" dirty="0">
                <a:solidFill>
                  <a:srgbClr val="FF0000"/>
                </a:solidFill>
                <a:latin typeface="Segoe UI"/>
                <a:ea typeface="Times New Roman"/>
                <a:cs typeface="Segoe UI"/>
              </a:rPr>
              <a:t>.</a:t>
            </a:r>
            <a:endParaRPr lang="en-US" sz="1400" dirty="0">
              <a:solidFill>
                <a:srgbClr val="FF0000"/>
              </a:solidFill>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1. 	</a:t>
            </a:r>
            <a:r>
              <a:rPr lang="en-US" sz="1400" i="1" dirty="0">
                <a:latin typeface="Segoe UI"/>
                <a:ea typeface="Times New Roman"/>
                <a:cs typeface="Segoe UI"/>
              </a:rPr>
              <a:t>All the </a:t>
            </a:r>
            <a:r>
              <a:rPr lang="en-US" sz="1400" i="1" dirty="0" err="1">
                <a:latin typeface="Segoe UI"/>
                <a:ea typeface="Times New Roman"/>
                <a:cs typeface="Segoe UI"/>
              </a:rPr>
              <a:t>lanthanons</a:t>
            </a:r>
            <a:r>
              <a:rPr lang="en-US" sz="1400" i="1" dirty="0">
                <a:latin typeface="Segoe UI"/>
                <a:ea typeface="Times New Roman"/>
                <a:cs typeface="Segoe UI"/>
              </a:rPr>
              <a:t> show the common and most stable +3 oxidation state</a:t>
            </a:r>
            <a:r>
              <a:rPr lang="en-US" sz="1400" dirty="0">
                <a:latin typeface="Segoe UI"/>
                <a:ea typeface="Times New Roman"/>
                <a:cs typeface="Segoe UI"/>
              </a:rPr>
              <a:t>. This is just corresponding to their position in Group 3</a:t>
            </a:r>
            <a:r>
              <a:rPr lang="en-US" sz="1400" baseline="30000" dirty="0">
                <a:latin typeface="Segoe UI"/>
                <a:ea typeface="Times New Roman"/>
                <a:cs typeface="Segoe UI"/>
              </a:rPr>
              <a:t>rd</a:t>
            </a:r>
            <a:r>
              <a:rPr lang="en-US" sz="1400" dirty="0">
                <a:latin typeface="Segoe UI"/>
                <a:ea typeface="Times New Roman"/>
                <a:cs typeface="Segoe UI"/>
              </a:rPr>
              <a:t> (IIIB) of the periodic table.</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2.	</a:t>
            </a:r>
            <a:r>
              <a:rPr lang="en-US" sz="1400" i="1" dirty="0">
                <a:latin typeface="Segoe UI"/>
                <a:ea typeface="Times New Roman"/>
                <a:cs typeface="Segoe UI"/>
              </a:rPr>
              <a:t>Lanthanum, gadolinium and lutetium show only +3 oxidation state</a:t>
            </a:r>
            <a:r>
              <a:rPr lang="en-US" sz="1400" dirty="0">
                <a:latin typeface="Segoe UI"/>
                <a:ea typeface="Times New Roman"/>
                <a:cs typeface="Segoe UI"/>
              </a:rPr>
              <a:t> whereby they acquire special stability by attaining the configurations </a:t>
            </a:r>
            <a:r>
              <a:rPr lang="en-US" sz="1400" i="1" dirty="0">
                <a:latin typeface="Segoe UI"/>
                <a:ea typeface="Times New Roman"/>
                <a:cs typeface="Segoe UI"/>
              </a:rPr>
              <a:t>4f</a:t>
            </a:r>
            <a:r>
              <a:rPr lang="en-US" sz="1400" i="1" baseline="30000" dirty="0">
                <a:latin typeface="Segoe UI"/>
                <a:ea typeface="Times New Roman"/>
                <a:cs typeface="Segoe UI"/>
              </a:rPr>
              <a:t>0</a:t>
            </a:r>
            <a:r>
              <a:rPr lang="en-US" sz="1400" i="1" dirty="0">
                <a:latin typeface="Segoe UI"/>
                <a:ea typeface="Times New Roman"/>
                <a:cs typeface="Segoe UI"/>
              </a:rPr>
              <a:t>, 4f </a:t>
            </a:r>
            <a:r>
              <a:rPr lang="en-US" sz="1400" i="1" baseline="30000" dirty="0">
                <a:latin typeface="Segoe UI"/>
                <a:ea typeface="Times New Roman"/>
                <a:cs typeface="Segoe UI"/>
              </a:rPr>
              <a:t>7</a:t>
            </a:r>
            <a:r>
              <a:rPr lang="en-US" sz="1400" i="1" dirty="0">
                <a:latin typeface="Segoe UI"/>
                <a:ea typeface="Times New Roman"/>
                <a:cs typeface="Segoe UI"/>
              </a:rPr>
              <a:t>, and 4f </a:t>
            </a:r>
            <a:r>
              <a:rPr lang="en-US" sz="1400" i="1" baseline="30000" dirty="0">
                <a:latin typeface="Segoe UI"/>
                <a:ea typeface="Times New Roman"/>
                <a:cs typeface="Segoe UI"/>
              </a:rPr>
              <a:t>14</a:t>
            </a:r>
            <a:r>
              <a:rPr lang="en-US" sz="1400" dirty="0">
                <a:latin typeface="Segoe UI"/>
                <a:ea typeface="Times New Roman"/>
                <a:cs typeface="Segoe UI"/>
              </a:rPr>
              <a:t> corresponding to empty, half-filled and completely filled f-level respectively. La</a:t>
            </a:r>
            <a:r>
              <a:rPr lang="en-US" sz="1400" baseline="30000" dirty="0">
                <a:latin typeface="Segoe UI"/>
                <a:ea typeface="Times New Roman"/>
                <a:cs typeface="Segoe UI"/>
              </a:rPr>
              <a:t>3+ </a:t>
            </a:r>
            <a:r>
              <a:rPr lang="en-US" sz="1400" dirty="0">
                <a:latin typeface="Segoe UI"/>
                <a:ea typeface="Times New Roman"/>
                <a:cs typeface="Segoe UI"/>
              </a:rPr>
              <a:t>having 4f</a:t>
            </a:r>
            <a:r>
              <a:rPr lang="en-US" sz="1400" baseline="30000" dirty="0">
                <a:latin typeface="Segoe UI"/>
                <a:ea typeface="Times New Roman"/>
                <a:cs typeface="Segoe UI"/>
              </a:rPr>
              <a:t>0</a:t>
            </a:r>
            <a:r>
              <a:rPr lang="en-US" sz="1400" dirty="0">
                <a:latin typeface="Segoe UI"/>
                <a:ea typeface="Times New Roman"/>
                <a:cs typeface="Segoe UI"/>
              </a:rPr>
              <a:t>, 5d</a:t>
            </a:r>
            <a:r>
              <a:rPr lang="en-US" sz="1400" baseline="30000" dirty="0">
                <a:latin typeface="Segoe UI"/>
                <a:ea typeface="Times New Roman"/>
                <a:cs typeface="Segoe UI"/>
              </a:rPr>
              <a:t>0</a:t>
            </a:r>
            <a:r>
              <a:rPr lang="en-US" sz="1400" dirty="0">
                <a:latin typeface="Segoe UI"/>
                <a:ea typeface="Times New Roman"/>
                <a:cs typeface="Segoe UI"/>
              </a:rPr>
              <a:t>, 6s</a:t>
            </a:r>
            <a:r>
              <a:rPr lang="en-US" sz="1400" baseline="30000" dirty="0">
                <a:latin typeface="Segoe UI"/>
                <a:ea typeface="Times New Roman"/>
                <a:cs typeface="Segoe UI"/>
              </a:rPr>
              <a:t>0 </a:t>
            </a:r>
            <a:r>
              <a:rPr lang="en-US" sz="1400" dirty="0">
                <a:latin typeface="Segoe UI"/>
                <a:ea typeface="Times New Roman"/>
                <a:cs typeface="Segoe UI"/>
              </a:rPr>
              <a:t>configuration becomes highly stable as it attains configuration of Xenon.</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a:t>
            </a:r>
            <a:r>
              <a:rPr lang="en-US" sz="1400" dirty="0" smtClean="0">
                <a:latin typeface="Segoe UI"/>
                <a:ea typeface="Times New Roman"/>
                <a:cs typeface="Segoe UI"/>
              </a:rPr>
              <a:t> They </a:t>
            </a:r>
            <a:r>
              <a:rPr lang="en-US" sz="1400" dirty="0">
                <a:latin typeface="Segoe UI"/>
                <a:ea typeface="Times New Roman"/>
                <a:cs typeface="Segoe UI"/>
              </a:rPr>
              <a:t>acquire a special stability (though to a lesser extent) by attaining f </a:t>
            </a:r>
            <a:r>
              <a:rPr lang="en-US" sz="1400" baseline="30000" dirty="0">
                <a:latin typeface="Segoe UI"/>
                <a:ea typeface="Times New Roman"/>
                <a:cs typeface="Segoe UI"/>
              </a:rPr>
              <a:t>0</a:t>
            </a:r>
            <a:r>
              <a:rPr lang="en-US" sz="1400" dirty="0">
                <a:latin typeface="Segoe UI"/>
                <a:ea typeface="Times New Roman"/>
                <a:cs typeface="Segoe UI"/>
              </a:rPr>
              <a:t>, f </a:t>
            </a:r>
            <a:r>
              <a:rPr lang="en-US" sz="1400" baseline="30000" dirty="0">
                <a:latin typeface="Segoe UI"/>
                <a:ea typeface="Times New Roman"/>
                <a:cs typeface="Segoe UI"/>
              </a:rPr>
              <a:t>7 </a:t>
            </a:r>
            <a:r>
              <a:rPr lang="en-US" sz="1400" dirty="0">
                <a:latin typeface="Segoe UI"/>
                <a:ea typeface="Times New Roman"/>
                <a:cs typeface="Segoe UI"/>
              </a:rPr>
              <a:t>or f </a:t>
            </a:r>
            <a:r>
              <a:rPr lang="en-US" sz="1400" baseline="30000" dirty="0">
                <a:latin typeface="Segoe UI"/>
                <a:ea typeface="Times New Roman"/>
                <a:cs typeface="Segoe UI"/>
              </a:rPr>
              <a:t>14</a:t>
            </a:r>
            <a:r>
              <a:rPr lang="en-US" sz="1400" dirty="0">
                <a:latin typeface="Segoe UI"/>
                <a:ea typeface="Times New Roman"/>
                <a:cs typeface="Segoe UI"/>
              </a:rPr>
              <a:t> configurations corresponding to an empty, half-filled and completely filled ƒ level.</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3</a:t>
            </a:r>
            <a:r>
              <a:rPr lang="en-US" sz="1400" i="1" dirty="0">
                <a:latin typeface="Segoe UI"/>
                <a:ea typeface="Times New Roman"/>
                <a:cs typeface="Segoe UI"/>
              </a:rPr>
              <a:t>. 	Europium and ytterbium show +2 stable oxidation states, as they attain half filled (4f </a:t>
            </a:r>
            <a:r>
              <a:rPr lang="en-US" sz="1400" i="1" baseline="30000" dirty="0">
                <a:latin typeface="Segoe UI"/>
                <a:ea typeface="Times New Roman"/>
                <a:cs typeface="Segoe UI"/>
              </a:rPr>
              <a:t>7</a:t>
            </a:r>
            <a:r>
              <a:rPr lang="en-US" sz="1400" i="1" dirty="0">
                <a:latin typeface="Segoe UI"/>
                <a:ea typeface="Times New Roman"/>
                <a:cs typeface="Segoe UI"/>
              </a:rPr>
              <a:t>) and completely filled (4f </a:t>
            </a:r>
            <a:r>
              <a:rPr lang="en-US" sz="1400" i="1" baseline="30000" dirty="0">
                <a:latin typeface="Segoe UI"/>
                <a:ea typeface="Times New Roman"/>
                <a:cs typeface="Segoe UI"/>
              </a:rPr>
              <a:t>14</a:t>
            </a:r>
            <a:r>
              <a:rPr lang="en-US" sz="1400" i="1" dirty="0">
                <a:latin typeface="Segoe UI"/>
                <a:ea typeface="Times New Roman"/>
                <a:cs typeface="Segoe UI"/>
              </a:rPr>
              <a:t>) </a:t>
            </a:r>
            <a:r>
              <a:rPr lang="en-US" sz="1400" dirty="0">
                <a:latin typeface="Segoe UI"/>
                <a:ea typeface="Times New Roman"/>
                <a:cs typeface="Segoe UI"/>
              </a:rPr>
              <a:t>configurations in dispositive state, respectively.</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4</a:t>
            </a:r>
            <a:r>
              <a:rPr lang="en-US" sz="1400" i="1" dirty="0">
                <a:latin typeface="Segoe UI"/>
                <a:ea typeface="Times New Roman"/>
                <a:cs typeface="Segoe UI"/>
              </a:rPr>
              <a:t>. 	Cerium and terbium show +4 stable oxidation states as they acquire empty (4f </a:t>
            </a:r>
            <a:r>
              <a:rPr lang="en-US" sz="1400" i="1" baseline="30000" dirty="0">
                <a:latin typeface="Segoe UI"/>
                <a:ea typeface="Times New Roman"/>
                <a:cs typeface="Segoe UI"/>
              </a:rPr>
              <a:t>0</a:t>
            </a:r>
            <a:r>
              <a:rPr lang="en-US" sz="1400" i="1" dirty="0">
                <a:latin typeface="Segoe UI"/>
                <a:ea typeface="Times New Roman"/>
                <a:cs typeface="Segoe UI"/>
              </a:rPr>
              <a:t>) and half filled (4f </a:t>
            </a:r>
            <a:r>
              <a:rPr lang="en-US" sz="1400" i="1" baseline="30000" dirty="0">
                <a:latin typeface="Segoe UI"/>
                <a:ea typeface="Times New Roman"/>
                <a:cs typeface="Segoe UI"/>
              </a:rPr>
              <a:t>7</a:t>
            </a:r>
            <a:r>
              <a:rPr lang="en-US" sz="1400" i="1" dirty="0">
                <a:latin typeface="Segoe UI"/>
                <a:ea typeface="Times New Roman"/>
                <a:cs typeface="Segoe UI"/>
              </a:rPr>
              <a:t>)</a:t>
            </a:r>
            <a:r>
              <a:rPr lang="en-US" sz="1400" dirty="0">
                <a:latin typeface="Segoe UI"/>
                <a:ea typeface="Times New Roman"/>
                <a:cs typeface="Segoe UI"/>
              </a:rPr>
              <a:t> stable configurations in the </a:t>
            </a:r>
            <a:r>
              <a:rPr lang="en-US" sz="1400" dirty="0" err="1">
                <a:latin typeface="Segoe UI"/>
                <a:ea typeface="Times New Roman"/>
                <a:cs typeface="Segoe UI"/>
              </a:rPr>
              <a:t>tetrapositive</a:t>
            </a:r>
            <a:r>
              <a:rPr lang="en-US" sz="1400" dirty="0">
                <a:latin typeface="Segoe UI"/>
                <a:ea typeface="Times New Roman"/>
                <a:cs typeface="Segoe UI"/>
              </a:rPr>
              <a:t> state respectively.</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5. 	</a:t>
            </a:r>
            <a:r>
              <a:rPr lang="en-US" sz="1400" i="1" dirty="0">
                <a:latin typeface="Segoe UI"/>
                <a:ea typeface="Times New Roman"/>
                <a:cs typeface="Segoe UI"/>
              </a:rPr>
              <a:t>Samarium and thulium show +2 states with 4f </a:t>
            </a:r>
            <a:r>
              <a:rPr lang="en-US" sz="1400" i="1" baseline="30000" dirty="0">
                <a:latin typeface="Segoe UI"/>
                <a:ea typeface="Times New Roman"/>
                <a:cs typeface="Segoe UI"/>
              </a:rPr>
              <a:t>6</a:t>
            </a:r>
            <a:r>
              <a:rPr lang="en-US" sz="1400" i="1" dirty="0">
                <a:latin typeface="Segoe UI"/>
                <a:ea typeface="Times New Roman"/>
                <a:cs typeface="Segoe UI"/>
              </a:rPr>
              <a:t> and 4f </a:t>
            </a:r>
            <a:r>
              <a:rPr lang="en-US" sz="1400" i="1" baseline="30000" dirty="0">
                <a:latin typeface="Segoe UI"/>
                <a:ea typeface="Times New Roman"/>
                <a:cs typeface="Segoe UI"/>
              </a:rPr>
              <a:t>13</a:t>
            </a:r>
            <a:r>
              <a:rPr lang="en-US" sz="1400" dirty="0">
                <a:latin typeface="Segoe UI"/>
                <a:ea typeface="Times New Roman"/>
                <a:cs typeface="Segoe UI"/>
              </a:rPr>
              <a:t> configurations and praseodymium and neodymium show +4 oxidation states with 4f</a:t>
            </a:r>
            <a:r>
              <a:rPr lang="en-US" sz="1400" baseline="30000" dirty="0">
                <a:latin typeface="Segoe UI"/>
                <a:ea typeface="Times New Roman"/>
                <a:cs typeface="Segoe UI"/>
              </a:rPr>
              <a:t>1</a:t>
            </a:r>
            <a:r>
              <a:rPr lang="en-US" sz="1400" dirty="0">
                <a:latin typeface="Segoe UI"/>
                <a:ea typeface="Times New Roman"/>
                <a:cs typeface="Segoe UI"/>
              </a:rPr>
              <a:t> and 4f</a:t>
            </a:r>
            <a:r>
              <a:rPr lang="en-US" sz="1400" baseline="30000" dirty="0">
                <a:latin typeface="Segoe UI"/>
                <a:ea typeface="Times New Roman"/>
                <a:cs typeface="Segoe UI"/>
              </a:rPr>
              <a:t>2 </a:t>
            </a:r>
            <a:r>
              <a:rPr lang="en-US" sz="1400" dirty="0">
                <a:latin typeface="Segoe UI"/>
                <a:ea typeface="Times New Roman"/>
                <a:cs typeface="Segoe UI"/>
              </a:rPr>
              <a:t>arrangements respectively. In (+2) and (+4) states, these metal ions try to approach stable configurations corresponding to half filled, completely filled and nearly empty 4f levels, respectively.</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6</a:t>
            </a:r>
            <a:r>
              <a:rPr lang="en-US" sz="1400" i="1" dirty="0">
                <a:latin typeface="Segoe UI"/>
                <a:ea typeface="Times New Roman"/>
                <a:cs typeface="Segoe UI"/>
              </a:rPr>
              <a:t>. 	The +2 oxidation state of neodymium with 4f </a:t>
            </a:r>
            <a:r>
              <a:rPr lang="en-US" sz="1400" i="1" baseline="30000" dirty="0">
                <a:latin typeface="Segoe UI"/>
                <a:ea typeface="Times New Roman"/>
                <a:cs typeface="Segoe UI"/>
              </a:rPr>
              <a:t>4</a:t>
            </a:r>
            <a:r>
              <a:rPr lang="en-US" sz="1400" i="1" dirty="0">
                <a:latin typeface="Segoe UI"/>
                <a:ea typeface="Times New Roman"/>
                <a:cs typeface="Segoe UI"/>
              </a:rPr>
              <a:t> configuration</a:t>
            </a:r>
            <a:r>
              <a:rPr lang="en-US" sz="1400" dirty="0">
                <a:latin typeface="Segoe UI"/>
                <a:ea typeface="Times New Roman"/>
                <a:cs typeface="Segoe UI"/>
              </a:rPr>
              <a:t>, however, cannot be explained by any of the above reasons</a:t>
            </a:r>
            <a:r>
              <a:rPr lang="en-US" sz="1400" dirty="0" smtClean="0">
                <a:latin typeface="Segoe UI"/>
                <a:ea typeface="Times New Roman"/>
                <a:cs typeface="Segoe UI"/>
              </a:rPr>
              <a:t>.</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7. 	Further, it may be noted that the </a:t>
            </a:r>
            <a:r>
              <a:rPr lang="en-US" sz="1400" dirty="0" err="1">
                <a:latin typeface="Segoe UI"/>
                <a:ea typeface="Times New Roman"/>
                <a:cs typeface="Segoe UI"/>
              </a:rPr>
              <a:t>lanthanons</a:t>
            </a:r>
            <a:r>
              <a:rPr lang="en-US" sz="1400" dirty="0">
                <a:latin typeface="Segoe UI"/>
                <a:ea typeface="Times New Roman"/>
                <a:cs typeface="Segoe UI"/>
              </a:rPr>
              <a:t> do not show the higher oxidation states than those recorded in Table </a:t>
            </a:r>
            <a:r>
              <a:rPr lang="en-US" sz="1400" dirty="0" smtClean="0">
                <a:latin typeface="Segoe UI"/>
                <a:ea typeface="Times New Roman"/>
                <a:cs typeface="Segoe UI"/>
              </a:rPr>
              <a:t>2.2.</a:t>
            </a:r>
            <a:endParaRPr lang="en-US" sz="1400" dirty="0">
              <a:latin typeface="Segoe UI"/>
              <a:ea typeface="Calibri"/>
              <a:cs typeface="Mangal"/>
            </a:endParaRPr>
          </a:p>
          <a:p>
            <a:pPr algn="just">
              <a:lnSpc>
                <a:spcPts val="1500"/>
              </a:lnSpc>
              <a:spcBef>
                <a:spcPts val="200"/>
              </a:spcBef>
              <a:spcAft>
                <a:spcPts val="200"/>
              </a:spcAft>
              <a:tabLst>
                <a:tab pos="240030" algn="l"/>
                <a:tab pos="485775" algn="l"/>
                <a:tab pos="4114800" algn="r"/>
              </a:tabLst>
            </a:pPr>
            <a:r>
              <a:rPr lang="en-US" sz="1400" dirty="0">
                <a:latin typeface="Segoe UI"/>
                <a:ea typeface="Times New Roman"/>
                <a:cs typeface="Segoe UI"/>
              </a:rPr>
              <a:t>	8. 	</a:t>
            </a:r>
            <a:r>
              <a:rPr lang="en-US" sz="1400" i="1" dirty="0">
                <a:latin typeface="Segoe UI"/>
                <a:ea typeface="Times New Roman"/>
                <a:cs typeface="Segoe UI"/>
              </a:rPr>
              <a:t>The +4 lanthanide ions viz. Ce</a:t>
            </a:r>
            <a:r>
              <a:rPr lang="en-US" sz="1400" i="1" baseline="30000" dirty="0">
                <a:latin typeface="Segoe UI"/>
                <a:ea typeface="Times New Roman"/>
                <a:cs typeface="Segoe UI"/>
              </a:rPr>
              <a:t>4+</a:t>
            </a:r>
            <a:r>
              <a:rPr lang="en-US" sz="1400" i="1" dirty="0">
                <a:latin typeface="Segoe UI"/>
                <a:ea typeface="Times New Roman"/>
                <a:cs typeface="Segoe UI"/>
              </a:rPr>
              <a:t>, Pr</a:t>
            </a:r>
            <a:r>
              <a:rPr lang="en-US" sz="1400" i="1" baseline="30000" dirty="0">
                <a:latin typeface="Segoe UI"/>
                <a:ea typeface="Times New Roman"/>
                <a:cs typeface="Segoe UI"/>
              </a:rPr>
              <a:t>4+</a:t>
            </a:r>
            <a:r>
              <a:rPr lang="en-US" sz="1400" i="1" dirty="0">
                <a:latin typeface="Segoe UI"/>
                <a:ea typeface="Times New Roman"/>
                <a:cs typeface="Segoe UI"/>
              </a:rPr>
              <a:t>, Tb</a:t>
            </a:r>
            <a:r>
              <a:rPr lang="en-US" sz="1400" i="1" baseline="30000" dirty="0">
                <a:latin typeface="Segoe UI"/>
                <a:ea typeface="Times New Roman"/>
                <a:cs typeface="Segoe UI"/>
              </a:rPr>
              <a:t>4+</a:t>
            </a:r>
            <a:r>
              <a:rPr lang="en-US" sz="1400" dirty="0">
                <a:latin typeface="Segoe UI"/>
                <a:ea typeface="Times New Roman"/>
                <a:cs typeface="Segoe UI"/>
              </a:rPr>
              <a:t> </a:t>
            </a:r>
            <a:r>
              <a:rPr lang="en-US" sz="1400" i="1" dirty="0">
                <a:latin typeface="Segoe UI"/>
                <a:ea typeface="Times New Roman"/>
                <a:cs typeface="Segoe UI"/>
              </a:rPr>
              <a:t>act as the powerful oxidizing agents</a:t>
            </a:r>
            <a:r>
              <a:rPr lang="en-US" sz="1400" dirty="0">
                <a:latin typeface="Segoe UI"/>
                <a:ea typeface="Times New Roman"/>
                <a:cs typeface="Segoe UI"/>
              </a:rPr>
              <a:t> and </a:t>
            </a:r>
            <a:r>
              <a:rPr lang="en-US" sz="1400" i="1" dirty="0">
                <a:latin typeface="Segoe UI"/>
                <a:ea typeface="Times New Roman"/>
                <a:cs typeface="Segoe UI"/>
              </a:rPr>
              <a:t>Sm</a:t>
            </a:r>
            <a:r>
              <a:rPr lang="en-US" sz="1400" i="1" baseline="30000" dirty="0">
                <a:latin typeface="Segoe UI"/>
                <a:ea typeface="Times New Roman"/>
                <a:cs typeface="Segoe UI"/>
              </a:rPr>
              <a:t>2+</a:t>
            </a:r>
            <a:r>
              <a:rPr lang="en-US" sz="1400" i="1" dirty="0">
                <a:latin typeface="Segoe UI"/>
                <a:ea typeface="Times New Roman"/>
                <a:cs typeface="Segoe UI"/>
              </a:rPr>
              <a:t>, Eu</a:t>
            </a:r>
            <a:r>
              <a:rPr lang="en-US" sz="1400" i="1" baseline="30000" dirty="0">
                <a:latin typeface="Segoe UI"/>
                <a:ea typeface="Times New Roman"/>
                <a:cs typeface="Segoe UI"/>
              </a:rPr>
              <a:t>2+</a:t>
            </a:r>
            <a:r>
              <a:rPr lang="en-US" sz="1400" i="1" dirty="0">
                <a:latin typeface="Segoe UI"/>
                <a:ea typeface="Times New Roman"/>
                <a:cs typeface="Segoe UI"/>
              </a:rPr>
              <a:t>, Yb</a:t>
            </a:r>
            <a:r>
              <a:rPr lang="en-US" sz="1400" i="1" baseline="30000" dirty="0">
                <a:latin typeface="Segoe UI"/>
                <a:ea typeface="Times New Roman"/>
                <a:cs typeface="Segoe UI"/>
              </a:rPr>
              <a:t>2+</a:t>
            </a:r>
            <a:r>
              <a:rPr lang="en-US" sz="1400" i="1" dirty="0">
                <a:latin typeface="Segoe UI"/>
                <a:ea typeface="Times New Roman"/>
                <a:cs typeface="Segoe UI"/>
              </a:rPr>
              <a:t> etc. act as the reducing </a:t>
            </a:r>
            <a:r>
              <a:rPr lang="en-US" sz="1400" i="1" dirty="0" smtClean="0">
                <a:latin typeface="Segoe UI"/>
                <a:ea typeface="Times New Roman"/>
                <a:cs typeface="Segoe UI"/>
              </a:rPr>
              <a:t>agents</a:t>
            </a:r>
            <a:endParaRPr lang="en-US" sz="1400" dirty="0">
              <a:effectLst/>
              <a:latin typeface="Segoe UI"/>
              <a:ea typeface="Calibri"/>
              <a:cs typeface="Mangal"/>
            </a:endParaRPr>
          </a:p>
        </p:txBody>
      </p:sp>
    </p:spTree>
    <p:extLst>
      <p:ext uri="{BB962C8B-B14F-4D97-AF65-F5344CB8AC3E}">
        <p14:creationId xmlns:p14="http://schemas.microsoft.com/office/powerpoint/2010/main" val="2443776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1003</Words>
  <Application>Microsoft Office PowerPoint</Application>
  <PresentationFormat>On-screen Show (4:3)</PresentationFormat>
  <Paragraphs>306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 R Kadam</dc:creator>
  <cp:lastModifiedBy>ADMIN</cp:lastModifiedBy>
  <cp:revision>236</cp:revision>
  <dcterms:created xsi:type="dcterms:W3CDTF">2015-08-21T06:37:11Z</dcterms:created>
  <dcterms:modified xsi:type="dcterms:W3CDTF">2020-05-13T07:28:19Z</dcterms:modified>
</cp:coreProperties>
</file>