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88577-2A72-4ADB-9701-E69AAA6C80A1}" type="datetimeFigureOut">
              <a:rPr lang="en-US" smtClean="0"/>
              <a:pPr/>
              <a:t>4/6/2024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97A948F-D774-46B4-9512-AE7DB2481D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88577-2A72-4ADB-9701-E69AAA6C80A1}" type="datetimeFigureOut">
              <a:rPr lang="en-US" smtClean="0"/>
              <a:pPr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A948F-D774-46B4-9512-AE7DB2481D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97A948F-D774-46B4-9512-AE7DB2481D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88577-2A72-4ADB-9701-E69AAA6C80A1}" type="datetimeFigureOut">
              <a:rPr lang="en-US" smtClean="0"/>
              <a:pPr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88577-2A72-4ADB-9701-E69AAA6C80A1}" type="datetimeFigureOut">
              <a:rPr lang="en-US" smtClean="0"/>
              <a:pPr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97A948F-D774-46B4-9512-AE7DB2481D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88577-2A72-4ADB-9701-E69AAA6C80A1}" type="datetimeFigureOut">
              <a:rPr lang="en-US" smtClean="0"/>
              <a:pPr/>
              <a:t>4/6/2024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97A948F-D774-46B4-9512-AE7DB2481D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8588577-2A72-4ADB-9701-E69AAA6C80A1}" type="datetimeFigureOut">
              <a:rPr lang="en-US" smtClean="0"/>
              <a:pPr/>
              <a:t>4/6/2024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A948F-D774-46B4-9512-AE7DB2481D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88577-2A72-4ADB-9701-E69AAA6C80A1}" type="datetimeFigureOut">
              <a:rPr lang="en-US" smtClean="0"/>
              <a:pPr/>
              <a:t>4/6/2024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97A948F-D774-46B4-9512-AE7DB2481D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88577-2A72-4ADB-9701-E69AAA6C80A1}" type="datetimeFigureOut">
              <a:rPr lang="en-US" smtClean="0"/>
              <a:pPr/>
              <a:t>4/6/2024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97A948F-D774-46B4-9512-AE7DB2481D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88577-2A72-4ADB-9701-E69AAA6C80A1}" type="datetimeFigureOut">
              <a:rPr lang="en-US" smtClean="0"/>
              <a:pPr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97A948F-D774-46B4-9512-AE7DB2481D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97A948F-D774-46B4-9512-AE7DB2481D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88577-2A72-4ADB-9701-E69AAA6C80A1}" type="datetimeFigureOut">
              <a:rPr lang="en-US" smtClean="0"/>
              <a:pPr/>
              <a:t>4/6/2024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97A948F-D774-46B4-9512-AE7DB2481D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8588577-2A72-4ADB-9701-E69AAA6C80A1}" type="datetimeFigureOut">
              <a:rPr lang="en-US" smtClean="0"/>
              <a:pPr/>
              <a:t>4/6/2024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8588577-2A72-4ADB-9701-E69AAA6C80A1}" type="datetimeFigureOut">
              <a:rPr lang="en-US" smtClean="0"/>
              <a:pPr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97A948F-D774-46B4-9512-AE7DB2481D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000" dirty="0" err="1">
                <a:solidFill>
                  <a:schemeClr val="tx1"/>
                </a:solidFill>
              </a:rPr>
              <a:t>Dr.S.B</a:t>
            </a:r>
            <a:r>
              <a:rPr lang="en-US" sz="2000" dirty="0">
                <a:solidFill>
                  <a:schemeClr val="tx1"/>
                </a:solidFill>
              </a:rPr>
              <a:t>. Wategaonkar</a:t>
            </a:r>
          </a:p>
          <a:p>
            <a:r>
              <a:rPr lang="en-US" cap="none" dirty="0">
                <a:solidFill>
                  <a:schemeClr val="tx1"/>
                </a:solidFill>
              </a:rPr>
              <a:t>Assistant Professor,</a:t>
            </a:r>
          </a:p>
          <a:p>
            <a:r>
              <a:rPr lang="en-US" cap="none" dirty="0">
                <a:solidFill>
                  <a:schemeClr val="tx1"/>
                </a:solidFill>
              </a:rPr>
              <a:t>Department of Chemistry, </a:t>
            </a:r>
          </a:p>
          <a:p>
            <a:r>
              <a:rPr lang="en-US" cap="none" dirty="0">
                <a:solidFill>
                  <a:schemeClr val="tx1"/>
                </a:solidFill>
              </a:rPr>
              <a:t>Kisan Veer Mahavidyalaya, Wai 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Volumetric Analysis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all" dirty="0"/>
              <a:t>concentration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Concentration  =  Amount of Solute</a:t>
            </a:r>
          </a:p>
          <a:p>
            <a:pPr>
              <a:buNone/>
            </a:pPr>
            <a:r>
              <a:rPr lang="en-US" dirty="0"/>
              <a:t>				 Volume of solution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Percent by weight of solute = Wt. of Solute  x 100</a:t>
            </a:r>
          </a:p>
          <a:p>
            <a:pPr>
              <a:buNone/>
            </a:pPr>
            <a:r>
              <a:rPr lang="en-US" dirty="0"/>
              <a:t>						Wt. of Solution</a:t>
            </a:r>
          </a:p>
          <a:p>
            <a:pPr>
              <a:buNone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200400" y="2057400"/>
            <a:ext cx="388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724400" y="4038600"/>
            <a:ext cx="3581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Molarity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Molarity of solution (M) =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               Total numbers of moles of solute</a:t>
            </a:r>
          </a:p>
          <a:p>
            <a:pPr>
              <a:buNone/>
            </a:pPr>
            <a:r>
              <a:rPr lang="en-US" dirty="0"/>
              <a:t>			Volume of solution in liters</a:t>
            </a:r>
          </a:p>
          <a:p>
            <a:pPr>
              <a:buNone/>
            </a:pPr>
            <a:r>
              <a:rPr lang="en-US" dirty="0"/>
              <a:t>	</a:t>
            </a:r>
          </a:p>
          <a:p>
            <a:pPr>
              <a:buNone/>
            </a:pPr>
            <a:r>
              <a:rPr lang="en-US" dirty="0"/>
              <a:t>	      M = 	n</a:t>
            </a:r>
          </a:p>
          <a:p>
            <a:pPr>
              <a:buNone/>
            </a:pPr>
            <a:r>
              <a:rPr lang="en-US" dirty="0"/>
              <a:t>			V</a:t>
            </a:r>
          </a:p>
          <a:p>
            <a:pPr>
              <a:buNone/>
            </a:pPr>
            <a:r>
              <a:rPr lang="en-US" dirty="0"/>
              <a:t>Unit: M or Molar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990600" y="3048000"/>
            <a:ext cx="670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828800" y="4495800"/>
            <a:ext cx="91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Normality (N) =  Strength in gms per liter</a:t>
            </a:r>
          </a:p>
          <a:p>
            <a:pPr>
              <a:buNone/>
            </a:pPr>
            <a:r>
              <a:rPr lang="en-US" dirty="0"/>
              <a:t>				Equivalent wt. of solute</a:t>
            </a:r>
          </a:p>
          <a:p>
            <a:pPr>
              <a:buNone/>
            </a:pPr>
            <a:r>
              <a:rPr lang="en-US" dirty="0"/>
              <a:t>OR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OR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Unit: N or Normal</a:t>
            </a:r>
          </a:p>
          <a:p>
            <a:pPr>
              <a:buNone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971800" y="2057400"/>
            <a:ext cx="403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301750" y="3230563"/>
          <a:ext cx="7159962" cy="808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593880" imgH="406080" progId="Equation.DSMT4">
                  <p:embed/>
                </p:oleObj>
              </mc:Choice>
              <mc:Fallback>
                <p:oleObj name="Equation" r:id="rId2" imgW="3593880" imgH="4060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1750" y="3230563"/>
                        <a:ext cx="7159962" cy="808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411339" y="4114800"/>
          <a:ext cx="6560574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993680" imgH="393480" progId="Equation.DSMT4">
                  <p:embed/>
                </p:oleObj>
              </mc:Choice>
              <mc:Fallback>
                <p:oleObj name="Equation" r:id="rId4" imgW="199368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1339" y="4114800"/>
                        <a:ext cx="6560574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Molality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Molality of solution (m) =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Unit: m or </a:t>
            </a:r>
            <a:r>
              <a:rPr lang="en-US" dirty="0" err="1"/>
              <a:t>Molal</a:t>
            </a:r>
            <a:endParaRPr lang="en-US" dirty="0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600200" y="2841550"/>
          <a:ext cx="6096000" cy="12050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184120" imgH="431640" progId="Equation.DSMT4">
                  <p:embed/>
                </p:oleObj>
              </mc:Choice>
              <mc:Fallback>
                <p:oleObj name="Equation" r:id="rId2" imgW="2184120" imgH="4316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841550"/>
                        <a:ext cx="6096000" cy="12050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TYPES OF TITRATIONS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 </a:t>
            </a:r>
          </a:p>
          <a:p>
            <a:pPr lvl="0" algn="just"/>
            <a:r>
              <a:rPr lang="en-US" dirty="0"/>
              <a:t>Acid base titrations or neutralization titrations. </a:t>
            </a:r>
          </a:p>
          <a:p>
            <a:pPr lvl="0" algn="just">
              <a:buNone/>
            </a:pPr>
            <a:endParaRPr lang="en-US" dirty="0"/>
          </a:p>
          <a:p>
            <a:pPr lvl="0" algn="just"/>
            <a:r>
              <a:rPr lang="en-US" dirty="0"/>
              <a:t>Oxidation-reduction titrations. </a:t>
            </a:r>
          </a:p>
          <a:p>
            <a:pPr lvl="0" algn="just">
              <a:buNone/>
            </a:pPr>
            <a:endParaRPr lang="en-US" dirty="0"/>
          </a:p>
          <a:p>
            <a:pPr lvl="0" algn="just"/>
            <a:r>
              <a:rPr lang="en-US" dirty="0"/>
              <a:t>Precipitation titrations and </a:t>
            </a:r>
          </a:p>
          <a:p>
            <a:pPr lvl="0" algn="just">
              <a:buNone/>
            </a:pPr>
            <a:endParaRPr lang="en-US" dirty="0"/>
          </a:p>
          <a:p>
            <a:pPr lvl="0" algn="just"/>
            <a:r>
              <a:rPr lang="en-US" dirty="0"/>
              <a:t>Complexometric titrations.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cap="all" dirty="0"/>
              <a:t>Acid Base or NEUTRALIZATION titrations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			NaOH  + </a:t>
            </a:r>
            <a:r>
              <a:rPr lang="en-US" dirty="0" err="1"/>
              <a:t>HCl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</a:t>
            </a:r>
            <a:r>
              <a:rPr lang="en-US" dirty="0"/>
              <a:t> </a:t>
            </a:r>
            <a:r>
              <a:rPr lang="en-US" dirty="0" err="1"/>
              <a:t>NaCl</a:t>
            </a:r>
            <a:r>
              <a:rPr lang="en-US" dirty="0"/>
              <a:t>    + H</a:t>
            </a:r>
            <a:r>
              <a:rPr lang="en-US" baseline="-25000" dirty="0"/>
              <a:t>2</a:t>
            </a:r>
            <a:r>
              <a:rPr lang="en-US" dirty="0"/>
              <a:t>O</a:t>
            </a:r>
          </a:p>
          <a:p>
            <a:pPr>
              <a:buNone/>
            </a:pPr>
            <a:r>
              <a:rPr lang="en-US" dirty="0"/>
              <a:t>			Acid       Base         Salt       Water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		HA   + H</a:t>
            </a:r>
            <a:r>
              <a:rPr lang="en-US" baseline="-25000" dirty="0"/>
              <a:t>2</a:t>
            </a:r>
            <a:r>
              <a:rPr lang="en-US" dirty="0"/>
              <a:t>O </a:t>
            </a:r>
            <a:r>
              <a:rPr lang="en-US" dirty="0">
                <a:sym typeface="Symbol"/>
              </a:rPr>
              <a:t></a:t>
            </a:r>
            <a:r>
              <a:rPr lang="en-US" dirty="0"/>
              <a:t> H</a:t>
            </a:r>
            <a:r>
              <a:rPr lang="en-US" baseline="-25000" dirty="0"/>
              <a:t>3</a:t>
            </a:r>
            <a:r>
              <a:rPr lang="en-US" dirty="0"/>
              <a:t>O</a:t>
            </a:r>
            <a:r>
              <a:rPr lang="en-US" baseline="30000" dirty="0"/>
              <a:t>+</a:t>
            </a:r>
            <a:r>
              <a:rPr lang="en-US" dirty="0"/>
              <a:t> + A</a:t>
            </a:r>
            <a:r>
              <a:rPr lang="en-US" baseline="30000" dirty="0"/>
              <a:t>-</a:t>
            </a:r>
            <a:endParaRPr lang="en-US" dirty="0"/>
          </a:p>
          <a:p>
            <a:pPr>
              <a:buNone/>
            </a:pPr>
            <a:r>
              <a:rPr lang="en-US" dirty="0"/>
              <a:t>			B      + H</a:t>
            </a:r>
            <a:r>
              <a:rPr lang="en-US" baseline="-25000" dirty="0"/>
              <a:t>2</a:t>
            </a:r>
            <a:r>
              <a:rPr lang="en-US" dirty="0"/>
              <a:t>O </a:t>
            </a:r>
            <a:r>
              <a:rPr lang="en-US" dirty="0">
                <a:sym typeface="Symbol"/>
              </a:rPr>
              <a:t></a:t>
            </a:r>
            <a:r>
              <a:rPr lang="en-US" dirty="0"/>
              <a:t> </a:t>
            </a:r>
            <a:r>
              <a:rPr lang="en-US" dirty="0" err="1"/>
              <a:t>BH</a:t>
            </a:r>
            <a:r>
              <a:rPr lang="en-US" baseline="30000" dirty="0"/>
              <a:t>+</a:t>
            </a:r>
            <a:r>
              <a:rPr lang="en-US" dirty="0"/>
              <a:t>  + OH</a:t>
            </a:r>
            <a:r>
              <a:rPr lang="en-US" baseline="30000" dirty="0"/>
              <a:t>-</a:t>
            </a:r>
            <a:endParaRPr lang="en-US" dirty="0"/>
          </a:p>
          <a:p>
            <a:pPr>
              <a:buNone/>
            </a:pPr>
            <a:r>
              <a:rPr lang="en-US" dirty="0"/>
              <a:t>or   		H</a:t>
            </a:r>
            <a:r>
              <a:rPr lang="en-US" baseline="-25000" dirty="0"/>
              <a:t>3</a:t>
            </a:r>
            <a:r>
              <a:rPr lang="en-US" dirty="0"/>
              <a:t>O</a:t>
            </a:r>
            <a:r>
              <a:rPr lang="en-US" baseline="30000" dirty="0"/>
              <a:t>+  </a:t>
            </a:r>
            <a:r>
              <a:rPr lang="en-US" dirty="0"/>
              <a:t>+  OH</a:t>
            </a:r>
            <a:r>
              <a:rPr lang="en-US" baseline="30000" dirty="0"/>
              <a:t>-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</a:t>
            </a:r>
            <a:r>
              <a:rPr lang="en-US" dirty="0"/>
              <a:t>  2 H</a:t>
            </a:r>
            <a:r>
              <a:rPr lang="en-US" baseline="-25000" dirty="0"/>
              <a:t>2</a:t>
            </a:r>
            <a:r>
              <a:rPr lang="en-US" dirty="0"/>
              <a:t>O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Acidimetry and Alkalimetry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Acidimetry:</a:t>
            </a:r>
          </a:p>
          <a:p>
            <a:pPr>
              <a:buNone/>
            </a:pPr>
            <a:r>
              <a:rPr lang="en-US" dirty="0"/>
              <a:t>	Free Bases with Standard Acids</a:t>
            </a:r>
          </a:p>
          <a:p>
            <a:pPr>
              <a:buNone/>
            </a:pPr>
            <a:r>
              <a:rPr lang="en-US" dirty="0"/>
              <a:t>	CH</a:t>
            </a:r>
            <a:r>
              <a:rPr lang="en-US" baseline="-25000" dirty="0"/>
              <a:t>3</a:t>
            </a:r>
            <a:r>
              <a:rPr lang="en-US" dirty="0"/>
              <a:t>COONa   + HNO</a:t>
            </a:r>
            <a:r>
              <a:rPr lang="en-US" baseline="-25000" dirty="0"/>
              <a:t>3</a:t>
            </a:r>
            <a:r>
              <a:rPr lang="en-US" dirty="0"/>
              <a:t>   ⇌NaNO</a:t>
            </a:r>
            <a:r>
              <a:rPr lang="en-US" baseline="-25000" dirty="0"/>
              <a:t>3</a:t>
            </a:r>
            <a:r>
              <a:rPr lang="en-US" dirty="0"/>
              <a:t>   + CH</a:t>
            </a:r>
            <a:r>
              <a:rPr lang="en-US" baseline="-25000" dirty="0"/>
              <a:t>3</a:t>
            </a:r>
            <a:r>
              <a:rPr lang="en-US" dirty="0"/>
              <a:t>COOH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Alkalimetry:</a:t>
            </a:r>
          </a:p>
          <a:p>
            <a:pPr>
              <a:buNone/>
            </a:pPr>
            <a:r>
              <a:rPr lang="en-US" dirty="0"/>
              <a:t>   Free Acids with Standard Base</a:t>
            </a:r>
          </a:p>
          <a:p>
            <a:pPr>
              <a:buNone/>
            </a:pPr>
            <a:r>
              <a:rPr lang="en-US" dirty="0"/>
              <a:t>	H</a:t>
            </a:r>
            <a:r>
              <a:rPr lang="en-US" baseline="-25000" dirty="0"/>
              <a:t>3</a:t>
            </a:r>
            <a:r>
              <a:rPr lang="en-US" dirty="0"/>
              <a:t>PO</a:t>
            </a:r>
            <a:r>
              <a:rPr lang="en-US" baseline="-25000" dirty="0"/>
              <a:t>4</a:t>
            </a:r>
            <a:r>
              <a:rPr lang="en-US" dirty="0"/>
              <a:t>  +  NaOH ⇌NaH</a:t>
            </a:r>
            <a:r>
              <a:rPr lang="en-US" baseline="-25000" dirty="0"/>
              <a:t>2</a:t>
            </a:r>
            <a:r>
              <a:rPr lang="en-US" dirty="0"/>
              <a:t>PO</a:t>
            </a:r>
            <a:r>
              <a:rPr lang="en-US" baseline="-25000" dirty="0"/>
              <a:t>4</a:t>
            </a:r>
            <a:r>
              <a:rPr lang="en-US" dirty="0"/>
              <a:t>  +  H</a:t>
            </a:r>
            <a:r>
              <a:rPr lang="en-US" baseline="-25000" dirty="0"/>
              <a:t>2</a:t>
            </a:r>
            <a:r>
              <a:rPr lang="en-US" dirty="0"/>
              <a:t>O</a:t>
            </a:r>
          </a:p>
          <a:p>
            <a:pPr>
              <a:buNone/>
            </a:pPr>
            <a:r>
              <a:rPr lang="en-US" dirty="0"/>
              <a:t>	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Neutralization indicators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	The substance to act as an acid base indicator, it should satisfy the following conditions. </a:t>
            </a:r>
          </a:p>
          <a:p>
            <a:pPr>
              <a:buNone/>
            </a:pPr>
            <a:endParaRPr lang="en-US" dirty="0"/>
          </a:p>
          <a:p>
            <a:pPr lvl="0"/>
            <a:r>
              <a:rPr lang="en-US" dirty="0"/>
              <a:t>It must be either acidic or basic.</a:t>
            </a:r>
          </a:p>
          <a:p>
            <a:pPr lvl="0"/>
            <a:r>
              <a:rPr lang="en-US" dirty="0"/>
              <a:t>It must be freely soluble and must be chemically stable.</a:t>
            </a:r>
          </a:p>
          <a:p>
            <a:pPr lvl="0"/>
            <a:r>
              <a:rPr lang="en-US" dirty="0"/>
              <a:t>It should not consume appreciable amount of titrating solutions.</a:t>
            </a:r>
          </a:p>
          <a:p>
            <a:pPr lvl="0"/>
            <a:r>
              <a:rPr lang="en-US" dirty="0"/>
              <a:t>It should show a marked colour change at a definite pH.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Acid-Base Titration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pPr>
              <a:buNone/>
            </a:pPr>
            <a:r>
              <a:rPr lang="en-US" dirty="0"/>
              <a:t>  	i) Strong acid Vs Strong base: Phenolphthalein </a:t>
            </a:r>
          </a:p>
          <a:p>
            <a:pPr>
              <a:buNone/>
            </a:pPr>
            <a:r>
              <a:rPr lang="en-US" dirty="0"/>
              <a:t>  		NaOH  +  </a:t>
            </a:r>
            <a:r>
              <a:rPr lang="en-US" dirty="0" err="1"/>
              <a:t>HCl</a:t>
            </a:r>
            <a:r>
              <a:rPr lang="en-US" dirty="0"/>
              <a:t>  </a:t>
            </a:r>
            <a:r>
              <a:rPr lang="en-US" dirty="0">
                <a:sym typeface="Symbol"/>
              </a:rPr>
              <a:t></a:t>
            </a:r>
            <a:r>
              <a:rPr lang="en-US" dirty="0"/>
              <a:t>    </a:t>
            </a:r>
            <a:r>
              <a:rPr lang="en-US" dirty="0" err="1"/>
              <a:t>NaCl</a:t>
            </a:r>
            <a:r>
              <a:rPr lang="en-US" dirty="0"/>
              <a:t>    +    H</a:t>
            </a:r>
            <a:r>
              <a:rPr lang="en-US" baseline="-25000" dirty="0"/>
              <a:t>2</a:t>
            </a:r>
            <a:r>
              <a:rPr lang="en-US" dirty="0"/>
              <a:t>O</a:t>
            </a:r>
          </a:p>
          <a:p>
            <a:pPr>
              <a:buNone/>
            </a:pPr>
            <a:r>
              <a:rPr lang="en-US" dirty="0"/>
              <a:t>	ii) Weak acid Vs Strong base: Phenolphthalein</a:t>
            </a:r>
          </a:p>
          <a:p>
            <a:pPr>
              <a:buNone/>
            </a:pPr>
            <a:r>
              <a:rPr lang="en-US" dirty="0"/>
              <a:t>  	CH</a:t>
            </a:r>
            <a:r>
              <a:rPr lang="en-US" baseline="-25000" dirty="0"/>
              <a:t>3</a:t>
            </a:r>
            <a:r>
              <a:rPr lang="en-US" dirty="0"/>
              <a:t>COOH   +   NaOH   </a:t>
            </a:r>
            <a:r>
              <a:rPr lang="en-US" dirty="0">
                <a:sym typeface="Symbol"/>
              </a:rPr>
              <a:t></a:t>
            </a:r>
            <a:r>
              <a:rPr lang="en-US" dirty="0"/>
              <a:t>    CH</a:t>
            </a:r>
            <a:r>
              <a:rPr lang="en-US" baseline="-25000" dirty="0"/>
              <a:t>3</a:t>
            </a:r>
            <a:r>
              <a:rPr lang="en-US" dirty="0"/>
              <a:t>COONa  + H</a:t>
            </a:r>
            <a:r>
              <a:rPr lang="en-US" baseline="-25000" dirty="0"/>
              <a:t>2</a:t>
            </a:r>
            <a:r>
              <a:rPr lang="en-US" dirty="0"/>
              <a:t>O</a:t>
            </a:r>
          </a:p>
          <a:p>
            <a:pPr>
              <a:buNone/>
            </a:pPr>
            <a:r>
              <a:rPr lang="en-US" dirty="0"/>
              <a:t>	iii) Strong acid Vs Weak base: Methyl orange, </a:t>
            </a:r>
          </a:p>
          <a:p>
            <a:pPr>
              <a:buNone/>
            </a:pPr>
            <a:r>
              <a:rPr lang="en-US" dirty="0"/>
              <a:t> 		NH</a:t>
            </a:r>
            <a:r>
              <a:rPr lang="en-US" baseline="-25000" dirty="0"/>
              <a:t>4</a:t>
            </a:r>
            <a:r>
              <a:rPr lang="en-US" dirty="0"/>
              <a:t>OH  +  </a:t>
            </a:r>
            <a:r>
              <a:rPr lang="en-US" dirty="0" err="1"/>
              <a:t>HCl</a:t>
            </a:r>
            <a:r>
              <a:rPr lang="en-US" dirty="0"/>
              <a:t>   </a:t>
            </a:r>
            <a:r>
              <a:rPr lang="en-US" dirty="0">
                <a:sym typeface="Symbol"/>
              </a:rPr>
              <a:t></a:t>
            </a:r>
            <a:r>
              <a:rPr lang="en-US" dirty="0"/>
              <a:t>   NH</a:t>
            </a:r>
            <a:r>
              <a:rPr lang="en-US" baseline="-25000" dirty="0"/>
              <a:t>4</a:t>
            </a:r>
            <a:r>
              <a:rPr lang="en-US" dirty="0"/>
              <a:t>Cl    +    H</a:t>
            </a:r>
            <a:r>
              <a:rPr lang="en-US" baseline="-25000" dirty="0"/>
              <a:t>2</a:t>
            </a:r>
            <a:r>
              <a:rPr lang="en-US" dirty="0"/>
              <a:t>O</a:t>
            </a:r>
          </a:p>
          <a:p>
            <a:pPr>
              <a:buNone/>
            </a:pPr>
            <a:r>
              <a:rPr lang="en-US" dirty="0"/>
              <a:t>	iv) Weak acid Vs Weak base: No simple indicator </a:t>
            </a:r>
          </a:p>
          <a:p>
            <a:pPr>
              <a:buNone/>
            </a:pPr>
            <a:r>
              <a:rPr lang="en-US" dirty="0"/>
              <a:t>  	CH</a:t>
            </a:r>
            <a:r>
              <a:rPr lang="en-US" baseline="-25000" dirty="0"/>
              <a:t>3</a:t>
            </a:r>
            <a:r>
              <a:rPr lang="en-US" dirty="0"/>
              <a:t>COOH  +  NH</a:t>
            </a:r>
            <a:r>
              <a:rPr lang="en-US" baseline="-25000" dirty="0"/>
              <a:t>4</a:t>
            </a:r>
            <a:r>
              <a:rPr lang="en-US" dirty="0"/>
              <a:t>OH  </a:t>
            </a:r>
            <a:r>
              <a:rPr lang="en-US" dirty="0">
                <a:sym typeface="Symbol"/>
              </a:rPr>
              <a:t></a:t>
            </a:r>
            <a:r>
              <a:rPr lang="en-US" dirty="0"/>
              <a:t>  CH</a:t>
            </a:r>
            <a:r>
              <a:rPr lang="en-US" baseline="-25000" dirty="0"/>
              <a:t>3</a:t>
            </a:r>
            <a:r>
              <a:rPr lang="en-US" dirty="0"/>
              <a:t>COONH</a:t>
            </a:r>
            <a:r>
              <a:rPr lang="en-US" baseline="-25000" dirty="0"/>
              <a:t>4</a:t>
            </a:r>
            <a:r>
              <a:rPr lang="en-US" dirty="0"/>
              <a:t> +  H</a:t>
            </a:r>
            <a:r>
              <a:rPr lang="en-US" baseline="-25000" dirty="0"/>
              <a:t>2</a:t>
            </a:r>
            <a:r>
              <a:rPr lang="en-US" dirty="0"/>
              <a:t>O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IODOMETRIC TITRATION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titration in which iodine is used called as iodometric titration.</a:t>
            </a:r>
          </a:p>
          <a:p>
            <a:pPr>
              <a:buNone/>
            </a:pPr>
            <a:r>
              <a:rPr lang="en-US" dirty="0"/>
              <a:t>   2CuSO</a:t>
            </a:r>
            <a:r>
              <a:rPr lang="en-US" baseline="-25000" dirty="0"/>
              <a:t>4</a:t>
            </a:r>
            <a:r>
              <a:rPr lang="en-US" dirty="0"/>
              <a:t>   +  4KI    </a:t>
            </a:r>
            <a:r>
              <a:rPr lang="en-US" dirty="0">
                <a:sym typeface="Symbol"/>
              </a:rPr>
              <a:t></a:t>
            </a:r>
            <a:r>
              <a:rPr lang="en-US" dirty="0"/>
              <a:t>     2CuI</a:t>
            </a:r>
            <a:r>
              <a:rPr lang="en-US" baseline="30000" dirty="0"/>
              <a:t> </a:t>
            </a:r>
            <a:r>
              <a:rPr lang="en-US" dirty="0"/>
              <a:t>  +   I</a:t>
            </a:r>
            <a:r>
              <a:rPr lang="en-US" baseline="-25000" dirty="0"/>
              <a:t>2</a:t>
            </a:r>
            <a:r>
              <a:rPr lang="en-US" dirty="0"/>
              <a:t>  + 2K</a:t>
            </a:r>
            <a:r>
              <a:rPr lang="en-US" baseline="-25000" dirty="0"/>
              <a:t>2</a:t>
            </a:r>
            <a:r>
              <a:rPr lang="en-US" dirty="0"/>
              <a:t>SO</a:t>
            </a:r>
            <a:r>
              <a:rPr lang="en-US" baseline="-25000" dirty="0"/>
              <a:t>4</a:t>
            </a:r>
          </a:p>
          <a:p>
            <a:pPr>
              <a:buNone/>
            </a:pPr>
            <a:r>
              <a:rPr lang="en-US" dirty="0"/>
              <a:t>     I</a:t>
            </a:r>
            <a:r>
              <a:rPr lang="en-US" baseline="-25000" dirty="0"/>
              <a:t>2 </a:t>
            </a:r>
            <a:r>
              <a:rPr lang="en-US" dirty="0"/>
              <a:t>  +   2Na</a:t>
            </a:r>
            <a:r>
              <a:rPr lang="en-US" baseline="-25000" dirty="0"/>
              <a:t>2</a:t>
            </a:r>
            <a:r>
              <a:rPr lang="en-US" dirty="0"/>
              <a:t>S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3</a:t>
            </a:r>
            <a:r>
              <a:rPr lang="en-US" dirty="0"/>
              <a:t>    </a:t>
            </a:r>
            <a:r>
              <a:rPr lang="en-US" dirty="0">
                <a:sym typeface="Symbol"/>
              </a:rPr>
              <a:t></a:t>
            </a:r>
            <a:r>
              <a:rPr lang="en-US" dirty="0"/>
              <a:t>     Na</a:t>
            </a:r>
            <a:r>
              <a:rPr lang="en-US" baseline="-25000" dirty="0"/>
              <a:t>2</a:t>
            </a:r>
            <a:r>
              <a:rPr lang="en-US" dirty="0"/>
              <a:t>S</a:t>
            </a:r>
            <a:r>
              <a:rPr lang="en-US" baseline="-25000" dirty="0"/>
              <a:t>4</a:t>
            </a:r>
            <a:r>
              <a:rPr lang="en-US" dirty="0"/>
              <a:t>O</a:t>
            </a:r>
            <a:r>
              <a:rPr lang="en-US" baseline="-25000" dirty="0"/>
              <a:t>6</a:t>
            </a:r>
            <a:r>
              <a:rPr lang="en-US" baseline="30000" dirty="0"/>
              <a:t> </a:t>
            </a:r>
            <a:r>
              <a:rPr lang="en-US" dirty="0"/>
              <a:t>  +   2NaI</a:t>
            </a:r>
          </a:p>
          <a:p>
            <a:pPr>
              <a:buNone/>
            </a:pPr>
            <a:r>
              <a:rPr lang="en-US" dirty="0"/>
              <a:t>   Indicator : Starch</a:t>
            </a:r>
          </a:p>
          <a:p>
            <a:pPr>
              <a:buNone/>
            </a:pPr>
            <a:r>
              <a:rPr lang="en-US" dirty="0"/>
              <a:t>2CuSO</a:t>
            </a:r>
            <a:r>
              <a:rPr lang="en-US" baseline="-25000" dirty="0"/>
              <a:t>4</a:t>
            </a:r>
            <a:r>
              <a:rPr lang="en-US" dirty="0"/>
              <a:t>   </a:t>
            </a:r>
            <a:r>
              <a:rPr lang="en-US" dirty="0">
                <a:sym typeface="Symbol"/>
              </a:rPr>
              <a:t></a:t>
            </a:r>
            <a:r>
              <a:rPr lang="en-US" dirty="0"/>
              <a:t>   I</a:t>
            </a:r>
            <a:r>
              <a:rPr lang="en-US" baseline="-25000" dirty="0"/>
              <a:t>2</a:t>
            </a:r>
            <a:r>
              <a:rPr lang="en-US" dirty="0"/>
              <a:t>   </a:t>
            </a:r>
            <a:r>
              <a:rPr lang="en-US" dirty="0">
                <a:sym typeface="Symbol"/>
              </a:rPr>
              <a:t></a:t>
            </a:r>
            <a:r>
              <a:rPr lang="en-US" dirty="0"/>
              <a:t>   2Na</a:t>
            </a:r>
            <a:r>
              <a:rPr lang="en-US" baseline="-25000" dirty="0"/>
              <a:t>2</a:t>
            </a:r>
            <a:r>
              <a:rPr lang="en-US" dirty="0"/>
              <a:t>S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3</a:t>
            </a:r>
            <a:r>
              <a:rPr lang="en-US" dirty="0"/>
              <a:t>   or</a:t>
            </a:r>
          </a:p>
          <a:p>
            <a:pPr>
              <a:buNone/>
            </a:pPr>
            <a:r>
              <a:rPr lang="en-US" dirty="0"/>
              <a:t>Cu    </a:t>
            </a:r>
            <a:r>
              <a:rPr lang="en-US" dirty="0">
                <a:sym typeface="Symbol"/>
              </a:rPr>
              <a:t></a:t>
            </a:r>
            <a:r>
              <a:rPr lang="en-US" dirty="0"/>
              <a:t>     I       </a:t>
            </a:r>
            <a:r>
              <a:rPr lang="en-US" dirty="0">
                <a:sym typeface="Symbol"/>
              </a:rPr>
              <a:t></a:t>
            </a:r>
            <a:r>
              <a:rPr lang="en-US" dirty="0"/>
              <a:t>    Na</a:t>
            </a:r>
            <a:r>
              <a:rPr lang="en-US" baseline="-25000" dirty="0"/>
              <a:t>2</a:t>
            </a:r>
            <a:r>
              <a:rPr lang="en-US" dirty="0"/>
              <a:t>S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3</a:t>
            </a:r>
            <a:endParaRPr lang="en-US" dirty="0"/>
          </a:p>
          <a:p>
            <a:pPr>
              <a:buNone/>
            </a:pPr>
            <a:r>
              <a:rPr lang="en-US" dirty="0"/>
              <a:t>	1 ml of 1N sodium thiosulphate  </a:t>
            </a:r>
            <a:r>
              <a:rPr lang="en-US" dirty="0">
                <a:sym typeface="Symbol"/>
              </a:rPr>
              <a:t></a:t>
            </a:r>
            <a:r>
              <a:rPr lang="en-US" dirty="0"/>
              <a:t>  0.06354 g of Cu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The study of chemical composition involves the following two steps. 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 lvl="0"/>
            <a:r>
              <a:rPr lang="en-US" dirty="0"/>
              <a:t>Identification of a substance </a:t>
            </a:r>
          </a:p>
          <a:p>
            <a:pPr lvl="0">
              <a:buNone/>
            </a:pPr>
            <a:endParaRPr lang="en-US" dirty="0"/>
          </a:p>
          <a:p>
            <a:pPr lvl="0"/>
            <a:r>
              <a:rPr lang="en-US" dirty="0"/>
              <a:t>Estimation of its constituents. 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 lvl="8"/>
            <a:endParaRPr lang="en-US" dirty="0"/>
          </a:p>
          <a:p>
            <a:pPr lvl="8"/>
            <a:endParaRPr lang="en-US" dirty="0"/>
          </a:p>
          <a:p>
            <a:pPr lvl="8"/>
            <a:endParaRPr lang="en-US" dirty="0"/>
          </a:p>
          <a:p>
            <a:pPr lvl="8"/>
            <a:endParaRPr lang="en-US" dirty="0"/>
          </a:p>
          <a:p>
            <a:pPr lvl="8"/>
            <a:endParaRPr lang="en-US" dirty="0"/>
          </a:p>
          <a:p>
            <a:pPr lvl="8"/>
            <a:endParaRPr lang="en-US" dirty="0"/>
          </a:p>
          <a:p>
            <a:pPr lvl="8"/>
            <a:endParaRPr lang="en-US" dirty="0"/>
          </a:p>
          <a:p>
            <a:pPr lvl="8"/>
            <a:endParaRPr lang="en-US" dirty="0"/>
          </a:p>
          <a:p>
            <a:pPr lvl="8"/>
            <a:endParaRPr lang="en-US" dirty="0"/>
          </a:p>
          <a:p>
            <a:pPr lvl="8"/>
            <a:endParaRPr lang="en-US" dirty="0"/>
          </a:p>
          <a:p>
            <a:pPr lvl="8"/>
            <a:endParaRPr lang="en-US" dirty="0"/>
          </a:p>
          <a:p>
            <a:pPr lvl="8"/>
            <a:endParaRPr lang="en-US" dirty="0"/>
          </a:p>
          <a:p>
            <a:pPr lvl="8"/>
            <a:endParaRPr lang="en-US" dirty="0"/>
          </a:p>
          <a:p>
            <a:pPr lvl="8"/>
            <a:endParaRPr lang="en-US" dirty="0"/>
          </a:p>
          <a:p>
            <a:pPr lvl="8"/>
            <a:endParaRPr lang="en-US" dirty="0"/>
          </a:p>
          <a:p>
            <a:pPr lvl="8"/>
            <a:endParaRPr lang="en-US" dirty="0"/>
          </a:p>
          <a:p>
            <a:pPr lvl="8"/>
            <a:endParaRPr lang="en-US" dirty="0"/>
          </a:p>
          <a:p>
            <a:pPr lvl="8"/>
            <a:endParaRPr lang="en-US" dirty="0"/>
          </a:p>
          <a:p>
            <a:pPr lvl="8"/>
            <a:endParaRPr lang="en-US" dirty="0"/>
          </a:p>
          <a:p>
            <a:pPr lvl="8"/>
            <a:endParaRPr lang="en-US" dirty="0"/>
          </a:p>
          <a:p>
            <a:pPr lvl="8"/>
            <a:endParaRPr lang="en-US" dirty="0"/>
          </a:p>
          <a:p>
            <a:pPr lvl="8"/>
            <a:endParaRPr lang="en-US" dirty="0"/>
          </a:p>
          <a:p>
            <a:pPr lvl="8"/>
            <a:endParaRPr lang="en-US" dirty="0"/>
          </a:p>
          <a:p>
            <a:pPr lvl="8"/>
            <a:endParaRPr lang="en-US" dirty="0"/>
          </a:p>
          <a:p>
            <a:pPr lvl="8"/>
            <a:endParaRPr lang="en-US" dirty="0"/>
          </a:p>
          <a:p>
            <a:pPr lvl="8"/>
            <a:endParaRPr lang="en-US" dirty="0"/>
          </a:p>
          <a:p>
            <a:pPr lvl="8"/>
            <a:endParaRPr lang="en-US" dirty="0"/>
          </a:p>
          <a:p>
            <a:pPr lvl="8"/>
            <a:endParaRPr lang="en-US" dirty="0"/>
          </a:p>
          <a:p>
            <a:pPr lvl="8"/>
            <a:endParaRPr lang="en-US" dirty="0"/>
          </a:p>
          <a:p>
            <a:pPr lvl="8"/>
            <a:endParaRPr lang="en-US" dirty="0"/>
          </a:p>
          <a:p>
            <a:pPr lvl="8"/>
            <a:endParaRPr lang="en-US" dirty="0"/>
          </a:p>
          <a:p>
            <a:pPr lvl="8"/>
            <a:endParaRPr lang="en-US" dirty="0"/>
          </a:p>
          <a:p>
            <a:pPr lvl="8"/>
            <a:endParaRPr lang="en-US" dirty="0"/>
          </a:p>
          <a:p>
            <a:pPr lvl="8"/>
            <a:endParaRPr lang="en-US" dirty="0"/>
          </a:p>
          <a:p>
            <a:pPr lvl="8"/>
            <a:endParaRPr lang="en-US" dirty="0"/>
          </a:p>
          <a:p>
            <a:pPr lvl="8"/>
            <a:endParaRPr lang="en-US" dirty="0"/>
          </a:p>
          <a:p>
            <a:pPr lvl="8"/>
            <a:endParaRPr lang="en-US" dirty="0"/>
          </a:p>
          <a:p>
            <a:pPr lvl="8"/>
            <a:endParaRPr lang="en-US" dirty="0"/>
          </a:p>
          <a:p>
            <a:pPr lvl="8"/>
            <a:endParaRPr lang="en-US" dirty="0"/>
          </a:p>
          <a:p>
            <a:pPr lvl="8"/>
            <a:endParaRPr lang="en-US" dirty="0"/>
          </a:p>
          <a:p>
            <a:pPr lvl="8"/>
            <a:endParaRPr lang="en-US" dirty="0"/>
          </a:p>
          <a:p>
            <a:pPr lvl="8"/>
            <a:endParaRPr lang="en-US" dirty="0"/>
          </a:p>
          <a:p>
            <a:pPr lvl="8"/>
            <a:endParaRPr lang="en-US" dirty="0"/>
          </a:p>
          <a:p>
            <a:pPr lvl="8"/>
            <a:endParaRPr lang="en-US" dirty="0"/>
          </a:p>
          <a:p>
            <a:pPr lvl="8"/>
            <a:endParaRPr lang="en-US" dirty="0"/>
          </a:p>
          <a:p>
            <a:pPr lvl="8"/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all" dirty="0"/>
              <a:t>Precipitation titrations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	The titration in which </a:t>
            </a:r>
            <a:r>
              <a:rPr lang="en-US" dirty="0" err="1"/>
              <a:t>ppt</a:t>
            </a:r>
            <a:r>
              <a:rPr lang="en-US" dirty="0"/>
              <a:t> is formed called as precipitation titration</a:t>
            </a:r>
          </a:p>
          <a:p>
            <a:pPr>
              <a:buNone/>
            </a:pPr>
            <a:r>
              <a:rPr lang="en-US" dirty="0" err="1"/>
              <a:t>Cl</a:t>
            </a:r>
            <a:r>
              <a:rPr lang="en-US" baseline="30000" dirty="0"/>
              <a:t>-</a:t>
            </a:r>
            <a:r>
              <a:rPr lang="en-US" dirty="0"/>
              <a:t>   +  Ag</a:t>
            </a:r>
            <a:r>
              <a:rPr lang="en-US" baseline="30000" dirty="0"/>
              <a:t>+</a:t>
            </a:r>
            <a:r>
              <a:rPr lang="en-US" dirty="0"/>
              <a:t>   </a:t>
            </a:r>
            <a:r>
              <a:rPr lang="en-US" dirty="0">
                <a:sym typeface="Symbol"/>
              </a:rPr>
              <a:t></a:t>
            </a:r>
            <a:r>
              <a:rPr lang="en-US" dirty="0"/>
              <a:t>   </a:t>
            </a:r>
            <a:r>
              <a:rPr lang="en-US" dirty="0" err="1"/>
              <a:t>AgCl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</a:t>
            </a:r>
            <a:r>
              <a:rPr lang="en-US" dirty="0"/>
              <a:t>  ( White </a:t>
            </a:r>
            <a:r>
              <a:rPr lang="en-US" dirty="0" err="1"/>
              <a:t>ppt</a:t>
            </a:r>
            <a:r>
              <a:rPr lang="en-US" dirty="0"/>
              <a:t> )   </a:t>
            </a:r>
          </a:p>
          <a:p>
            <a:pPr>
              <a:buNone/>
            </a:pPr>
            <a:r>
              <a:rPr lang="en-US" dirty="0"/>
              <a:t> 2 Ag</a:t>
            </a:r>
            <a:r>
              <a:rPr lang="en-US" baseline="30000" dirty="0"/>
              <a:t>+</a:t>
            </a:r>
            <a:r>
              <a:rPr lang="en-US" dirty="0"/>
              <a:t>  +  CrO</a:t>
            </a:r>
            <a:r>
              <a:rPr lang="en-US" baseline="-25000" dirty="0"/>
              <a:t>4</a:t>
            </a:r>
            <a:r>
              <a:rPr lang="en-US" baseline="30000" dirty="0"/>
              <a:t>--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</a:t>
            </a:r>
            <a:r>
              <a:rPr lang="en-US" dirty="0"/>
              <a:t> Ag</a:t>
            </a:r>
            <a:r>
              <a:rPr lang="en-US" baseline="-25000" dirty="0"/>
              <a:t>2</a:t>
            </a:r>
            <a:r>
              <a:rPr lang="en-US" dirty="0"/>
              <a:t>CrO</a:t>
            </a:r>
            <a:r>
              <a:rPr lang="en-US" baseline="-25000" dirty="0"/>
              <a:t>4</a:t>
            </a:r>
            <a:r>
              <a:rPr lang="en-US" dirty="0">
                <a:sym typeface="Symbol"/>
              </a:rPr>
              <a:t></a:t>
            </a:r>
            <a:r>
              <a:rPr lang="en-US" dirty="0"/>
              <a:t>  ( Brick red )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Indicator: sodium chromate, potassium chromate</a:t>
            </a:r>
          </a:p>
          <a:p>
            <a:pPr>
              <a:buNone/>
            </a:pPr>
            <a:r>
              <a:rPr lang="en-US" dirty="0"/>
              <a:t>Burette: Std. AgNO3</a:t>
            </a:r>
          </a:p>
          <a:p>
            <a:pPr>
              <a:buNone/>
            </a:pPr>
            <a:r>
              <a:rPr lang="en-US" dirty="0"/>
              <a:t>Pipette: Water sample contains </a:t>
            </a:r>
            <a:r>
              <a:rPr lang="en-US" dirty="0" err="1"/>
              <a:t>Cl</a:t>
            </a:r>
            <a:r>
              <a:rPr lang="en-US" dirty="0"/>
              <a:t>- ions</a:t>
            </a:r>
          </a:p>
          <a:p>
            <a:pPr>
              <a:buNone/>
            </a:pP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all" dirty="0"/>
              <a:t>Complexometric titration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	The titration in which </a:t>
            </a:r>
            <a:r>
              <a:rPr lang="en-US" dirty="0" err="1"/>
              <a:t>complexing</a:t>
            </a:r>
            <a:r>
              <a:rPr lang="en-US" dirty="0"/>
              <a:t> agent is used called as complexometric titration.</a:t>
            </a:r>
          </a:p>
          <a:p>
            <a:pPr>
              <a:buNone/>
            </a:pPr>
            <a:r>
              <a:rPr lang="en-US" dirty="0"/>
              <a:t>Burette: </a:t>
            </a:r>
            <a:r>
              <a:rPr lang="en-US" dirty="0" err="1"/>
              <a:t>Std.EDTA</a:t>
            </a:r>
            <a:endParaRPr lang="en-US" dirty="0"/>
          </a:p>
          <a:p>
            <a:pPr>
              <a:buNone/>
            </a:pPr>
            <a:r>
              <a:rPr lang="en-US" dirty="0"/>
              <a:t>Pipette: hard water sample</a:t>
            </a:r>
          </a:p>
          <a:p>
            <a:pPr>
              <a:buNone/>
            </a:pPr>
            <a:r>
              <a:rPr lang="en-US" dirty="0"/>
              <a:t>Indicator: </a:t>
            </a:r>
            <a:r>
              <a:rPr lang="en-US" dirty="0" err="1"/>
              <a:t>EBT</a:t>
            </a:r>
            <a:endParaRPr lang="en-US" dirty="0"/>
          </a:p>
          <a:p>
            <a:pPr>
              <a:buNone/>
            </a:pPr>
            <a:r>
              <a:rPr lang="en-US" dirty="0"/>
              <a:t>Buffer sample having pH 10.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415801" y="2967335"/>
            <a:ext cx="43123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Thank- You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Qualitative and Quantitative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348472" cy="442264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/>
              <a:t>	The identification of a substance is called as </a:t>
            </a:r>
            <a:r>
              <a:rPr lang="en-US" b="1" dirty="0"/>
              <a:t>qualitative analysis </a:t>
            </a:r>
          </a:p>
          <a:p>
            <a:pPr>
              <a:buNone/>
            </a:pPr>
            <a:r>
              <a:rPr lang="en-US" dirty="0"/>
              <a:t>	estimation of its constituents is called as </a:t>
            </a:r>
            <a:r>
              <a:rPr lang="en-US" b="1" dirty="0"/>
              <a:t>quantitative analysis</a:t>
            </a:r>
          </a:p>
          <a:p>
            <a:pPr>
              <a:buNone/>
            </a:pPr>
            <a:endParaRPr lang="en-US" dirty="0"/>
          </a:p>
          <a:p>
            <a:r>
              <a:rPr lang="en-US" sz="2900" b="1" dirty="0"/>
              <a:t>Quantitative analysis:</a:t>
            </a:r>
          </a:p>
          <a:p>
            <a:pPr lvl="0"/>
            <a:endParaRPr lang="en-US" b="1" dirty="0"/>
          </a:p>
          <a:p>
            <a:pPr lvl="0"/>
            <a:r>
              <a:rPr lang="en-US" b="1" dirty="0"/>
              <a:t>Chemical or non instrumental methods:  </a:t>
            </a:r>
            <a:r>
              <a:rPr lang="en-US" dirty="0"/>
              <a:t>determination of volume or mass. 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Volumetry: Volume </a:t>
            </a:r>
          </a:p>
          <a:p>
            <a:pPr lvl="0"/>
            <a:r>
              <a:rPr lang="en-US" dirty="0"/>
              <a:t>Gravimetry: Mass </a:t>
            </a:r>
          </a:p>
          <a:p>
            <a:r>
              <a:rPr lang="en-US" dirty="0"/>
              <a:t> </a:t>
            </a:r>
          </a:p>
          <a:p>
            <a:pPr lvl="0"/>
            <a:r>
              <a:rPr lang="en-US" b="1" dirty="0"/>
              <a:t>Modern or instrumental methods: </a:t>
            </a:r>
            <a:r>
              <a:rPr lang="en-US" dirty="0"/>
              <a:t>The instrumental methods are based on the determination of pH, potential, conductance, absorbance, etc. For example,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 lvl="0"/>
            <a:r>
              <a:rPr lang="en-US" dirty="0"/>
              <a:t>pH </a:t>
            </a:r>
            <a:r>
              <a:rPr lang="en-US" dirty="0" err="1"/>
              <a:t>metry</a:t>
            </a:r>
            <a:r>
              <a:rPr lang="en-US" dirty="0"/>
              <a:t>: pH</a:t>
            </a:r>
          </a:p>
          <a:p>
            <a:pPr lvl="0"/>
            <a:r>
              <a:rPr lang="en-US" dirty="0" err="1"/>
              <a:t>Potentiometry</a:t>
            </a:r>
            <a:r>
              <a:rPr lang="en-US" dirty="0"/>
              <a:t>: Potential</a:t>
            </a:r>
          </a:p>
          <a:p>
            <a:pPr lvl="0"/>
            <a:r>
              <a:rPr lang="en-US" dirty="0" err="1"/>
              <a:t>Conductometry</a:t>
            </a:r>
            <a:r>
              <a:rPr lang="en-US" dirty="0"/>
              <a:t>: Conductance</a:t>
            </a:r>
          </a:p>
          <a:p>
            <a:pPr lvl="0"/>
            <a:r>
              <a:rPr lang="en-US" dirty="0"/>
              <a:t>Spectrometry: Absorbance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987552"/>
          </a:xfrm>
        </p:spPr>
        <p:txBody>
          <a:bodyPr>
            <a:normAutofit fontScale="90000"/>
          </a:bodyPr>
          <a:lstStyle/>
          <a:p>
            <a:r>
              <a:rPr lang="en-US" dirty="0"/>
              <a:t>Advantages and Disadvantages of Non-Instrumental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Advantages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Procedure is accurate and simple.</a:t>
            </a:r>
          </a:p>
          <a:p>
            <a:pPr lvl="0"/>
            <a:r>
              <a:rPr lang="en-US" dirty="0"/>
              <a:t>The equipment needed is cheap.</a:t>
            </a:r>
          </a:p>
          <a:p>
            <a:pPr lvl="0"/>
            <a:r>
              <a:rPr lang="en-US" dirty="0"/>
              <a:t>Methods are based on absolute measurements.</a:t>
            </a:r>
          </a:p>
          <a:p>
            <a:pPr lvl="0"/>
            <a:r>
              <a:rPr lang="en-US" dirty="0"/>
              <a:t>Special training is not required.   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r>
              <a:rPr lang="en-US" dirty="0"/>
              <a:t> </a:t>
            </a:r>
            <a:r>
              <a:rPr lang="en-US" b="1" dirty="0"/>
              <a:t> Disadvantages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 lvl="0"/>
            <a:r>
              <a:rPr lang="en-US" dirty="0"/>
              <a:t>Procedure is time consuming. </a:t>
            </a:r>
          </a:p>
          <a:p>
            <a:pPr lvl="0"/>
            <a:r>
              <a:rPr lang="en-US" dirty="0"/>
              <a:t>There is lack of versatility.</a:t>
            </a:r>
          </a:p>
          <a:p>
            <a:pPr lvl="0"/>
            <a:r>
              <a:rPr lang="en-US" dirty="0"/>
              <a:t>Results are not reliable.</a:t>
            </a:r>
          </a:p>
          <a:p>
            <a:pPr lvl="0"/>
            <a:r>
              <a:rPr lang="en-US" dirty="0"/>
              <a:t>Accuracy decreases with decreasing amounts. </a:t>
            </a:r>
          </a:p>
          <a:p>
            <a:pPr lvl="0"/>
            <a:r>
              <a:rPr lang="en-US" dirty="0"/>
              <a:t>There is lack of specificity.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all" dirty="0"/>
              <a:t>VOLUMETRIC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Terms in Volumetry</a:t>
            </a:r>
          </a:p>
          <a:p>
            <a:r>
              <a:rPr lang="en-US" dirty="0"/>
              <a:t>Titrant</a:t>
            </a:r>
          </a:p>
          <a:p>
            <a:r>
              <a:rPr lang="en-US" dirty="0"/>
              <a:t>Titration</a:t>
            </a:r>
          </a:p>
          <a:p>
            <a:r>
              <a:rPr lang="en-US" dirty="0"/>
              <a:t>Titre</a:t>
            </a:r>
          </a:p>
          <a:p>
            <a:r>
              <a:rPr lang="en-US" dirty="0"/>
              <a:t>Indicators</a:t>
            </a:r>
          </a:p>
          <a:p>
            <a:r>
              <a:rPr lang="en-US" dirty="0"/>
              <a:t>Titration error</a:t>
            </a:r>
          </a:p>
          <a:p>
            <a:r>
              <a:rPr lang="en-US" dirty="0"/>
              <a:t>Equivalence Point</a:t>
            </a:r>
          </a:p>
          <a:p>
            <a:r>
              <a:rPr lang="en-US" dirty="0"/>
              <a:t>Visual end point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all" dirty="0"/>
              <a:t>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/>
              <a:t>Primary standards:</a:t>
            </a:r>
          </a:p>
          <a:p>
            <a:pPr>
              <a:buNone/>
            </a:pPr>
            <a:r>
              <a:rPr lang="en-US" sz="2400" dirty="0"/>
              <a:t>			Whose purity  verified before going to use</a:t>
            </a:r>
          </a:p>
          <a:p>
            <a:pPr>
              <a:buNone/>
            </a:pPr>
            <a:endParaRPr lang="en-US" sz="2400" dirty="0"/>
          </a:p>
          <a:p>
            <a:r>
              <a:rPr lang="en-US" sz="2400" dirty="0"/>
              <a:t>Mass</a:t>
            </a:r>
          </a:p>
          <a:p>
            <a:r>
              <a:rPr lang="en-US" sz="2400" dirty="0"/>
              <a:t>Length</a:t>
            </a:r>
          </a:p>
          <a:p>
            <a:r>
              <a:rPr lang="en-US" sz="2400" dirty="0"/>
              <a:t>Time</a:t>
            </a:r>
          </a:p>
          <a:p>
            <a:r>
              <a:rPr lang="en-US" sz="2400" dirty="0"/>
              <a:t>Wavelength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Secondary standards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As the primary standards are not always available for measurement, secondary standards are established. They have the reference of the primary standards. Generally volumetric solutions are known as secondary standards</a:t>
            </a:r>
          </a:p>
          <a:p>
            <a:r>
              <a:rPr lang="en-US" dirty="0"/>
              <a:t>Example: Secondary standard solution of NaOH is prepared by taking approximate concentration of NaOH solution with primary standard solution of Oxalic acid.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all" dirty="0"/>
              <a:t>standardization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Requirements of the primary chemical standards:</a:t>
            </a:r>
          </a:p>
          <a:p>
            <a:pPr>
              <a:buNone/>
            </a:pPr>
            <a:endParaRPr lang="en-US" dirty="0"/>
          </a:p>
          <a:p>
            <a:pPr lvl="0"/>
            <a:r>
              <a:rPr lang="en-US" dirty="0"/>
              <a:t>available at low cost and high purity at least about 99.99%.</a:t>
            </a:r>
          </a:p>
          <a:p>
            <a:pPr lvl="0"/>
            <a:r>
              <a:rPr lang="en-US" dirty="0"/>
              <a:t>easily soluble in solvent used and have stoichiometric reactions.</a:t>
            </a:r>
          </a:p>
          <a:p>
            <a:pPr lvl="0"/>
            <a:r>
              <a:rPr lang="en-US" dirty="0"/>
              <a:t>stable at normal temperature and non-hygroscopic.</a:t>
            </a:r>
          </a:p>
          <a:p>
            <a:pPr lvl="0"/>
            <a:r>
              <a:rPr lang="en-US" dirty="0"/>
              <a:t>possess high molecular weight.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cap="all" dirty="0"/>
              <a:t>requirements of volumetric analysis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equation for the reaction must be known. </a:t>
            </a:r>
          </a:p>
          <a:p>
            <a:pPr lvl="0"/>
            <a:r>
              <a:rPr lang="en-US" dirty="0"/>
              <a:t>The reaction should be stoichiometric</a:t>
            </a:r>
          </a:p>
          <a:p>
            <a:pPr lvl="0"/>
            <a:r>
              <a:rPr lang="en-US" dirty="0"/>
              <a:t>The reaction must be quantitative</a:t>
            </a:r>
          </a:p>
          <a:p>
            <a:pPr lvl="0"/>
            <a:r>
              <a:rPr lang="en-US" dirty="0"/>
              <a:t>The reaction should be rapid. </a:t>
            </a:r>
          </a:p>
          <a:p>
            <a:pPr lvl="0"/>
            <a:r>
              <a:rPr lang="en-US" dirty="0"/>
              <a:t>The reaction should not be reversible.  </a:t>
            </a:r>
          </a:p>
          <a:p>
            <a:pPr lvl="0"/>
            <a:r>
              <a:rPr lang="en-US" dirty="0"/>
              <a:t>A suitable indicator should be known to determine end point of the reaction. </a:t>
            </a:r>
          </a:p>
          <a:p>
            <a:pPr lvl="0"/>
            <a:r>
              <a:rPr lang="en-US" dirty="0"/>
              <a:t>standard solution must be available. </a:t>
            </a:r>
          </a:p>
          <a:p>
            <a:pPr lvl="0"/>
            <a:r>
              <a:rPr lang="en-US" dirty="0"/>
              <a:t>There should be a marking</a:t>
            </a:r>
          </a:p>
          <a:p>
            <a:pPr lvl="0"/>
            <a:r>
              <a:rPr lang="en-US" dirty="0"/>
              <a:t>There should not be any side reaction.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66</TotalTime>
  <Words>927</Words>
  <Application>Microsoft Office PowerPoint</Application>
  <PresentationFormat>On-screen Show (4:3)</PresentationFormat>
  <Paragraphs>227</Paragraphs>
  <Slides>22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Georgia</vt:lpstr>
      <vt:lpstr>Symbol</vt:lpstr>
      <vt:lpstr>Wingdings</vt:lpstr>
      <vt:lpstr>Wingdings 2</vt:lpstr>
      <vt:lpstr>Civic</vt:lpstr>
      <vt:lpstr>Equation</vt:lpstr>
      <vt:lpstr>Volumetric Analysis</vt:lpstr>
      <vt:lpstr>Introduction</vt:lpstr>
      <vt:lpstr>Qualitative and Quantitative analysis</vt:lpstr>
      <vt:lpstr>Advantages and Disadvantages of Non-Instrumental Methods</vt:lpstr>
      <vt:lpstr>VOLUMETRIC ANALYSIS</vt:lpstr>
      <vt:lpstr>Standards</vt:lpstr>
      <vt:lpstr>Secondary standards</vt:lpstr>
      <vt:lpstr>standardization</vt:lpstr>
      <vt:lpstr>requirements of volumetric analysis</vt:lpstr>
      <vt:lpstr>concentration</vt:lpstr>
      <vt:lpstr>Molarity</vt:lpstr>
      <vt:lpstr>Normality</vt:lpstr>
      <vt:lpstr>Molality</vt:lpstr>
      <vt:lpstr>TYPES OF TITRATIONS</vt:lpstr>
      <vt:lpstr>Acid Base or NEUTRALIZATION titrations</vt:lpstr>
      <vt:lpstr>Acidimetry and Alkalimetry</vt:lpstr>
      <vt:lpstr>Neutralization indicators</vt:lpstr>
      <vt:lpstr>Types of Acid-Base Titration</vt:lpstr>
      <vt:lpstr>IODOMETRIC TITRATION</vt:lpstr>
      <vt:lpstr>Precipitation titrations</vt:lpstr>
      <vt:lpstr>Complexometric titration</vt:lpstr>
      <vt:lpstr>PowerPoint Presentation</vt:lpstr>
    </vt:vector>
  </TitlesOfParts>
  <Company>Berts-pc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Volumetric Analysis</dc:title>
  <dc:creator>Dr. S. B. Wategaonkar</dc:creator>
  <cp:lastModifiedBy>Dnyandev Zambare</cp:lastModifiedBy>
  <cp:revision>38</cp:revision>
  <dcterms:created xsi:type="dcterms:W3CDTF">2005-10-12T23:30:14Z</dcterms:created>
  <dcterms:modified xsi:type="dcterms:W3CDTF">2024-04-06T11:07:03Z</dcterms:modified>
</cp:coreProperties>
</file>