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06/07/2020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06/07/2020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0" y="0"/>
                <a:ext cx="9144000" cy="6858000"/>
              </a:xfrm>
            </p:spPr>
            <p:txBody>
              <a:bodyPr>
                <a:normAutofit/>
              </a:bodyPr>
              <a:lstStyle/>
              <a:p>
                <a:pPr algn="l"/>
                <a:r>
                  <a:rPr lang="en-US" sz="1800" b="1" dirty="0" smtClean="0">
                    <a:solidFill>
                      <a:schemeClr val="tx1"/>
                    </a:solidFill>
                    <a:latin typeface="Times New Roman" pitchFamily="18" charset="0"/>
                    <a:cs typeface="Times New Roman" pitchFamily="18" charset="0"/>
                  </a:rPr>
                  <a:t>Conditional Probability</a:t>
                </a:r>
                <a:endParaRPr lang="en-US" sz="1800" dirty="0" smtClean="0">
                  <a:solidFill>
                    <a:schemeClr val="tx1"/>
                  </a:solidFill>
                  <a:latin typeface="Times New Roman" pitchFamily="18" charset="0"/>
                  <a:cs typeface="Times New Roman" pitchFamily="18" charset="0"/>
                </a:endParaRPr>
              </a:p>
              <a:p>
                <a:pPr algn="l"/>
                <a:r>
                  <a:rPr lang="en-US" sz="1800" dirty="0" smtClean="0">
                    <a:solidFill>
                      <a:schemeClr val="tx1"/>
                    </a:solidFill>
                    <a:latin typeface="Times New Roman" pitchFamily="18" charset="0"/>
                    <a:cs typeface="Times New Roman" pitchFamily="18" charset="0"/>
                  </a:rPr>
                  <a:t>Suppose you have to calculate the chance of a person meeting with a road accident. You also have information regarding his driving skills. This information can be used to show a relationship between the two events. We can say if a person drives well there is less chance of him to meet with an accident. This information of good driving skills put a condition on the chances of meeting with an accident. This is an example of conditional probability. This probability shows the chances of occurrence of some event for which some other events of the random experiment has already occurred. The occurrence of an event is related to one or more events.</a:t>
                </a:r>
              </a:p>
              <a:p>
                <a:pPr algn="l"/>
                <a:r>
                  <a:rPr lang="en-US" sz="1800" dirty="0" smtClean="0">
                    <a:solidFill>
                      <a:schemeClr val="tx1"/>
                    </a:solidFill>
                    <a:latin typeface="Times New Roman" pitchFamily="18" charset="0"/>
                    <a:cs typeface="Times New Roman" pitchFamily="18" charset="0"/>
                  </a:rPr>
                  <a:t>This is similar to the fact the occurrence of some events based on the previously available information. This information can be used to calculate the probability of some new event. Mathematically, the calculation of the probability of an event A for which event B has already occurred. It is denoted by P(A | B).</a:t>
                </a:r>
              </a:p>
              <a:p>
                <a:pPr algn="l"/>
                <a:r>
                  <a:rPr lang="en-US" sz="1800" dirty="0" smtClean="0">
                    <a:solidFill>
                      <a:schemeClr val="tx1"/>
                    </a:solidFill>
                    <a:latin typeface="Times New Roman" pitchFamily="18" charset="0"/>
                    <a:cs typeface="Times New Roman" pitchFamily="18" charset="0"/>
                  </a:rPr>
                  <a:t>P(A|B)=</a:t>
                </a:r>
                <a14:m>
                  <m:oMath xmlns:m="http://schemas.openxmlformats.org/officeDocument/2006/math">
                    <m:f>
                      <m:fPr>
                        <m:ctrlPr>
                          <a:rPr lang="en-US" sz="2000" i="1" dirty="0" smtClean="0">
                            <a:solidFill>
                              <a:schemeClr val="tx1"/>
                            </a:solidFill>
                            <a:latin typeface="Cambria Math"/>
                            <a:cs typeface="Times New Roman" pitchFamily="18" charset="0"/>
                          </a:rPr>
                        </m:ctrlPr>
                      </m:fPr>
                      <m:num>
                        <m:r>
                          <a:rPr lang="en-US" sz="2000" b="0" i="1" dirty="0" smtClean="0">
                            <a:solidFill>
                              <a:schemeClr val="tx1"/>
                            </a:solidFill>
                            <a:latin typeface="Cambria Math"/>
                            <a:cs typeface="Times New Roman" pitchFamily="18" charset="0"/>
                          </a:rPr>
                          <m:t> </m:t>
                        </m:r>
                        <m:r>
                          <a:rPr lang="en-US" sz="2000" b="0" i="1" dirty="0" smtClean="0">
                            <a:solidFill>
                              <a:schemeClr val="tx1"/>
                            </a:solidFill>
                            <a:latin typeface="Cambria Math"/>
                            <a:cs typeface="Times New Roman" pitchFamily="18" charset="0"/>
                          </a:rPr>
                          <m:t>𝑃</m:t>
                        </m:r>
                        <m:r>
                          <a:rPr lang="en-US" sz="2000" b="0" i="1" dirty="0" smtClean="0">
                            <a:solidFill>
                              <a:schemeClr val="tx1"/>
                            </a:solidFill>
                            <a:latin typeface="Cambria Math"/>
                            <a:cs typeface="Times New Roman" pitchFamily="18" charset="0"/>
                          </a:rPr>
                          <m:t>(</m:t>
                        </m:r>
                        <m:r>
                          <a:rPr lang="en-US" sz="2000" b="0" i="1" dirty="0" smtClean="0">
                            <a:solidFill>
                              <a:schemeClr val="tx1"/>
                            </a:solidFill>
                            <a:latin typeface="Cambria Math"/>
                            <a:cs typeface="Times New Roman" pitchFamily="18" charset="0"/>
                          </a:rPr>
                          <m:t>𝐴</m:t>
                        </m:r>
                        <m:r>
                          <a:rPr lang="en-US" sz="2000" b="0" i="1" dirty="0" smtClean="0">
                            <a:solidFill>
                              <a:schemeClr val="tx1"/>
                            </a:solidFill>
                            <a:latin typeface="Cambria Math"/>
                            <a:ea typeface="Cambria Math"/>
                            <a:cs typeface="Times New Roman" pitchFamily="18" charset="0"/>
                          </a:rPr>
                          <m:t>∩</m:t>
                        </m:r>
                        <m:r>
                          <a:rPr lang="en-US" sz="2000" b="0" i="1" dirty="0" smtClean="0">
                            <a:solidFill>
                              <a:schemeClr val="tx1"/>
                            </a:solidFill>
                            <a:latin typeface="Cambria Math"/>
                            <a:ea typeface="Cambria Math"/>
                            <a:cs typeface="Times New Roman" pitchFamily="18" charset="0"/>
                          </a:rPr>
                          <m:t>𝐵</m:t>
                        </m:r>
                        <m:r>
                          <a:rPr lang="en-US" sz="2000" b="0" i="1" dirty="0" smtClean="0">
                            <a:solidFill>
                              <a:schemeClr val="tx1"/>
                            </a:solidFill>
                            <a:latin typeface="Cambria Math"/>
                            <a:ea typeface="Cambria Math"/>
                            <a:cs typeface="Times New Roman" pitchFamily="18" charset="0"/>
                          </a:rPr>
                          <m:t>)</m:t>
                        </m:r>
                      </m:num>
                      <m:den>
                        <m:r>
                          <a:rPr lang="en-US" sz="2000" b="0" i="1" dirty="0" smtClean="0">
                            <a:solidFill>
                              <a:schemeClr val="tx1"/>
                            </a:solidFill>
                            <a:latin typeface="Cambria Math"/>
                            <a:cs typeface="Times New Roman" pitchFamily="18" charset="0"/>
                          </a:rPr>
                          <m:t>𝑃</m:t>
                        </m:r>
                        <m:r>
                          <a:rPr lang="en-US" sz="2000" b="0" i="1" dirty="0" smtClean="0">
                            <a:solidFill>
                              <a:schemeClr val="tx1"/>
                            </a:solidFill>
                            <a:latin typeface="Cambria Math"/>
                            <a:cs typeface="Times New Roman" pitchFamily="18" charset="0"/>
                          </a:rPr>
                          <m:t>(</m:t>
                        </m:r>
                        <m:r>
                          <a:rPr lang="en-US" sz="2000" b="0" i="1" dirty="0" smtClean="0">
                            <a:solidFill>
                              <a:schemeClr val="tx1"/>
                            </a:solidFill>
                            <a:latin typeface="Cambria Math"/>
                            <a:cs typeface="Times New Roman" pitchFamily="18" charset="0"/>
                          </a:rPr>
                          <m:t>𝐵</m:t>
                        </m:r>
                        <m:r>
                          <a:rPr lang="en-US" sz="2000" b="0" i="1" dirty="0" smtClean="0">
                            <a:solidFill>
                              <a:schemeClr val="tx1"/>
                            </a:solidFill>
                            <a:latin typeface="Cambria Math"/>
                            <a:cs typeface="Times New Roman" pitchFamily="18" charset="0"/>
                          </a:rPr>
                          <m:t>)</m:t>
                        </m:r>
                      </m:den>
                    </m:f>
                  </m:oMath>
                </a14:m>
                <a:endParaRPr lang="en-US" sz="2000" dirty="0" smtClean="0">
                  <a:solidFill>
                    <a:schemeClr val="tx1"/>
                  </a:solidFill>
                  <a:latin typeface="Times New Roman" pitchFamily="18" charset="0"/>
                  <a:cs typeface="Times New Roman" pitchFamily="18" charset="0"/>
                </a:endParaRPr>
              </a:p>
              <a:p>
                <a:pPr algn="l"/>
                <a:endParaRPr lang="en-US" sz="1800" dirty="0" smtClean="0">
                  <a:solidFill>
                    <a:schemeClr val="tx1"/>
                  </a:solidFill>
                  <a:latin typeface="Times New Roman" pitchFamily="18" charset="0"/>
                  <a:cs typeface="Times New Roman" pitchFamily="18" charset="0"/>
                </a:endParaRPr>
              </a:p>
              <a:p>
                <a:pPr algn="l"/>
                <a:endParaRPr lang="en-US" sz="1800" dirty="0">
                  <a:solidFill>
                    <a:schemeClr val="tx1"/>
                  </a:solidFill>
                  <a:latin typeface="Times New Roman" pitchFamily="18" charset="0"/>
                  <a:cs typeface="Times New Roman" pitchFamily="18" charset="0"/>
                </a:endParaRPr>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0" y="0"/>
                <a:ext cx="9144000" cy="6858000"/>
              </a:xfrm>
              <a:blipFill rotWithShape="1">
                <a:blip r:embed="rId2"/>
                <a:stretch>
                  <a:fillRect l="-533" t="-444" r="-1067"/>
                </a:stretch>
              </a:blipFill>
            </p:spPr>
            <p:txBody>
              <a:bodyPr/>
              <a:lstStyle/>
              <a:p>
                <a:r>
                  <a:rPr lang="en-US">
                    <a:noFill/>
                  </a:rPr>
                  <a:t> </a:t>
                </a:r>
              </a:p>
            </p:txBody>
          </p:sp>
        </mc:Fallback>
      </mc:AlternateContent>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304800"/>
            <a:ext cx="9144000" cy="6400800"/>
          </a:xfrm>
        </p:spPr>
        <p:txBody>
          <a:bodyPr>
            <a:normAutofit/>
          </a:bodyPr>
          <a:lstStyle/>
          <a:p>
            <a:r>
              <a:rPr lang="en-US" sz="1800" dirty="0">
                <a:latin typeface="Times New Roman" pitchFamily="18" charset="0"/>
                <a:cs typeface="Times New Roman" pitchFamily="18" charset="0"/>
              </a:rPr>
              <a:t>Theorems on Conditional probability</a:t>
            </a:r>
          </a:p>
          <a:p>
            <a:r>
              <a:rPr lang="en-US" sz="1800" b="1" dirty="0">
                <a:latin typeface="Times New Roman" pitchFamily="18" charset="0"/>
                <a:cs typeface="Times New Roman" pitchFamily="18" charset="0"/>
              </a:rPr>
              <a:t>Theorem 1</a:t>
            </a:r>
            <a:r>
              <a:rPr lang="en-US" sz="1800" dirty="0">
                <a:latin typeface="Times New Roman" pitchFamily="18" charset="0"/>
                <a:cs typeface="Times New Roman" pitchFamily="18" charset="0"/>
              </a:rPr>
              <a:t> : Let A and B be events of a sample space S of a random experiment. Then, </a:t>
            </a:r>
            <a:endParaRPr lang="en-US" sz="1800" dirty="0" smtClean="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P(S </a:t>
            </a:r>
            <a:r>
              <a:rPr lang="en-US" sz="1800" dirty="0">
                <a:latin typeface="Times New Roman" pitchFamily="18" charset="0"/>
                <a:cs typeface="Times New Roman" pitchFamily="18" charset="0"/>
              </a:rPr>
              <a:t>| B) = P(B | B) = 1.</a:t>
            </a:r>
          </a:p>
          <a:p>
            <a:pPr marL="0" indent="0">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Proof</a:t>
            </a:r>
            <a:r>
              <a:rPr lang="en-US" sz="1800" b="1" dirty="0">
                <a:latin typeface="Times New Roman" pitchFamily="18" charset="0"/>
                <a:cs typeface="Times New Roman" pitchFamily="18" charset="0"/>
              </a:rPr>
              <a:t>: </a:t>
            </a:r>
            <a:r>
              <a:rPr lang="en-US" sz="1800" dirty="0">
                <a:latin typeface="Times New Roman" pitchFamily="18" charset="0"/>
                <a:cs typeface="Times New Roman" pitchFamily="18" charset="0"/>
              </a:rPr>
              <a:t>P(S | B) = P(S ∩ B) ⁄ P(B) = P(B) ⁄ P(B) = 1.</a:t>
            </a:r>
            <a:br>
              <a:rPr lang="en-US" sz="1800" dirty="0">
                <a:latin typeface="Times New Roman" pitchFamily="18" charset="0"/>
                <a:cs typeface="Times New Roman" pitchFamily="18" charset="0"/>
              </a:rPr>
            </a:br>
            <a:r>
              <a:rPr lang="en-US" sz="1800" dirty="0" smtClean="0">
                <a:latin typeface="Times New Roman" pitchFamily="18" charset="0"/>
                <a:cs typeface="Times New Roman" pitchFamily="18" charset="0"/>
              </a:rPr>
              <a:t>       [</a:t>
            </a:r>
            <a:r>
              <a:rPr lang="en-US" sz="1800" dirty="0">
                <a:latin typeface="Times New Roman" pitchFamily="18" charset="0"/>
                <a:cs typeface="Times New Roman" pitchFamily="18" charset="0"/>
              </a:rPr>
              <a:t>S ∩ B shows the outcomes common in S and B equals the </a:t>
            </a:r>
            <a:r>
              <a:rPr lang="en-US" sz="1800" dirty="0" smtClean="0">
                <a:latin typeface="Times New Roman" pitchFamily="18" charset="0"/>
                <a:cs typeface="Times New Roman" pitchFamily="18" charset="0"/>
              </a:rPr>
              <a:t>        </a:t>
            </a: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outcomes </a:t>
            </a:r>
            <a:r>
              <a:rPr lang="en-US" sz="1800" dirty="0">
                <a:latin typeface="Times New Roman" pitchFamily="18" charset="0"/>
                <a:cs typeface="Times New Roman" pitchFamily="18" charset="0"/>
              </a:rPr>
              <a:t>in B].</a:t>
            </a:r>
          </a:p>
          <a:p>
            <a:r>
              <a:rPr lang="en-US" sz="1800" b="1" dirty="0">
                <a:latin typeface="Times New Roman" pitchFamily="18" charset="0"/>
                <a:cs typeface="Times New Roman" pitchFamily="18" charset="0"/>
              </a:rPr>
              <a:t>Theorem </a:t>
            </a:r>
            <a:r>
              <a:rPr lang="en-US" sz="1800" b="1" dirty="0" smtClean="0">
                <a:latin typeface="Times New Roman" pitchFamily="18" charset="0"/>
                <a:cs typeface="Times New Roman" pitchFamily="18" charset="0"/>
              </a:rPr>
              <a:t>2</a:t>
            </a:r>
            <a:r>
              <a:rPr lang="en-US" sz="1800" dirty="0" smtClean="0">
                <a:latin typeface="Times New Roman" pitchFamily="18" charset="0"/>
                <a:cs typeface="Times New Roman" pitchFamily="18" charset="0"/>
              </a:rPr>
              <a:t> : Let </a:t>
            </a:r>
            <a:r>
              <a:rPr lang="en-US" sz="1800" dirty="0">
                <a:latin typeface="Times New Roman" pitchFamily="18" charset="0"/>
                <a:cs typeface="Times New Roman" pitchFamily="18" charset="0"/>
              </a:rPr>
              <a:t>A and B be events of a sample S and E is an event of S such that P(E) ≠ 0, </a:t>
            </a:r>
            <a:r>
              <a:rPr lang="en-US" sz="1800" dirty="0" smtClean="0">
                <a:latin typeface="Times New Roman" pitchFamily="18" charset="0"/>
                <a:cs typeface="Times New Roman" pitchFamily="18" charset="0"/>
              </a:rPr>
              <a:t>then </a:t>
            </a:r>
          </a:p>
          <a:p>
            <a:pPr marL="0" indent="0">
              <a:buNone/>
            </a:pPr>
            <a:r>
              <a:rPr lang="en-US" sz="1800" dirty="0" smtClean="0">
                <a:latin typeface="Times New Roman" pitchFamily="18" charset="0"/>
                <a:cs typeface="Times New Roman" pitchFamily="18" charset="0"/>
              </a:rPr>
              <a:t>     P</a:t>
            </a:r>
            <a:r>
              <a:rPr lang="en-US" sz="1800" dirty="0">
                <a:latin typeface="Times New Roman" pitchFamily="18" charset="0"/>
                <a:cs typeface="Times New Roman" pitchFamily="18" charset="0"/>
              </a:rPr>
              <a:t>((A ∪ B)| E) = P(A | E) + P(B | E) – P((A ∩ B) | E).</a:t>
            </a:r>
          </a:p>
          <a:p>
            <a:pPr marL="0" indent="0">
              <a:buNone/>
            </a:pPr>
            <a:r>
              <a:rPr lang="en-US" sz="1800" dirty="0" smtClean="0">
                <a:latin typeface="Times New Roman" pitchFamily="18" charset="0"/>
                <a:cs typeface="Times New Roman" pitchFamily="18" charset="0"/>
              </a:rPr>
              <a:t>     </a:t>
            </a:r>
            <a:r>
              <a:rPr lang="en-US" sz="1800" b="1" dirty="0" smtClean="0">
                <a:latin typeface="Times New Roman" pitchFamily="18" charset="0"/>
                <a:cs typeface="Times New Roman" pitchFamily="18" charset="0"/>
              </a:rPr>
              <a:t>Proof</a:t>
            </a:r>
            <a:r>
              <a:rPr lang="en-US" sz="1800" b="1" dirty="0">
                <a:latin typeface="Times New Roman" pitchFamily="18" charset="0"/>
                <a:cs typeface="Times New Roman" pitchFamily="18" charset="0"/>
              </a:rPr>
              <a:t>:</a:t>
            </a:r>
            <a:r>
              <a:rPr lang="en-US" sz="1800" dirty="0">
                <a:latin typeface="Times New Roman" pitchFamily="18" charset="0"/>
                <a:cs typeface="Times New Roman" pitchFamily="18" charset="0"/>
              </a:rPr>
              <a:t> We know P(A ∪ B) = P(A) + P(B) – P(A ∩ B).</a:t>
            </a:r>
          </a:p>
          <a:p>
            <a:pPr marL="0" indent="0">
              <a:buNone/>
            </a:pPr>
            <a:r>
              <a:rPr lang="en-US" sz="1800" dirty="0" smtClean="0">
                <a:latin typeface="Times New Roman" pitchFamily="18" charset="0"/>
                <a:cs typeface="Times New Roman" pitchFamily="18" charset="0"/>
              </a:rPr>
              <a:t>     P</a:t>
            </a:r>
            <a:r>
              <a:rPr lang="en-US" sz="1800" dirty="0">
                <a:latin typeface="Times New Roman" pitchFamily="18" charset="0"/>
                <a:cs typeface="Times New Roman" pitchFamily="18" charset="0"/>
              </a:rPr>
              <a:t>((A ∪ B) |E) = P((A ∪ B) ∩ E) ⁄ P(E) = P((A ∩ E) ∪ (B ∩ E)) ⁄ P(E).</a:t>
            </a:r>
          </a:p>
          <a:p>
            <a:pPr marL="0" indent="0">
              <a:buNone/>
            </a:pPr>
            <a:r>
              <a:rPr lang="en-US" sz="1800" dirty="0" smtClean="0">
                <a:latin typeface="Times New Roman" pitchFamily="18" charset="0"/>
                <a:cs typeface="Times New Roman" pitchFamily="18" charset="0"/>
              </a:rPr>
              <a:t>    This </a:t>
            </a:r>
            <a:r>
              <a:rPr lang="en-US" sz="1800" dirty="0">
                <a:latin typeface="Times New Roman" pitchFamily="18" charset="0"/>
                <a:cs typeface="Times New Roman" pitchFamily="18" charset="0"/>
              </a:rPr>
              <a:t>is the distributive law of union of sets over the intersection</a:t>
            </a:r>
            <a:r>
              <a:rPr lang="en-US" sz="1800" u="sng" dirty="0">
                <a:latin typeface="Times New Roman" pitchFamily="18" charset="0"/>
                <a:cs typeface="Times New Roman" pitchFamily="18" charset="0"/>
              </a:rPr>
              <a:t>.</a:t>
            </a:r>
          </a:p>
          <a:p>
            <a:pPr marL="0" indent="0">
              <a:buNone/>
            </a:pPr>
            <a:r>
              <a:rPr lang="en-US" sz="1800" dirty="0" smtClean="0">
                <a:latin typeface="Times New Roman" pitchFamily="18" charset="0"/>
                <a:cs typeface="Times New Roman" pitchFamily="18" charset="0"/>
              </a:rPr>
              <a:t>    or</a:t>
            </a:r>
            <a:r>
              <a:rPr lang="en-US" sz="1800" dirty="0">
                <a:latin typeface="Times New Roman" pitchFamily="18" charset="0"/>
                <a:cs typeface="Times New Roman" pitchFamily="18" charset="0"/>
              </a:rPr>
              <a:t>, P((A ∪ B) | E)  = [P(A ∩ E) + P(B ∩ E) – P(A ∩ B ∩ E)] ⁄ P(E) </a:t>
            </a:r>
            <a:endParaRPr lang="en-US" sz="1800" dirty="0" smtClean="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a:t>
            </a:r>
            <a:r>
              <a:rPr lang="en-US" sz="1800" dirty="0">
                <a:latin typeface="Times New Roman" pitchFamily="18" charset="0"/>
                <a:cs typeface="Times New Roman" pitchFamily="18" charset="0"/>
              </a:rPr>
              <a:t>[P(A ∩ E) ⁄ P(E)] + [P(B ∩ E) ⁄ P(E)]  – [P(A ∩ B ∩ E)] ⁄ P(E) </a:t>
            </a:r>
            <a:endParaRPr lang="en-US" sz="1800" dirty="0" smtClean="0">
              <a:latin typeface="Times New Roman" pitchFamily="18" charset="0"/>
              <a:cs typeface="Times New Roman" pitchFamily="18" charset="0"/>
            </a:endParaRPr>
          </a:p>
          <a:p>
            <a:pPr marL="0" indent="0">
              <a:buNone/>
            </a:pPr>
            <a:r>
              <a:rPr lang="en-US" sz="1800" dirty="0">
                <a:latin typeface="Times New Roman" pitchFamily="18" charset="0"/>
                <a:cs typeface="Times New Roman" pitchFamily="18" charset="0"/>
              </a:rPr>
              <a:t> </a:t>
            </a:r>
            <a:r>
              <a:rPr lang="en-US" sz="1800" dirty="0" smtClean="0">
                <a:latin typeface="Times New Roman" pitchFamily="18" charset="0"/>
                <a:cs typeface="Times New Roman" pitchFamily="18" charset="0"/>
              </a:rPr>
              <a:t>   = </a:t>
            </a:r>
            <a:r>
              <a:rPr lang="en-US" sz="1800" dirty="0">
                <a:latin typeface="Times New Roman" pitchFamily="18" charset="0"/>
                <a:cs typeface="Times New Roman" pitchFamily="18" charset="0"/>
              </a:rPr>
              <a:t>P(A | E) + P(B | E) – P((A ∩ B) | E).</a:t>
            </a:r>
          </a:p>
          <a:p>
            <a:pPr marL="0" indent="0">
              <a:buNone/>
            </a:pPr>
            <a:r>
              <a:rPr lang="en-US" sz="1800" dirty="0" smtClean="0">
                <a:latin typeface="Times New Roman" pitchFamily="18" charset="0"/>
                <a:cs typeface="Times New Roman" pitchFamily="18" charset="0"/>
              </a:rPr>
              <a:t>    If </a:t>
            </a:r>
            <a:r>
              <a:rPr lang="en-US" sz="1800" dirty="0">
                <a:latin typeface="Times New Roman" pitchFamily="18" charset="0"/>
                <a:cs typeface="Times New Roman" pitchFamily="18" charset="0"/>
              </a:rPr>
              <a:t>A and B are disjoint events, P(A ∩ B) = 0.</a:t>
            </a:r>
          </a:p>
          <a:p>
            <a:pPr marL="0" indent="0">
              <a:buNone/>
            </a:pPr>
            <a:r>
              <a:rPr lang="en-US" sz="1800" dirty="0" smtClean="0">
                <a:latin typeface="Times New Roman" pitchFamily="18" charset="0"/>
                <a:cs typeface="Times New Roman" pitchFamily="18" charset="0"/>
              </a:rPr>
              <a:t>    And</a:t>
            </a:r>
            <a:r>
              <a:rPr lang="en-US" sz="1800" dirty="0">
                <a:latin typeface="Times New Roman" pitchFamily="18" charset="0"/>
                <a:cs typeface="Times New Roman" pitchFamily="18" charset="0"/>
              </a:rPr>
              <a:t>, P((A ∪ B) |E) = P(A | E) + P(B | E).</a:t>
            </a:r>
          </a:p>
          <a:p>
            <a:pPr marL="0" indent="0">
              <a:buNone/>
            </a:pPr>
            <a:endParaRPr lang="en-US" sz="1800" dirty="0">
              <a:latin typeface="Times New Roman" pitchFamily="18" charset="0"/>
              <a:cs typeface="Times New Roman" pitchFamily="18" charset="0"/>
            </a:endParaRPr>
          </a:p>
        </p:txBody>
      </p:sp>
    </p:spTree>
    <p:extLst>
      <p:ext uri="{BB962C8B-B14F-4D97-AF65-F5344CB8AC3E}">
        <p14:creationId xmlns:p14="http://schemas.microsoft.com/office/powerpoint/2010/main" val="34984570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
            <a:ext cx="8458200" cy="6477000"/>
          </a:xfrm>
        </p:spPr>
        <p:txBody>
          <a:bodyPr>
            <a:normAutofit/>
          </a:bodyPr>
          <a:lstStyle/>
          <a:p>
            <a:r>
              <a:rPr lang="en-US" sz="2000" b="1" dirty="0">
                <a:latin typeface="Times New Roman" pitchFamily="18" charset="0"/>
                <a:cs typeface="Times New Roman" pitchFamily="18" charset="0"/>
              </a:rPr>
              <a:t>Theorem </a:t>
            </a:r>
            <a:r>
              <a:rPr lang="en-US" sz="2000" b="1"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For </a:t>
            </a:r>
            <a:r>
              <a:rPr lang="en-US" sz="2000" dirty="0">
                <a:latin typeface="Times New Roman" pitchFamily="18" charset="0"/>
                <a:cs typeface="Times New Roman" pitchFamily="18" charset="0"/>
              </a:rPr>
              <a:t>any two events A and B of a sample space S</a:t>
            </a:r>
            <a:r>
              <a:rPr lang="en-US" sz="2000" dirty="0" smtClean="0">
                <a:latin typeface="Times New Roman" pitchFamily="18" charset="0"/>
                <a:cs typeface="Times New Roman" pitchFamily="18" charset="0"/>
              </a:rPr>
              <a:t>, </a:t>
            </a:r>
          </a:p>
          <a:p>
            <a:pPr marL="0"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P(A </a:t>
            </a:r>
            <a:r>
              <a:rPr lang="en-US" sz="2000" dirty="0">
                <a:latin typeface="Times New Roman" pitchFamily="18" charset="0"/>
                <a:cs typeface="Times New Roman" pitchFamily="18" charset="0"/>
              </a:rPr>
              <a:t>∩ B) = P(A). P(B | A), P(A) &gt;0 or, P(A ∩ B) = P(B).P(A | B), P(B) &gt; 0. </a:t>
            </a:r>
            <a:r>
              <a:rPr lang="en-US" sz="2000" dirty="0" smtClean="0">
                <a:latin typeface="Times New Roman" pitchFamily="18" charset="0"/>
                <a:cs typeface="Times New Roman" pitchFamily="18" charset="0"/>
              </a:rPr>
              <a:t>     </a:t>
            </a:r>
          </a:p>
          <a:p>
            <a:pPr marL="0"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This </a:t>
            </a:r>
            <a:r>
              <a:rPr lang="en-US" sz="2000" dirty="0">
                <a:latin typeface="Times New Roman" pitchFamily="18" charset="0"/>
                <a:cs typeface="Times New Roman" pitchFamily="18" charset="0"/>
              </a:rPr>
              <a:t>is the multiplication theorem of probability.</a:t>
            </a:r>
          </a:p>
          <a:p>
            <a:pPr marL="0" indent="0">
              <a:buNone/>
            </a:pPr>
            <a:r>
              <a:rPr lang="en-US" sz="2000" b="1" dirty="0">
                <a:latin typeface="Times New Roman" pitchFamily="18" charset="0"/>
                <a:cs typeface="Times New Roman" pitchFamily="18" charset="0"/>
              </a:rPr>
              <a:t> </a:t>
            </a:r>
            <a:r>
              <a:rPr lang="en-US" sz="2000" b="1" dirty="0" smtClean="0">
                <a:latin typeface="Times New Roman" pitchFamily="18" charset="0"/>
                <a:cs typeface="Times New Roman" pitchFamily="18" charset="0"/>
              </a:rPr>
              <a:t>   Proof</a:t>
            </a:r>
            <a:r>
              <a:rPr lang="en-US" sz="2000" b="1" dirty="0">
                <a:latin typeface="Times New Roman" pitchFamily="18" charset="0"/>
                <a:cs typeface="Times New Roman" pitchFamily="18" charset="0"/>
              </a:rPr>
              <a:t>:</a:t>
            </a:r>
            <a:r>
              <a:rPr lang="en-US" sz="2000" dirty="0">
                <a:latin typeface="Times New Roman" pitchFamily="18" charset="0"/>
                <a:cs typeface="Times New Roman" pitchFamily="18" charset="0"/>
              </a:rPr>
              <a:t> We know that P(B | A) = P(B ∩ A) / P(A), P(A) ≠ 0.</a:t>
            </a:r>
          </a:p>
          <a:p>
            <a:pPr marL="0" indent="0">
              <a:buNone/>
            </a:pPr>
            <a:r>
              <a:rPr lang="en-US" sz="2000" dirty="0" smtClean="0">
                <a:latin typeface="Times New Roman" pitchFamily="18" charset="0"/>
                <a:cs typeface="Times New Roman" pitchFamily="18" charset="0"/>
              </a:rPr>
              <a:t>    or</a:t>
            </a:r>
            <a:r>
              <a:rPr lang="en-US" sz="2000" dirty="0">
                <a:latin typeface="Times New Roman" pitchFamily="18" charset="0"/>
                <a:cs typeface="Times New Roman" pitchFamily="18" charset="0"/>
              </a:rPr>
              <a:t>, P(B|A) = P(A ∩ B) ⁄ P(A) (as A ∩ B = B ∩ A).</a:t>
            </a:r>
          </a:p>
          <a:p>
            <a:pPr marL="0" indent="0">
              <a:buNone/>
            </a:pPr>
            <a:r>
              <a:rPr lang="en-US" sz="2000" dirty="0" smtClean="0">
                <a:latin typeface="Times New Roman" pitchFamily="18" charset="0"/>
                <a:cs typeface="Times New Roman" pitchFamily="18" charset="0"/>
              </a:rPr>
              <a:t>     P(A </a:t>
            </a:r>
            <a:r>
              <a:rPr lang="en-US" sz="2000" dirty="0">
                <a:latin typeface="Times New Roman" pitchFamily="18" charset="0"/>
                <a:cs typeface="Times New Roman" pitchFamily="18" charset="0"/>
              </a:rPr>
              <a:t>∩ B) = P(A). P(B | A).</a:t>
            </a:r>
          </a:p>
          <a:p>
            <a:pPr marL="0" indent="0">
              <a:buNone/>
            </a:pPr>
            <a:r>
              <a:rPr lang="en-US" sz="2000" dirty="0" smtClean="0">
                <a:latin typeface="Times New Roman" pitchFamily="18" charset="0"/>
                <a:cs typeface="Times New Roman" pitchFamily="18" charset="0"/>
              </a:rPr>
              <a:t>     Similarly</a:t>
            </a:r>
            <a:r>
              <a:rPr lang="en-US" sz="2000" dirty="0">
                <a:latin typeface="Times New Roman" pitchFamily="18" charset="0"/>
                <a:cs typeface="Times New Roman" pitchFamily="18" charset="0"/>
              </a:rPr>
              <a:t>, P(A ∩ B) = P(B). P(A | B).</a:t>
            </a:r>
          </a:p>
          <a:p>
            <a:pPr marL="0" indent="0">
              <a:buNone/>
            </a:pPr>
            <a:r>
              <a:rPr lang="en-US" sz="2000" dirty="0" smtClean="0">
                <a:latin typeface="Times New Roman" pitchFamily="18" charset="0"/>
                <a:cs typeface="Times New Roman" pitchFamily="18" charset="0"/>
              </a:rPr>
              <a:t>     The </a:t>
            </a:r>
            <a:r>
              <a:rPr lang="en-US" sz="2000" dirty="0">
                <a:latin typeface="Times New Roman" pitchFamily="18" charset="0"/>
                <a:cs typeface="Times New Roman" pitchFamily="18" charset="0"/>
              </a:rPr>
              <a:t>multiplication theorem of probability can be extended to more than two </a:t>
            </a:r>
            <a:r>
              <a:rPr lang="en-US" sz="2000" dirty="0" smtClean="0">
                <a:latin typeface="Times New Roman" pitchFamily="18" charset="0"/>
                <a:cs typeface="Times New Roman" pitchFamily="18" charset="0"/>
              </a:rPr>
              <a:t>     </a:t>
            </a:r>
          </a:p>
          <a:p>
            <a:pPr marL="0" indent="0">
              <a:buNone/>
            </a:pP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    events</a:t>
            </a:r>
            <a:r>
              <a:rPr lang="en-US" sz="2000" dirty="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P(A </a:t>
            </a:r>
            <a:r>
              <a:rPr lang="en-US" sz="2000" dirty="0">
                <a:latin typeface="Times New Roman" pitchFamily="18" charset="0"/>
                <a:cs typeface="Times New Roman" pitchFamily="18" charset="0"/>
              </a:rPr>
              <a:t>∩ B ∩ C) = P(A) . P(B | A). P(C | (A ∩ B))</a:t>
            </a: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6885036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553200"/>
          </a:xfrm>
        </p:spPr>
        <p:txBody>
          <a:bodyPr>
            <a:normAutofit/>
          </a:bodyPr>
          <a:lstStyle/>
          <a:p>
            <a:pPr marL="0" indent="0" algn="just">
              <a:buNone/>
            </a:pPr>
            <a:r>
              <a:rPr lang="en-US" sz="2000" dirty="0" smtClean="0">
                <a:latin typeface="Times New Roman" pitchFamily="18" charset="0"/>
                <a:cs typeface="Times New Roman" pitchFamily="18" charset="0"/>
              </a:rPr>
              <a:t>We </a:t>
            </a:r>
            <a:r>
              <a:rPr lang="en-US" sz="2000" dirty="0">
                <a:latin typeface="Times New Roman" pitchFamily="18" charset="0"/>
                <a:cs typeface="Times New Roman" pitchFamily="18" charset="0"/>
              </a:rPr>
              <a:t>are quite familiar with probability and its calculation. From one known probability we can go on calculating others. But can we use all the prior information to calculate or to measure the chance of some events happened in past? This is the posterior probability. Bayes theorem calculates the posterior probability of a new event using a prior probability of some events</a:t>
            </a:r>
            <a:r>
              <a:rPr lang="en-US" sz="2000" dirty="0" smtClean="0">
                <a:latin typeface="Times New Roman" pitchFamily="18" charset="0"/>
                <a:cs typeface="Times New Roman" pitchFamily="18" charset="0"/>
              </a:rPr>
              <a:t>.</a:t>
            </a: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buNone/>
            </a:pPr>
            <a:r>
              <a:rPr lang="en-US" sz="2000" b="1" dirty="0" smtClean="0">
                <a:latin typeface="Times New Roman" pitchFamily="18" charset="0"/>
                <a:cs typeface="Times New Roman" pitchFamily="18" charset="0"/>
              </a:rPr>
              <a:t>Bays Theorem:   </a:t>
            </a:r>
            <a:r>
              <a:rPr lang="en-US" sz="2000" dirty="0" smtClean="0">
                <a:latin typeface="Times New Roman" pitchFamily="18" charset="0"/>
                <a:cs typeface="Times New Roman" pitchFamily="18" charset="0"/>
              </a:rPr>
              <a:t>If </a:t>
            </a:r>
            <a:r>
              <a:rPr lang="en-US" sz="2000" dirty="0">
                <a:latin typeface="Times New Roman" pitchFamily="18" charset="0"/>
                <a:cs typeface="Times New Roman" pitchFamily="18" charset="0"/>
              </a:rPr>
              <a:t>E</a:t>
            </a:r>
            <a:r>
              <a:rPr lang="en-US" sz="2000" baseline="-25000" dirty="0">
                <a:latin typeface="Times New Roman" pitchFamily="18" charset="0"/>
                <a:cs typeface="Times New Roman" pitchFamily="18" charset="0"/>
              </a:rPr>
              <a:t>1</a:t>
            </a:r>
            <a:r>
              <a:rPr lang="en-US" sz="2000" dirty="0">
                <a:latin typeface="Times New Roman" pitchFamily="18" charset="0"/>
                <a:cs typeface="Times New Roman" pitchFamily="18" charset="0"/>
              </a:rPr>
              <a:t>, E</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E</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 , E</a:t>
            </a:r>
            <a:r>
              <a:rPr lang="en-US" sz="2000" baseline="-25000" dirty="0">
                <a:latin typeface="Times New Roman" pitchFamily="18" charset="0"/>
                <a:cs typeface="Times New Roman" pitchFamily="18" charset="0"/>
              </a:rPr>
              <a:t>n</a:t>
            </a:r>
            <a:r>
              <a:rPr lang="en-US" sz="2000" dirty="0">
                <a:latin typeface="Times New Roman" pitchFamily="18" charset="0"/>
                <a:cs typeface="Times New Roman" pitchFamily="18" charset="0"/>
              </a:rPr>
              <a:t> are mutually exclusive and exhaustive events with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0, (i = 1, 2, …, n), then for any arbitrary event A which is a subset of the union of events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such that P(A) &gt; 0, we have</a:t>
            </a:r>
          </a:p>
          <a:p>
            <a:pPr marL="0" indent="0">
              <a:buNone/>
            </a:pPr>
            <a:r>
              <a:rPr lang="en-US" sz="2000" dirty="0">
                <a:latin typeface="Times New Roman" pitchFamily="18" charset="0"/>
                <a:cs typeface="Times New Roman" pitchFamily="18" charset="0"/>
              </a:rPr>
              <a:t>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 =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a:t>
            </a:r>
            <a:r>
              <a:rPr lang="en-US" sz="2000" baseline="-25000" dirty="0">
                <a:latin typeface="Times New Roman" pitchFamily="18" charset="0"/>
                <a:cs typeface="Times New Roman" pitchFamily="18" charset="0"/>
              </a:rPr>
              <a:t>i</a:t>
            </a:r>
            <a:r>
              <a:rPr lang="en-US" sz="2000" dirty="0">
                <a:latin typeface="Times New Roman" pitchFamily="18" charset="0"/>
                <a:cs typeface="Times New Roman" pitchFamily="18" charset="0"/>
              </a:rPr>
              <a:t>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P(A), </a:t>
            </a:r>
            <a:endParaRPr lang="en-US" sz="2000" dirty="0" smtClean="0">
              <a:latin typeface="Times New Roman" pitchFamily="18" charset="0"/>
              <a:cs typeface="Times New Roman" pitchFamily="18" charset="0"/>
            </a:endParaRPr>
          </a:p>
          <a:p>
            <a:pPr marL="0" indent="0">
              <a:buNone/>
            </a:pPr>
            <a:r>
              <a:rPr lang="en-US" sz="2000" dirty="0" smtClean="0">
                <a:latin typeface="Times New Roman" pitchFamily="18" charset="0"/>
                <a:cs typeface="Times New Roman" pitchFamily="18" charset="0"/>
              </a:rPr>
              <a:t>E</a:t>
            </a:r>
            <a:r>
              <a:rPr lang="en-US" sz="2000" baseline="-25000" dirty="0" smtClean="0">
                <a:latin typeface="Times New Roman" pitchFamily="18" charset="0"/>
                <a:cs typeface="Times New Roman" pitchFamily="18" charset="0"/>
              </a:rPr>
              <a:t>1</a:t>
            </a:r>
            <a:r>
              <a:rPr lang="en-US" sz="2000" dirty="0">
                <a:latin typeface="Times New Roman" pitchFamily="18" charset="0"/>
                <a:cs typeface="Times New Roman" pitchFamily="18" charset="0"/>
              </a:rPr>
              <a:t>, E</a:t>
            </a:r>
            <a:r>
              <a:rPr lang="en-US" sz="2000" baseline="-25000" dirty="0">
                <a:latin typeface="Times New Roman" pitchFamily="18" charset="0"/>
                <a:cs typeface="Times New Roman" pitchFamily="18" charset="0"/>
              </a:rPr>
              <a:t>2</a:t>
            </a:r>
            <a:r>
              <a:rPr lang="en-US" sz="2000" dirty="0">
                <a:latin typeface="Times New Roman" pitchFamily="18" charset="0"/>
                <a:cs typeface="Times New Roman" pitchFamily="18" charset="0"/>
              </a:rPr>
              <a:t>, E</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 , E</a:t>
            </a:r>
            <a:r>
              <a:rPr lang="en-US" sz="2000" baseline="-25000" dirty="0">
                <a:latin typeface="Times New Roman" pitchFamily="18" charset="0"/>
                <a:cs typeface="Times New Roman" pitchFamily="18" charset="0"/>
              </a:rPr>
              <a:t>n </a:t>
            </a:r>
            <a:r>
              <a:rPr lang="en-US" sz="2000" dirty="0">
                <a:latin typeface="Times New Roman" pitchFamily="18" charset="0"/>
                <a:cs typeface="Times New Roman" pitchFamily="18" charset="0"/>
              </a:rPr>
              <a:t>represents the partition of the sample space S.</a:t>
            </a: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pic>
        <p:nvPicPr>
          <p:cNvPr id="4" name="Picture 3" descr="Bayes theorem"/>
          <p:cNvPicPr/>
          <p:nvPr/>
        </p:nvPicPr>
        <p:blipFill>
          <a:blip r:embed="rId2">
            <a:extLst>
              <a:ext uri="{28A0092B-C50C-407E-A947-70E740481C1C}">
                <a14:useLocalDpi xmlns:a14="http://schemas.microsoft.com/office/drawing/2010/main" val="0"/>
              </a:ext>
            </a:extLst>
          </a:blip>
          <a:srcRect/>
          <a:stretch>
            <a:fillRect/>
          </a:stretch>
        </p:blipFill>
        <p:spPr bwMode="auto">
          <a:xfrm>
            <a:off x="685800" y="2177414"/>
            <a:ext cx="7315200" cy="1099185"/>
          </a:xfrm>
          <a:prstGeom prst="rect">
            <a:avLst/>
          </a:prstGeom>
          <a:noFill/>
          <a:ln>
            <a:noFill/>
          </a:ln>
        </p:spPr>
      </p:pic>
    </p:spTree>
    <p:extLst>
      <p:ext uri="{BB962C8B-B14F-4D97-AF65-F5344CB8AC3E}">
        <p14:creationId xmlns:p14="http://schemas.microsoft.com/office/powerpoint/2010/main" val="40720900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marL="0" indent="0">
              <a:buNone/>
            </a:pPr>
            <a:r>
              <a:rPr lang="en-US" sz="2000" dirty="0" smtClean="0">
                <a:latin typeface="Times New Roman" pitchFamily="18" charset="0"/>
                <a:cs typeface="Times New Roman" pitchFamily="18" charset="0"/>
              </a:rPr>
              <a:t>Proof: A </a:t>
            </a:r>
            <a:r>
              <a:rPr lang="en-US" sz="2000" dirty="0">
                <a:latin typeface="Times New Roman" pitchFamily="18" charset="0"/>
                <a:cs typeface="Times New Roman" pitchFamily="18" charset="0"/>
              </a:rPr>
              <a:t>is a subset of the union of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i.e., 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we have</a:t>
            </a: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A = A ∩ (∪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 ∪ (A ∩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Also, (A ∩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subset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smtClean="0">
                <a:latin typeface="Times New Roman" pitchFamily="18" charset="0"/>
                <a:cs typeface="Times New Roman" pitchFamily="18" charset="0"/>
              </a:rPr>
              <a:t>, (i = 1, 2, …, n) are mutually disjoint events as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err="1" smtClean="0">
                <a:latin typeface="Times New Roman" pitchFamily="18" charset="0"/>
                <a:cs typeface="Times New Roman" pitchFamily="18" charset="0"/>
              </a:rPr>
              <a:t>’s</a:t>
            </a:r>
            <a:r>
              <a:rPr lang="en-US" sz="2000" dirty="0" smtClean="0">
                <a:latin typeface="Times New Roman" pitchFamily="18" charset="0"/>
                <a:cs typeface="Times New Roman" pitchFamily="18" charset="0"/>
              </a:rPr>
              <a:t> are mutually disjoint. So,</a:t>
            </a:r>
          </a:p>
          <a:p>
            <a:pPr marL="0" indent="0">
              <a:buNone/>
            </a:pPr>
            <a:r>
              <a:rPr lang="en-US" sz="2000" dirty="0" smtClean="0">
                <a:latin typeface="Times New Roman" pitchFamily="18" charset="0"/>
                <a:cs typeface="Times New Roman" pitchFamily="18" charset="0"/>
              </a:rPr>
              <a:t>P(A</a:t>
            </a:r>
            <a:r>
              <a:rPr lang="en-US" sz="2000" dirty="0">
                <a:latin typeface="Times New Roman" pitchFamily="18" charset="0"/>
                <a:cs typeface="Times New Roman" pitchFamily="18" charset="0"/>
              </a:rPr>
              <a:t>) = P[∪ (A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a:t>
            </a:r>
            <a:r>
              <a:rPr lang="en-US" sz="2000" baseline="-25000" dirty="0">
                <a:latin typeface="Times New Roman" pitchFamily="18" charset="0"/>
                <a:cs typeface="Times New Roman" pitchFamily="18" charset="0"/>
              </a:rPr>
              <a:t>i</a:t>
            </a:r>
            <a:r>
              <a:rPr lang="en-US" sz="2000" dirty="0">
                <a:latin typeface="Times New Roman" pitchFamily="18" charset="0"/>
                <a:cs typeface="Times New Roman" pitchFamily="18" charset="0"/>
              </a:rPr>
              <a:t> 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a:t>
            </a:r>
            <a:r>
              <a:rPr lang="en-US" sz="2000" baseline="-25000" dirty="0">
                <a:latin typeface="Times New Roman" pitchFamily="18" charset="0"/>
                <a:cs typeface="Times New Roman" pitchFamily="18" charset="0"/>
              </a:rPr>
              <a:t>i</a:t>
            </a:r>
            <a:r>
              <a:rPr lang="en-US" sz="2000" dirty="0">
                <a:latin typeface="Times New Roman" pitchFamily="18" charset="0"/>
                <a:cs typeface="Times New Roman" pitchFamily="18" charset="0"/>
              </a:rPr>
              <a:t>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a:t>
            </a:r>
          </a:p>
          <a:p>
            <a:pPr marL="0" indent="0">
              <a:buNone/>
            </a:pPr>
            <a:r>
              <a:rPr lang="en-US" sz="2000" dirty="0">
                <a:latin typeface="Times New Roman" pitchFamily="18" charset="0"/>
                <a:cs typeface="Times New Roman" pitchFamily="18" charset="0"/>
              </a:rPr>
              <a:t>Also, 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P(A).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a:t>
            </a:r>
          </a:p>
          <a:p>
            <a:pPr marL="0" indent="0">
              <a:buNone/>
            </a:pPr>
            <a:r>
              <a:rPr lang="en-US" sz="2000" dirty="0">
                <a:latin typeface="Times New Roman" pitchFamily="18" charset="0"/>
                <a:cs typeface="Times New Roman" pitchFamily="18" charset="0"/>
              </a:rPr>
              <a:t>or,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baseline="-25000" dirty="0">
                <a:latin typeface="Times New Roman" pitchFamily="18" charset="0"/>
                <a:cs typeface="Times New Roman" pitchFamily="18" charset="0"/>
              </a:rPr>
              <a:t> </a:t>
            </a:r>
            <a:r>
              <a:rPr lang="en-US" sz="2000" dirty="0">
                <a:latin typeface="Times New Roman" pitchFamily="18" charset="0"/>
                <a:cs typeface="Times New Roman" pitchFamily="18" charset="0"/>
              </a:rPr>
              <a:t>| A) = 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 P(A) =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P(A | </a:t>
            </a:r>
            <a:r>
              <a:rPr lang="en-US" sz="2000" dirty="0" err="1" smtClean="0">
                <a:latin typeface="Times New Roman" pitchFamily="18" charset="0"/>
                <a:cs typeface="Times New Roman" pitchFamily="18" charset="0"/>
              </a:rPr>
              <a:t>E</a:t>
            </a:r>
            <a:r>
              <a:rPr lang="en-US" sz="2000" baseline="-25000" dirty="0" err="1" smtClean="0">
                <a:latin typeface="Times New Roman" pitchFamily="18" charset="0"/>
                <a:cs typeface="Times New Roman" pitchFamily="18" charset="0"/>
              </a:rPr>
              <a:t>i</a:t>
            </a:r>
            <a:r>
              <a:rPr lang="en-US" sz="2000" dirty="0">
                <a:latin typeface="Times New Roman" pitchFamily="18" charset="0"/>
                <a:cs typeface="Times New Roman" pitchFamily="18" charset="0"/>
              </a:rPr>
              <a:t>)] ÷ [∑</a:t>
            </a:r>
            <a:r>
              <a:rPr lang="en-US" sz="2000" baseline="-25000" dirty="0">
                <a:latin typeface="Times New Roman" pitchFamily="18" charset="0"/>
                <a:cs typeface="Times New Roman" pitchFamily="18" charset="0"/>
              </a:rPr>
              <a:t>i</a:t>
            </a:r>
            <a:r>
              <a:rPr lang="en-US" sz="2000" dirty="0">
                <a:latin typeface="Times New Roman" pitchFamily="18" charset="0"/>
                <a:cs typeface="Times New Roman" pitchFamily="18" charset="0"/>
              </a:rPr>
              <a:t> P(</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a:latin typeface="Times New Roman" pitchFamily="18" charset="0"/>
                <a:cs typeface="Times New Roman" pitchFamily="18" charset="0"/>
              </a:rPr>
              <a:t>). P(A | </a:t>
            </a:r>
            <a:r>
              <a:rPr lang="en-US" sz="2000" dirty="0" err="1">
                <a:latin typeface="Times New Roman" pitchFamily="18" charset="0"/>
                <a:cs typeface="Times New Roman" pitchFamily="18" charset="0"/>
              </a:rPr>
              <a:t>E</a:t>
            </a:r>
            <a:r>
              <a:rPr lang="en-US" sz="2000" baseline="-25000" dirty="0" err="1">
                <a:latin typeface="Times New Roman" pitchFamily="18" charset="0"/>
                <a:cs typeface="Times New Roman" pitchFamily="18" charset="0"/>
              </a:rPr>
              <a:t>i</a:t>
            </a:r>
            <a:r>
              <a:rPr lang="en-US" sz="2000" dirty="0" smtClean="0">
                <a:latin typeface="Times New Roman" pitchFamily="18" charset="0"/>
                <a:cs typeface="Times New Roman" pitchFamily="18" charset="0"/>
              </a:rPr>
              <a:t>)].</a:t>
            </a:r>
          </a:p>
          <a:p>
            <a:r>
              <a:rPr lang="en-US" sz="2000" dirty="0">
                <a:latin typeface="Times New Roman" pitchFamily="18" charset="0"/>
                <a:cs typeface="Times New Roman" pitchFamily="18" charset="0"/>
              </a:rPr>
              <a:t>Example 1</a:t>
            </a:r>
          </a:p>
          <a:p>
            <a:pPr marL="0" indent="0">
              <a:buNone/>
            </a:pPr>
            <a:r>
              <a:rPr lang="en-US" sz="2000" dirty="0" smtClean="0">
                <a:latin typeface="Times New Roman" pitchFamily="18" charset="0"/>
                <a:cs typeface="Times New Roman" pitchFamily="18" charset="0"/>
              </a:rPr>
              <a:t>Let us consider the situation where a child has three bags of fruits in which Bag 1 has 5 apples and 3 oranges, Bag 2 has 3 apples and 6 oranges and Bag 3 has 2 apples and 3 oranges. One fruit is drawn at random from one of the bags. It was an apple. Let us calculate the probability that the chosen fruit was apple and was drawn from Bag 3.</a:t>
            </a:r>
          </a:p>
          <a:p>
            <a:pPr marL="0" indent="0">
              <a:buNone/>
            </a:pPr>
            <a:r>
              <a:rPr lang="en-US" sz="2000" dirty="0" smtClean="0">
                <a:latin typeface="Times New Roman" pitchFamily="18" charset="0"/>
                <a:cs typeface="Times New Roman" pitchFamily="18" charset="0"/>
              </a:rPr>
              <a:t>Here, we can calculate the probability of selecting the bags, P(E</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 P(E</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P(E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 1⁄3. The probability of drawing out of apple from Bag 1, P(A | E</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 5⁄8 , from Bag 2, P(A|E</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3⁄9 = 1⁄3, from Bag 3, P(A | 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 2⁄5.</a:t>
            </a:r>
          </a:p>
          <a:p>
            <a:pPr marL="0" indent="0">
              <a:buNone/>
            </a:pPr>
            <a:r>
              <a:rPr lang="en-US" sz="2000" dirty="0" smtClean="0">
                <a:latin typeface="Times New Roman" pitchFamily="18" charset="0"/>
                <a:cs typeface="Times New Roman" pitchFamily="18" charset="0"/>
              </a:rPr>
              <a:t>We have to calculate the probability of drawing a fruit given that we have chosen the Bag 3. The probability of drawing a fruit from Bag 3 given that the chosen fruit is an apple is P(E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 The Bayes’ formula helps us to calculate the probability, which is</a:t>
            </a:r>
          </a:p>
          <a:p>
            <a:pPr marL="0" indent="0">
              <a:buNone/>
            </a:pPr>
            <a:r>
              <a:rPr lang="en-US" sz="2000" dirty="0" smtClean="0">
                <a:latin typeface="Times New Roman" pitchFamily="18" charset="0"/>
                <a:cs typeface="Times New Roman" pitchFamily="18" charset="0"/>
              </a:rPr>
              <a:t>P(E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A) = [P(E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P(A | 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 ÷ [P(E</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)×P(A |E</a:t>
            </a:r>
            <a:r>
              <a:rPr lang="en-US" sz="2000" baseline="-25000" dirty="0" smtClean="0">
                <a:latin typeface="Times New Roman" pitchFamily="18" charset="0"/>
                <a:cs typeface="Times New Roman" pitchFamily="18" charset="0"/>
              </a:rPr>
              <a:t>1</a:t>
            </a:r>
            <a:r>
              <a:rPr lang="en-US" sz="2000" dirty="0" smtClean="0">
                <a:latin typeface="Times New Roman" pitchFamily="18" charset="0"/>
                <a:cs typeface="Times New Roman" pitchFamily="18" charset="0"/>
              </a:rPr>
              <a:t>) + P(E</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)×P(A | E</a:t>
            </a:r>
            <a:r>
              <a:rPr lang="en-US" sz="2000" baseline="-25000" dirty="0" smtClean="0">
                <a:latin typeface="Times New Roman" pitchFamily="18" charset="0"/>
                <a:cs typeface="Times New Roman" pitchFamily="18" charset="0"/>
              </a:rPr>
              <a:t>2</a:t>
            </a:r>
            <a:r>
              <a:rPr lang="en-US" sz="2000" dirty="0" smtClean="0">
                <a:latin typeface="Times New Roman" pitchFamily="18" charset="0"/>
                <a:cs typeface="Times New Roman" pitchFamily="18" charset="0"/>
              </a:rPr>
              <a:t>) + P(E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)×P(A|E</a:t>
            </a:r>
            <a:r>
              <a:rPr lang="en-US" sz="2000" baseline="-25000" dirty="0" smtClean="0">
                <a:latin typeface="Times New Roman" pitchFamily="18" charset="0"/>
                <a:cs typeface="Times New Roman" pitchFamily="18" charset="0"/>
              </a:rPr>
              <a:t>3</a:t>
            </a:r>
            <a:r>
              <a:rPr lang="en-US" sz="2000" dirty="0" smtClean="0">
                <a:latin typeface="Times New Roman" pitchFamily="18" charset="0"/>
                <a:cs typeface="Times New Roman" pitchFamily="18" charset="0"/>
              </a:rPr>
              <a:t>)]</a:t>
            </a:r>
          </a:p>
          <a:p>
            <a:pPr marL="0" indent="0">
              <a:buNone/>
            </a:pP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P(E</a:t>
            </a:r>
            <a:r>
              <a:rPr lang="en-US" sz="2000" baseline="-25000" dirty="0">
                <a:latin typeface="Times New Roman" pitchFamily="18" charset="0"/>
                <a:cs typeface="Times New Roman" pitchFamily="18" charset="0"/>
              </a:rPr>
              <a:t>3</a:t>
            </a:r>
            <a:r>
              <a:rPr lang="en-US" sz="2000" dirty="0">
                <a:latin typeface="Times New Roman" pitchFamily="18" charset="0"/>
                <a:cs typeface="Times New Roman" pitchFamily="18" charset="0"/>
              </a:rPr>
              <a:t>| A) 0= 1⁄3 × 2⁄5 ÷ [(1⁄3 × 5⁄8) + (1⁄3 × 3⁄9) + (1⁄3 × 2⁄5)] = (2⁄15) ÷ (163⁄360) = 48⁄163.</a:t>
            </a:r>
          </a:p>
          <a:p>
            <a:pPr marL="0" indent="0">
              <a:buNone/>
            </a:pPr>
            <a:endParaRPr lang="en-US" sz="2000" dirty="0">
              <a:latin typeface="Times New Roman" pitchFamily="18" charset="0"/>
              <a:cs typeface="Times New Roman" pitchFamily="18" charset="0"/>
            </a:endParaRPr>
          </a:p>
          <a:p>
            <a:pPr marL="0" indent="0">
              <a:buNone/>
            </a:pP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28644579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TotalTime>
  <Words>315</Words>
  <Application>Microsoft Office PowerPoint</Application>
  <PresentationFormat>On-screen Show (4:3)</PresentationFormat>
  <Paragraphs>49</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Rahul</dc:creator>
  <cp:lastModifiedBy>HOME SWEET</cp:lastModifiedBy>
  <cp:revision>19</cp:revision>
  <dcterms:created xsi:type="dcterms:W3CDTF">2006-08-16T00:00:00Z</dcterms:created>
  <dcterms:modified xsi:type="dcterms:W3CDTF">2020-07-06T02:36:21Z</dcterms:modified>
</cp:coreProperties>
</file>