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250" autoAdjust="0"/>
    <p:restoredTop sz="94660"/>
  </p:normalViewPr>
  <p:slideViewPr>
    <p:cSldViewPr snapToGrid="0">
      <p:cViewPr varScale="1">
        <p:scale>
          <a:sx n="73" d="100"/>
          <a:sy n="73" d="100"/>
        </p:scale>
        <p:origin x="-40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0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1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1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1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1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6" name="Title 13"/>
          <p:cNvSpPr>
            <a:spLocks noGrp="1"/>
          </p:cNvSpPr>
          <p:nvPr>
            <p:ph type="ctrTitle"/>
          </p:nvPr>
        </p:nvSpPr>
        <p:spPr>
          <a:xfrm>
            <a:off x="1432560" y="359898"/>
            <a:ext cx="7406640" cy="1472184"/>
          </a:xfrm>
        </p:spPr>
        <p:txBody>
          <a:bodyPr anchor="b"/>
          <a:lstStyle>
            <a:lvl1pPr algn="l"/>
          </a:lstStyle>
          <a:p>
            <a:r>
              <a:rPr kumimoji="0" lang="en-US" smtClean="0"/>
              <a:t>Click to edit Master title style</a:t>
            </a:r>
            <a:endParaRPr kumimoji="0" lang="en-US"/>
          </a:p>
        </p:txBody>
      </p:sp>
      <p:sp>
        <p:nvSpPr>
          <p:cNvPr id="1048587"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588" name="Date Placeholder 6"/>
          <p:cNvSpPr>
            <a:spLocks noGrp="1"/>
          </p:cNvSpPr>
          <p:nvPr>
            <p:ph type="dt" sz="half" idx="10"/>
          </p:nvPr>
        </p:nvSpPr>
        <p:spPr/>
        <p:txBody>
          <a:bodyPr/>
          <a:lstStyle/>
          <a:p>
            <a:fld id="{5DDB37EB-B7F4-46ED-8570-9D4DF7B55E94}" type="datetime1">
              <a:rPr lang="zh-CN" altLang="en-US" smtClean="0"/>
              <a:pPr/>
              <a:t>2024/2/24</a:t>
            </a:fld>
            <a:endParaRPr lang="zh-CN" altLang="en-US"/>
          </a:p>
        </p:txBody>
      </p:sp>
      <p:sp>
        <p:nvSpPr>
          <p:cNvPr id="1048589" name="Footer Placeholder 19"/>
          <p:cNvSpPr>
            <a:spLocks noGrp="1"/>
          </p:cNvSpPr>
          <p:nvPr>
            <p:ph type="ftr" sz="quarter" idx="11"/>
          </p:nvPr>
        </p:nvSpPr>
        <p:spPr/>
        <p:txBody>
          <a:bodyPr/>
          <a:lstStyle/>
          <a:p>
            <a:endParaRPr lang="zh-CN" altLang="en-US"/>
          </a:p>
        </p:txBody>
      </p:sp>
      <p:sp>
        <p:nvSpPr>
          <p:cNvPr id="1048590" name="Slide Number Placeholder 9"/>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591"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048592"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r>
              <a:rPr kumimoji="0" lang="en-US" smtClean="0"/>
              <a:t>Click to edit Master title style</a:t>
            </a:r>
            <a:endParaRPr kumimoji="0" lang="en-US"/>
          </a:p>
        </p:txBody>
      </p:sp>
      <p:sp>
        <p:nvSpPr>
          <p:cNvPr id="1048671"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2" name="Date Placeholder 3"/>
          <p:cNvSpPr>
            <a:spLocks noGrp="1"/>
          </p:cNvSpPr>
          <p:nvPr>
            <p:ph type="dt" sz="half" idx="10"/>
          </p:nvPr>
        </p:nvSpPr>
        <p:spPr/>
        <p:txBody>
          <a:bodyPr/>
          <a:lstStyle/>
          <a:p>
            <a:fld id="{4296C8AE-4F71-4342-BD2C-4DBBC07B050C}" type="datetime1">
              <a:rPr lang="zh-CN" altLang="en-US" smtClean="0"/>
              <a:pPr/>
              <a:t>2024/2/24</a:t>
            </a:fld>
            <a:endParaRPr lang="zh-CN" altLang="en-US"/>
          </a:p>
        </p:txBody>
      </p:sp>
      <p:sp>
        <p:nvSpPr>
          <p:cNvPr id="1048673" name="Footer Placeholder 4"/>
          <p:cNvSpPr>
            <a:spLocks noGrp="1"/>
          </p:cNvSpPr>
          <p:nvPr>
            <p:ph type="ftr" sz="quarter" idx="11"/>
          </p:nvPr>
        </p:nvSpPr>
        <p:spPr/>
        <p:txBody>
          <a:bodyPr/>
          <a:lstStyle/>
          <a:p>
            <a:endParaRPr lang="zh-CN" altLang="en-US"/>
          </a:p>
        </p:txBody>
      </p:sp>
      <p:sp>
        <p:nvSpPr>
          <p:cNvPr id="1048674"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1"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1048652"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53" name="Date Placeholder 3"/>
          <p:cNvSpPr>
            <a:spLocks noGrp="1"/>
          </p:cNvSpPr>
          <p:nvPr>
            <p:ph type="dt" sz="half" idx="10"/>
          </p:nvPr>
        </p:nvSpPr>
        <p:spPr/>
        <p:txBody>
          <a:bodyPr/>
          <a:lstStyle/>
          <a:p>
            <a:fld id="{E4EAD7ED-9D1B-457A-903D-2E05E08CF4EF}" type="datetime1">
              <a:rPr lang="zh-CN" altLang="en-US" smtClean="0"/>
              <a:pPr/>
              <a:t>2024/2/24</a:t>
            </a:fld>
            <a:endParaRPr lang="zh-CN" altLang="en-US"/>
          </a:p>
        </p:txBody>
      </p:sp>
      <p:sp>
        <p:nvSpPr>
          <p:cNvPr id="1048654" name="Footer Placeholder 4"/>
          <p:cNvSpPr>
            <a:spLocks noGrp="1"/>
          </p:cNvSpPr>
          <p:nvPr>
            <p:ph type="ftr" sz="quarter" idx="11"/>
          </p:nvPr>
        </p:nvSpPr>
        <p:spPr/>
        <p:txBody>
          <a:bodyPr/>
          <a:lstStyle/>
          <a:p>
            <a:endParaRPr lang="zh-CN" altLang="en-US"/>
          </a:p>
        </p:txBody>
      </p:sp>
      <p:sp>
        <p:nvSpPr>
          <p:cNvPr id="104865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56" name="Title 1"/>
          <p:cNvSpPr>
            <a:spLocks noGrp="1"/>
          </p:cNvSpPr>
          <p:nvPr>
            <p:ph type="title"/>
          </p:nvPr>
        </p:nvSpPr>
        <p:spPr/>
        <p:txBody>
          <a:bodyPr/>
          <a:lstStyle/>
          <a:p>
            <a:r>
              <a:rPr kumimoji="0" lang="en-US" smtClean="0"/>
              <a:t>Click to edit Master title style</a:t>
            </a:r>
            <a:endParaRPr kumimoji="0" lang="en-US"/>
          </a:p>
        </p:txBody>
      </p:sp>
      <p:sp>
        <p:nvSpPr>
          <p:cNvPr id="1048657"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58" name="Date Placeholder 3"/>
          <p:cNvSpPr>
            <a:spLocks noGrp="1"/>
          </p:cNvSpPr>
          <p:nvPr>
            <p:ph type="dt" sz="half" idx="10"/>
          </p:nvPr>
        </p:nvSpPr>
        <p:spPr/>
        <p:txBody>
          <a:bodyPr/>
          <a:lstStyle/>
          <a:p>
            <a:fld id="{FCE4300F-5019-4B27-B749-D5C3E522FF5D}" type="datetime1">
              <a:rPr lang="zh-CN" altLang="en-US" smtClean="0"/>
              <a:pPr/>
              <a:t>2024/2/24</a:t>
            </a:fld>
            <a:endParaRPr lang="zh-CN" altLang="en-US"/>
          </a:p>
        </p:txBody>
      </p:sp>
      <p:sp>
        <p:nvSpPr>
          <p:cNvPr id="1048659" name="Footer Placeholder 4"/>
          <p:cNvSpPr>
            <a:spLocks noGrp="1"/>
          </p:cNvSpPr>
          <p:nvPr>
            <p:ph type="ftr" sz="quarter" idx="11"/>
          </p:nvPr>
        </p:nvSpPr>
        <p:spPr/>
        <p:txBody>
          <a:bodyPr/>
          <a:lstStyle/>
          <a:p>
            <a:endParaRPr lang="zh-CN" altLang="en-US"/>
          </a:p>
        </p:txBody>
      </p:sp>
      <p:sp>
        <p:nvSpPr>
          <p:cNvPr id="104866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675"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76"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1048677"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678" name="Date Placeholder 3"/>
          <p:cNvSpPr>
            <a:spLocks noGrp="1"/>
          </p:cNvSpPr>
          <p:nvPr>
            <p:ph type="dt" sz="half" idx="10"/>
          </p:nvPr>
        </p:nvSpPr>
        <p:spPr/>
        <p:txBody>
          <a:bodyPr/>
          <a:lstStyle/>
          <a:p>
            <a:fld id="{DD49C64C-DFD7-4670-B113-EF13DCD18A51}" type="datetime1">
              <a:rPr lang="zh-CN" altLang="en-US" smtClean="0"/>
              <a:pPr/>
              <a:t>2024/2/24</a:t>
            </a:fld>
            <a:endParaRPr lang="zh-CN" altLang="en-US"/>
          </a:p>
        </p:txBody>
      </p:sp>
      <p:sp>
        <p:nvSpPr>
          <p:cNvPr id="1048679" name="Footer Placeholder 4"/>
          <p:cNvSpPr>
            <a:spLocks noGrp="1"/>
          </p:cNvSpPr>
          <p:nvPr>
            <p:ph type="ftr" sz="quarter" idx="11"/>
          </p:nvPr>
        </p:nvSpPr>
        <p:spPr/>
        <p:txBody>
          <a:bodyPr/>
          <a:lstStyle/>
          <a:p>
            <a:endParaRPr lang="zh-CN" altLang="en-US"/>
          </a:p>
        </p:txBody>
      </p:sp>
      <p:sp>
        <p:nvSpPr>
          <p:cNvPr id="104868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681"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82"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048683"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84"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1048685"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6"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7" name="Date Placeholder 4"/>
          <p:cNvSpPr>
            <a:spLocks noGrp="1"/>
          </p:cNvSpPr>
          <p:nvPr>
            <p:ph type="dt" sz="half" idx="10"/>
          </p:nvPr>
        </p:nvSpPr>
        <p:spPr/>
        <p:txBody>
          <a:bodyPr/>
          <a:lstStyle/>
          <a:p>
            <a:fld id="{64C15482-8FA2-4E3E-AECB-596A0373DD2D}" type="datetime1">
              <a:rPr lang="zh-CN" altLang="en-US" smtClean="0"/>
              <a:pPr/>
              <a:t>2024/2/24</a:t>
            </a:fld>
            <a:endParaRPr lang="zh-CN" altLang="en-US"/>
          </a:p>
        </p:txBody>
      </p:sp>
      <p:sp>
        <p:nvSpPr>
          <p:cNvPr id="1048688" name="Footer Placeholder 5"/>
          <p:cNvSpPr>
            <a:spLocks noGrp="1"/>
          </p:cNvSpPr>
          <p:nvPr>
            <p:ph type="ftr" sz="quarter" idx="11"/>
          </p:nvPr>
        </p:nvSpPr>
        <p:spPr/>
        <p:txBody>
          <a:bodyPr/>
          <a:lstStyle/>
          <a:p>
            <a:endParaRPr lang="zh-CN" altLang="en-US"/>
          </a:p>
        </p:txBody>
      </p:sp>
      <p:sp>
        <p:nvSpPr>
          <p:cNvPr id="1048689"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48690"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1048691"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92"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93"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94"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95" name="Date Placeholder 6"/>
          <p:cNvSpPr>
            <a:spLocks noGrp="1"/>
          </p:cNvSpPr>
          <p:nvPr>
            <p:ph type="dt" sz="half" idx="10"/>
          </p:nvPr>
        </p:nvSpPr>
        <p:spPr/>
        <p:txBody>
          <a:bodyPr/>
          <a:lstStyle/>
          <a:p>
            <a:fld id="{B1C3774E-71B7-4303-8FF2-F2ACD77B4338}" type="datetime1">
              <a:rPr lang="zh-CN" altLang="en-US" smtClean="0"/>
              <a:pPr/>
              <a:t>2024/2/24</a:t>
            </a:fld>
            <a:endParaRPr lang="zh-CN" altLang="en-US"/>
          </a:p>
        </p:txBody>
      </p:sp>
      <p:sp>
        <p:nvSpPr>
          <p:cNvPr id="1048696" name="Footer Placeholder 7"/>
          <p:cNvSpPr>
            <a:spLocks noGrp="1"/>
          </p:cNvSpPr>
          <p:nvPr>
            <p:ph type="ftr" sz="quarter" idx="11"/>
          </p:nvPr>
        </p:nvSpPr>
        <p:spPr/>
        <p:txBody>
          <a:bodyPr/>
          <a:lstStyle/>
          <a:p>
            <a:endParaRPr lang="zh-CN" altLang="en-US"/>
          </a:p>
        </p:txBody>
      </p:sp>
      <p:sp>
        <p:nvSpPr>
          <p:cNvPr id="1048697"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7"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1048648" name="Date Placeholder 2"/>
          <p:cNvSpPr>
            <a:spLocks noGrp="1"/>
          </p:cNvSpPr>
          <p:nvPr>
            <p:ph type="dt" sz="half" idx="10"/>
          </p:nvPr>
        </p:nvSpPr>
        <p:spPr/>
        <p:txBody>
          <a:bodyPr/>
          <a:lstStyle/>
          <a:p>
            <a:fld id="{20E135CD-815D-4EA9-8EF0-9F7EAE8BFB83}" type="datetime1">
              <a:rPr lang="zh-CN" altLang="en-US" smtClean="0"/>
              <a:pPr/>
              <a:t>2024/2/24</a:t>
            </a:fld>
            <a:endParaRPr lang="zh-CN" altLang="en-US"/>
          </a:p>
        </p:txBody>
      </p:sp>
      <p:sp>
        <p:nvSpPr>
          <p:cNvPr id="1048649" name="Footer Placeholder 3"/>
          <p:cNvSpPr>
            <a:spLocks noGrp="1"/>
          </p:cNvSpPr>
          <p:nvPr>
            <p:ph type="ftr" sz="quarter" idx="11"/>
          </p:nvPr>
        </p:nvSpPr>
        <p:spPr/>
        <p:txBody>
          <a:bodyPr/>
          <a:lstStyle/>
          <a:p>
            <a:endParaRPr lang="zh-CN" altLang="en-US"/>
          </a:p>
        </p:txBody>
      </p:sp>
      <p:sp>
        <p:nvSpPr>
          <p:cNvPr id="1048650"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698"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99" name="Date Placeholder 1"/>
          <p:cNvSpPr>
            <a:spLocks noGrp="1"/>
          </p:cNvSpPr>
          <p:nvPr>
            <p:ph type="dt" sz="half" idx="10"/>
          </p:nvPr>
        </p:nvSpPr>
        <p:spPr/>
        <p:txBody>
          <a:bodyPr/>
          <a:lstStyle/>
          <a:p>
            <a:fld id="{72798AA4-D37C-4F31-AE09-7F931942540A}" type="datetime1">
              <a:rPr lang="zh-CN" altLang="en-US" smtClean="0"/>
              <a:pPr/>
              <a:t>2024/2/24</a:t>
            </a:fld>
            <a:endParaRPr lang="zh-CN" altLang="en-US"/>
          </a:p>
        </p:txBody>
      </p:sp>
      <p:sp>
        <p:nvSpPr>
          <p:cNvPr id="1048700" name="Footer Placeholder 2"/>
          <p:cNvSpPr>
            <a:spLocks noGrp="1"/>
          </p:cNvSpPr>
          <p:nvPr>
            <p:ph type="ftr" sz="quarter" idx="11"/>
          </p:nvPr>
        </p:nvSpPr>
        <p:spPr/>
        <p:txBody>
          <a:bodyPr/>
          <a:lstStyle/>
          <a:p>
            <a:endParaRPr lang="zh-CN" altLang="en-US"/>
          </a:p>
        </p:txBody>
      </p:sp>
      <p:sp>
        <p:nvSpPr>
          <p:cNvPr id="1048701"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702"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703"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1048704"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705"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06" name="Date Placeholder 4"/>
          <p:cNvSpPr>
            <a:spLocks noGrp="1"/>
          </p:cNvSpPr>
          <p:nvPr>
            <p:ph type="dt" sz="half" idx="10"/>
          </p:nvPr>
        </p:nvSpPr>
        <p:spPr/>
        <p:txBody>
          <a:bodyPr/>
          <a:lstStyle/>
          <a:p>
            <a:fld id="{7DF1F3D6-8FC3-4EDA-909D-EDC5290628B6}" type="datetime1">
              <a:rPr lang="zh-CN" altLang="en-US" smtClean="0"/>
              <a:pPr/>
              <a:t>2024/2/24</a:t>
            </a:fld>
            <a:endParaRPr lang="zh-CN" altLang="en-US"/>
          </a:p>
        </p:txBody>
      </p:sp>
      <p:sp>
        <p:nvSpPr>
          <p:cNvPr id="1048707" name="Footer Placeholder 5"/>
          <p:cNvSpPr>
            <a:spLocks noGrp="1"/>
          </p:cNvSpPr>
          <p:nvPr>
            <p:ph type="ftr" sz="quarter" idx="11"/>
          </p:nvPr>
        </p:nvSpPr>
        <p:spPr/>
        <p:txBody>
          <a:bodyPr/>
          <a:lstStyle/>
          <a:p>
            <a:endParaRPr lang="zh-CN" altLang="en-US"/>
          </a:p>
        </p:txBody>
      </p:sp>
      <p:sp>
        <p:nvSpPr>
          <p:cNvPr id="1048708"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61"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1048662" name="Date Placeholder 4"/>
          <p:cNvSpPr>
            <a:spLocks noGrp="1"/>
          </p:cNvSpPr>
          <p:nvPr>
            <p:ph type="dt" sz="half" idx="10"/>
          </p:nvPr>
        </p:nvSpPr>
        <p:spPr/>
        <p:txBody>
          <a:bodyPr/>
          <a:lstStyle/>
          <a:p>
            <a:fld id="{8C17AA77-1BD7-488D-87B4-109A510BCAE1}" type="datetime1">
              <a:rPr lang="zh-CN" altLang="en-US" smtClean="0"/>
              <a:pPr/>
              <a:t>2024/2/24</a:t>
            </a:fld>
            <a:endParaRPr lang="zh-CN" altLang="en-US"/>
          </a:p>
        </p:txBody>
      </p:sp>
      <p:sp>
        <p:nvSpPr>
          <p:cNvPr id="1048663" name="Footer Placeholder 5"/>
          <p:cNvSpPr>
            <a:spLocks noGrp="1"/>
          </p:cNvSpPr>
          <p:nvPr>
            <p:ph type="ftr" sz="quarter" idx="11"/>
          </p:nvPr>
        </p:nvSpPr>
        <p:spPr/>
        <p:txBody>
          <a:bodyPr/>
          <a:lstStyle/>
          <a:p>
            <a:endParaRPr lang="zh-CN" altLang="en-US"/>
          </a:p>
        </p:txBody>
      </p:sp>
      <p:sp>
        <p:nvSpPr>
          <p:cNvPr id="1048664"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66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1048666"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1048667"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68"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69"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7"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8"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9"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80"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1048581"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82"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76485731-FE65-4D4A-BFF8-D4E9E17D645B}" type="datetime1">
              <a:rPr lang="zh-CN" altLang="en-US" smtClean="0"/>
              <a:pPr/>
              <a:t>2024/2/24</a:t>
            </a:fld>
            <a:endParaRPr lang="zh-CN" altLang="en-US"/>
          </a:p>
        </p:txBody>
      </p:sp>
      <p:sp>
        <p:nvSpPr>
          <p:cNvPr id="1048583"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1048584"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D5B52ADC-5BFA-4FBD-BEE2-16096B7F4166}" type="slidenum">
              <a:rPr lang="zh-CN" altLang="en-US" smtClean="0"/>
              <a:pPr/>
              <a:t>‹#›</a:t>
            </a:fld>
            <a:endParaRPr lang="zh-CN" altLang="en-US"/>
          </a:p>
        </p:txBody>
      </p:sp>
      <p:sp>
        <p:nvSpPr>
          <p:cNvPr id="104858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Slide Number Placeholder 3"/>
          <p:cNvSpPr>
            <a:spLocks noGrp="1"/>
          </p:cNvSpPr>
          <p:nvPr>
            <p:ph type="sldNum" sz="quarter" idx="12"/>
          </p:nvPr>
        </p:nvSpPr>
        <p:spPr/>
        <p:txBody>
          <a:bodyPr/>
          <a:lstStyle/>
          <a:p>
            <a:fld id="{D5B52ADC-5BFA-4FBD-BEE2-16096B7F4166}" type="slidenum">
              <a:rPr lang="zh-CN" altLang="en-US" smtClean="0"/>
              <a:pPr/>
              <a:t>1</a:t>
            </a:fld>
            <a:endParaRPr lang="zh-CN" altLang="en-US"/>
          </a:p>
        </p:txBody>
      </p:sp>
      <p:sp>
        <p:nvSpPr>
          <p:cNvPr id="1048608" name="TextBox 1048607"/>
          <p:cNvSpPr txBox="1"/>
          <p:nvPr/>
        </p:nvSpPr>
        <p:spPr>
          <a:xfrm rot="3742">
            <a:off x="1393517" y="403083"/>
            <a:ext cx="7217739" cy="4770537"/>
          </a:xfrm>
          <a:prstGeom prst="rect">
            <a:avLst/>
          </a:prstGeom>
        </p:spPr>
        <p:txBody>
          <a:bodyPr wrap="square" rtlCol="0">
            <a:spAutoFit/>
          </a:bodyPr>
          <a:lstStyle/>
          <a:p>
            <a:pPr algn="ctr"/>
            <a:r>
              <a:rPr lang="en-US" sz="4000" b="1" dirty="0">
                <a:solidFill>
                  <a:srgbClr val="36363D"/>
                </a:solidFill>
              </a:rPr>
              <a:t>Presentation on </a:t>
            </a:r>
            <a:endParaRPr lang="en-US" sz="4000" b="1" dirty="0" smtClean="0">
              <a:solidFill>
                <a:srgbClr val="36363D"/>
              </a:solidFill>
            </a:endParaRPr>
          </a:p>
          <a:p>
            <a:pPr algn="ctr"/>
            <a:r>
              <a:rPr lang="en-US" sz="4000" b="1" i="1" dirty="0" smtClean="0">
                <a:solidFill>
                  <a:srgbClr val="0070C0"/>
                </a:solidFill>
              </a:rPr>
              <a:t>Magnetic Properties of Material</a:t>
            </a:r>
            <a:endParaRPr lang="en-US" sz="4800" b="1" i="1" dirty="0">
              <a:solidFill>
                <a:srgbClr val="0070C0"/>
              </a:solidFill>
            </a:endParaRPr>
          </a:p>
          <a:p>
            <a:endParaRPr lang="en-US" sz="4000" dirty="0">
              <a:solidFill>
                <a:srgbClr val="000000"/>
              </a:solidFill>
            </a:endParaRPr>
          </a:p>
          <a:p>
            <a:endParaRPr lang="en-US" sz="4000" dirty="0">
              <a:solidFill>
                <a:srgbClr val="000000"/>
              </a:solidFill>
            </a:endParaRPr>
          </a:p>
          <a:p>
            <a:pPr algn="ctr"/>
            <a:r>
              <a:rPr lang="en-US" sz="4000" dirty="0">
                <a:solidFill>
                  <a:srgbClr val="000000"/>
                </a:solidFill>
              </a:rPr>
              <a:t>Presented by</a:t>
            </a:r>
          </a:p>
          <a:p>
            <a:pPr algn="r"/>
            <a:r>
              <a:rPr lang="en-US" sz="3200" dirty="0">
                <a:solidFill>
                  <a:srgbClr val="FF6600"/>
                </a:solidFill>
              </a:rPr>
              <a:t>Miss </a:t>
            </a:r>
            <a:r>
              <a:rPr lang="en-US" sz="3200" dirty="0" err="1">
                <a:solidFill>
                  <a:srgbClr val="FF6600"/>
                </a:solidFill>
              </a:rPr>
              <a:t>Neha</a:t>
            </a:r>
            <a:r>
              <a:rPr lang="en-US" sz="3200" dirty="0">
                <a:solidFill>
                  <a:srgbClr val="FF6600"/>
                </a:solidFill>
              </a:rPr>
              <a:t> </a:t>
            </a:r>
            <a:r>
              <a:rPr lang="en-US" sz="3200" dirty="0" err="1">
                <a:solidFill>
                  <a:srgbClr val="FF6600"/>
                </a:solidFill>
              </a:rPr>
              <a:t>Narendra</a:t>
            </a:r>
            <a:r>
              <a:rPr lang="en-US" sz="3200" dirty="0">
                <a:solidFill>
                  <a:srgbClr val="FF6600"/>
                </a:solidFill>
              </a:rPr>
              <a:t> </a:t>
            </a:r>
            <a:r>
              <a:rPr lang="en-US" sz="3200" dirty="0" err="1">
                <a:solidFill>
                  <a:srgbClr val="FF6600"/>
                </a:solidFill>
              </a:rPr>
              <a:t>Sawant</a:t>
            </a:r>
            <a:endParaRPr lang="en-US" sz="3200" dirty="0">
              <a:solidFill>
                <a:srgbClr val="FF6600"/>
              </a:solidFill>
            </a:endParaRPr>
          </a:p>
          <a:p>
            <a:pPr algn="r"/>
            <a:r>
              <a:rPr lang="en-US" sz="3200" dirty="0" err="1">
                <a:solidFill>
                  <a:srgbClr val="FF6600"/>
                </a:solidFill>
              </a:rPr>
              <a:t>M.Sc</a:t>
            </a:r>
            <a:r>
              <a:rPr lang="en-US" sz="3200" dirty="0">
                <a:solidFill>
                  <a:srgbClr val="FF6600"/>
                </a:solidFill>
              </a:rPr>
              <a:t> </a:t>
            </a:r>
            <a:r>
              <a:rPr lang="en-US" sz="3200" dirty="0" smtClean="0">
                <a:solidFill>
                  <a:srgbClr val="FF6600"/>
                </a:solidFill>
              </a:rPr>
              <a:t>SET</a:t>
            </a:r>
            <a:r>
              <a:rPr lang="en-US" sz="3200" dirty="0" smtClean="0">
                <a:solidFill>
                  <a:srgbClr val="FF6600"/>
                </a:solidFill>
              </a:rPr>
              <a:t>(Physics</a:t>
            </a:r>
            <a:r>
              <a:rPr lang="en-US" sz="3200" dirty="0">
                <a:solidFill>
                  <a:srgbClr val="FF6600"/>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ctrTitle"/>
          </p:nvPr>
        </p:nvSpPr>
        <p:spPr>
          <a:xfrm>
            <a:off x="1432560" y="359898"/>
            <a:ext cx="7406640" cy="996330"/>
          </a:xfrm>
        </p:spPr>
        <p:txBody>
          <a:bodyPr/>
          <a:lstStyle/>
          <a:p>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Magnetic Susceptibility :-</a:t>
            </a:r>
          </a:p>
        </p:txBody>
      </p:sp>
      <p:sp>
        <p:nvSpPr>
          <p:cNvPr id="1048631" name="Subtitle 1048630"/>
          <p:cNvSpPr>
            <a:spLocks noGrp="1"/>
          </p:cNvSpPr>
          <p:nvPr>
            <p:ph type="subTitle" idx="1"/>
          </p:nvPr>
        </p:nvSpPr>
        <p:spPr>
          <a:xfrm>
            <a:off x="1432559" y="1502229"/>
            <a:ext cx="7406640" cy="5041446"/>
          </a:xfrm>
        </p:spPr>
        <p:txBody>
          <a:bodyPr/>
          <a:lstStyle/>
          <a:p>
            <a:pPr algn="just"/>
            <a:r>
              <a:rPr lang="en-US" dirty="0">
                <a:latin typeface="Times New Roman" pitchFamily="18" charset="0"/>
                <a:cs typeface="Times New Roman" pitchFamily="18" charset="0"/>
              </a:rPr>
              <a:t>It is defined as the ratio of the intensity of </a:t>
            </a:r>
            <a:r>
              <a:rPr lang="en-US" dirty="0" err="1">
                <a:latin typeface="Times New Roman" pitchFamily="18" charset="0"/>
                <a:cs typeface="Times New Roman" pitchFamily="18" charset="0"/>
              </a:rPr>
              <a:t>magnetisation</a:t>
            </a:r>
            <a:r>
              <a:rPr lang="en-US" dirty="0">
                <a:latin typeface="Times New Roman" pitchFamily="18" charset="0"/>
                <a:cs typeface="Times New Roman" pitchFamily="18" charset="0"/>
              </a:rPr>
              <a:t> induced in the magnetic substance to the intensity of magnetic field. It is denoted by X.</a:t>
            </a:r>
          </a:p>
          <a:p>
            <a:pPr algn="just"/>
            <a:r>
              <a:rPr lang="en-US" dirty="0">
                <a:latin typeface="Times New Roman" pitchFamily="18" charset="0"/>
                <a:cs typeface="Times New Roman" pitchFamily="18" charset="0"/>
              </a:rPr>
              <a:t>X = M/H</a:t>
            </a:r>
          </a:p>
          <a:p>
            <a:pPr algn="just"/>
            <a:r>
              <a:rPr lang="en-US" dirty="0">
                <a:latin typeface="Times New Roman" pitchFamily="18" charset="0"/>
                <a:cs typeface="Times New Roman" pitchFamily="18" charset="0"/>
              </a:rPr>
              <a:t>For given material, it also depends on temperature.</a:t>
            </a:r>
          </a:p>
          <a:p>
            <a:pPr algn="just"/>
            <a:r>
              <a:rPr lang="en-US" dirty="0" err="1">
                <a:latin typeface="Times New Roman" pitchFamily="18" charset="0"/>
                <a:cs typeface="Times New Roman" pitchFamily="18" charset="0"/>
              </a:rPr>
              <a:t>uH</a:t>
            </a:r>
            <a:r>
              <a:rPr lang="en-US" dirty="0">
                <a:latin typeface="Times New Roman" pitchFamily="18" charset="0"/>
                <a:cs typeface="Times New Roman" pitchFamily="18" charset="0"/>
              </a:rPr>
              <a:t> = u0 (H + M)</a:t>
            </a:r>
          </a:p>
          <a:p>
            <a:pPr algn="just"/>
            <a:r>
              <a:rPr lang="en-US" dirty="0">
                <a:latin typeface="Times New Roman" pitchFamily="18" charset="0"/>
                <a:cs typeface="Times New Roman" pitchFamily="18" charset="0"/>
              </a:rPr>
              <a:t>(u/u0) H = H + M </a:t>
            </a:r>
          </a:p>
          <a:p>
            <a:pPr algn="just"/>
            <a:r>
              <a:rPr lang="en-US" dirty="0" err="1">
                <a:latin typeface="Times New Roman" pitchFamily="18" charset="0"/>
                <a:cs typeface="Times New Roman" pitchFamily="18" charset="0"/>
              </a:rPr>
              <a:t>kH</a:t>
            </a:r>
            <a:r>
              <a:rPr lang="en-US" dirty="0">
                <a:latin typeface="Times New Roman" pitchFamily="18" charset="0"/>
                <a:cs typeface="Times New Roman" pitchFamily="18" charset="0"/>
              </a:rPr>
              <a:t> = H + M</a:t>
            </a:r>
          </a:p>
          <a:p>
            <a:pPr algn="just"/>
            <a:r>
              <a:rPr lang="en-US" dirty="0">
                <a:latin typeface="Times New Roman" pitchFamily="18" charset="0"/>
                <a:cs typeface="Times New Roman" pitchFamily="18" charset="0"/>
              </a:rPr>
              <a:t>k = 1 + M/H</a:t>
            </a:r>
          </a:p>
          <a:p>
            <a:pPr algn="just"/>
            <a:r>
              <a:rPr lang="en-US" dirty="0">
                <a:latin typeface="Times New Roman" pitchFamily="18" charset="0"/>
                <a:cs typeface="Times New Roman" pitchFamily="18" charset="0"/>
              </a:rPr>
              <a:t>k = 1 + </a:t>
            </a:r>
            <a:r>
              <a:rPr lang="en-US" dirty="0" smtClean="0">
                <a:latin typeface="Times New Roman" pitchFamily="18" charset="0"/>
                <a:cs typeface="Times New Roman" pitchFamily="18" charset="0"/>
              </a:rPr>
              <a:t>X</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1048632" name="Slide Number Placeholder 1048631"/>
          <p:cNvSpPr>
            <a:spLocks noGrp="1"/>
          </p:cNvSpPr>
          <p:nvPr>
            <p:ph type="sldNum" sz="quarter" idx="12"/>
          </p:nvPr>
        </p:nvSpPr>
        <p:spPr/>
        <p:txBody>
          <a:bodyPr/>
          <a:lstStyle/>
          <a:p>
            <a:fld id="{D5B52ADC-5BFA-4FBD-BEE2-16096B7F4166}" type="slidenum">
              <a:rPr lang="zh-CN" altLang="en-US" smtClean="0"/>
              <a:pPr/>
              <a:t>10</a:t>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Subtitle 1048632"/>
          <p:cNvSpPr>
            <a:spLocks noGrp="1"/>
          </p:cNvSpPr>
          <p:nvPr>
            <p:ph type="subTitle" idx="1"/>
          </p:nvPr>
        </p:nvSpPr>
        <p:spPr>
          <a:xfrm>
            <a:off x="1432560" y="250030"/>
            <a:ext cx="7406640" cy="6368001"/>
          </a:xfrm>
        </p:spPr>
        <p:txBody>
          <a:bodyPr/>
          <a:lstStyle/>
          <a:p>
            <a:pPr algn="just"/>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current loop has a magnetic dipole moment , each electron in an atom has magnetic dipole moment due to orbital motion. Also electron has spin motion because of which it has spin magnetic moment. The resultant magnetic moment is vector sum of all such magnetic moment.</a:t>
            </a:r>
          </a:p>
          <a:p>
            <a:pPr algn="just"/>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magnetic moments of the electrons of an atom have tendency to cancel in pairs. So resultant magnetic moment is zero. But in some cases, it is not zero. Such an atom may be represented by permanent magnetic moment.</a:t>
            </a:r>
          </a:p>
          <a:p>
            <a:pPr algn="just"/>
            <a:r>
              <a:rPr lang="en-US" dirty="0" smtClean="0">
                <a:latin typeface="Times New Roman" pitchFamily="18" charset="0"/>
                <a:cs typeface="Times New Roman" pitchFamily="18" charset="0"/>
              </a:rPr>
              <a:t>	Depending </a:t>
            </a:r>
            <a:r>
              <a:rPr lang="en-US" dirty="0">
                <a:latin typeface="Times New Roman" pitchFamily="18" charset="0"/>
                <a:cs typeface="Times New Roman" pitchFamily="18" charset="0"/>
              </a:rPr>
              <a:t>upon properties of material, material divided into 3 groups :-</a:t>
            </a:r>
          </a:p>
          <a:p>
            <a:pPr algn="just"/>
            <a:r>
              <a:rPr lang="en-US" dirty="0">
                <a:latin typeface="Times New Roman" pitchFamily="18" charset="0"/>
                <a:cs typeface="Times New Roman" pitchFamily="18" charset="0"/>
              </a:rPr>
              <a:t>1)  Diamagnetic Material 2) Paramagnetic material 3) Ferromagnetic material </a:t>
            </a:r>
          </a:p>
          <a:p>
            <a:pPr algn="just"/>
            <a:endParaRPr lang="en-US" dirty="0">
              <a:latin typeface="Times New Roman" pitchFamily="18" charset="0"/>
              <a:cs typeface="Times New Roman" pitchFamily="18" charset="0"/>
            </a:endParaRPr>
          </a:p>
        </p:txBody>
      </p:sp>
      <p:sp>
        <p:nvSpPr>
          <p:cNvPr id="1048634" name="Slide Number Placeholder 1048633"/>
          <p:cNvSpPr>
            <a:spLocks noGrp="1"/>
          </p:cNvSpPr>
          <p:nvPr>
            <p:ph type="sldNum" sz="quarter" idx="12"/>
          </p:nvPr>
        </p:nvSpPr>
        <p:spPr/>
        <p:txBody>
          <a:bodyPr/>
          <a:lstStyle/>
          <a:p>
            <a:fld id="{D5B52ADC-5BFA-4FBD-BEE2-16096B7F4166}" type="slidenum">
              <a:rPr lang="zh-CN" altLang="en-US" smtClean="0"/>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048634"/>
          <p:cNvSpPr>
            <a:spLocks noGrp="1"/>
          </p:cNvSpPr>
          <p:nvPr>
            <p:ph type="ctrTitle"/>
          </p:nvPr>
        </p:nvSpPr>
        <p:spPr>
          <a:xfrm>
            <a:off x="1432560" y="359898"/>
            <a:ext cx="7406640" cy="814105"/>
          </a:xfrm>
        </p:spPr>
        <p:txBody>
          <a:bodyPr/>
          <a:lstStyle/>
          <a:p>
            <a:r>
              <a:rPr lang="en-US" dirty="0">
                <a:latin typeface="Times New Roman" pitchFamily="18" charset="0"/>
                <a:cs typeface="Times New Roman" pitchFamily="18" charset="0"/>
              </a:rPr>
              <a:t>Diamagnetic Materials :- </a:t>
            </a:r>
          </a:p>
        </p:txBody>
      </p:sp>
      <p:sp>
        <p:nvSpPr>
          <p:cNvPr id="1048636" name="Subtitle 1048635"/>
          <p:cNvSpPr>
            <a:spLocks noGrp="1"/>
          </p:cNvSpPr>
          <p:nvPr>
            <p:ph type="subTitle" idx="1"/>
          </p:nvPr>
        </p:nvSpPr>
        <p:spPr>
          <a:xfrm>
            <a:off x="1432560" y="1538966"/>
            <a:ext cx="7406640" cy="5186066"/>
          </a:xfrm>
        </p:spPr>
        <p:txBody>
          <a:bodyPr/>
          <a:lstStyle/>
          <a:p>
            <a:pPr algn="just"/>
            <a:r>
              <a:rPr lang="en-US" dirty="0" smtClean="0">
                <a:latin typeface="Times New Roman" pitchFamily="18" charset="0"/>
                <a:cs typeface="Times New Roman" pitchFamily="18" charset="0"/>
              </a:rPr>
              <a:t>	Diamagnetic </a:t>
            </a:r>
            <a:r>
              <a:rPr lang="en-US" dirty="0">
                <a:latin typeface="Times New Roman" pitchFamily="18" charset="0"/>
                <a:cs typeface="Times New Roman" pitchFamily="18" charset="0"/>
              </a:rPr>
              <a:t>materials are weakly repelled by the magnetic field. The magnetic dipole moment of all electrons in atoms of diamagnetic substance cancel each other and resultant magnetic dipole moment of the atom is zero.</a:t>
            </a:r>
          </a:p>
          <a:p>
            <a:pPr algn="just"/>
            <a:r>
              <a:rPr lang="en-US" dirty="0">
                <a:latin typeface="Times New Roman" pitchFamily="18" charset="0"/>
                <a:cs typeface="Times New Roman" pitchFamily="18" charset="0"/>
              </a:rPr>
              <a:t>Properties of diamagnetic material :-</a:t>
            </a:r>
          </a:p>
          <a:p>
            <a:pPr algn="just"/>
            <a:r>
              <a:rPr lang="en-US" dirty="0">
                <a:latin typeface="Times New Roman" pitchFamily="18" charset="0"/>
                <a:cs typeface="Times New Roman" pitchFamily="18" charset="0"/>
              </a:rPr>
              <a:t>1) Every atom of diamagnetic material has zero magnetic dipole moment.</a:t>
            </a:r>
          </a:p>
          <a:p>
            <a:pPr algn="just"/>
            <a:r>
              <a:rPr lang="en-US" dirty="0">
                <a:latin typeface="Times New Roman" pitchFamily="18" charset="0"/>
                <a:cs typeface="Times New Roman" pitchFamily="18" charset="0"/>
              </a:rPr>
              <a:t>2) Diamagnetic materials are weakly repelled by magnet.</a:t>
            </a:r>
          </a:p>
          <a:p>
            <a:pPr algn="just"/>
            <a:r>
              <a:rPr lang="en-US" dirty="0">
                <a:latin typeface="Times New Roman" pitchFamily="18" charset="0"/>
                <a:cs typeface="Times New Roman" pitchFamily="18" charset="0"/>
              </a:rPr>
              <a:t>3) Permeability of diamagnetic materials is less than that of free space i.e. u &lt; u</a:t>
            </a:r>
            <a:r>
              <a:rPr lang="en-US" baseline="-25000" dirty="0">
                <a:latin typeface="Times New Roman" pitchFamily="18" charset="0"/>
                <a:cs typeface="Times New Roman" pitchFamily="18" charset="0"/>
              </a:rPr>
              <a:t>0</a:t>
            </a:r>
          </a:p>
        </p:txBody>
      </p:sp>
      <p:sp>
        <p:nvSpPr>
          <p:cNvPr id="1048637" name="Slide Number Placeholder 1048636"/>
          <p:cNvSpPr>
            <a:spLocks noGrp="1"/>
          </p:cNvSpPr>
          <p:nvPr>
            <p:ph type="sldNum" sz="quarter" idx="12"/>
          </p:nvPr>
        </p:nvSpPr>
        <p:spPr/>
        <p:txBody>
          <a:bodyPr/>
          <a:lstStyle/>
          <a:p>
            <a:fld id="{D5B52ADC-5BFA-4FBD-BEE2-16096B7F4166}" type="slidenum">
              <a:rPr lang="zh-CN" altLang="en-US" smtClean="0"/>
              <a:pPr/>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Subtitle 1048637"/>
          <p:cNvSpPr>
            <a:spLocks noGrp="1"/>
          </p:cNvSpPr>
          <p:nvPr>
            <p:ph type="subTitle" idx="1"/>
          </p:nvPr>
        </p:nvSpPr>
        <p:spPr>
          <a:xfrm>
            <a:off x="1432560" y="231390"/>
            <a:ext cx="7406640" cy="6455208"/>
          </a:xfrm>
        </p:spPr>
        <p:txBody>
          <a:bodyPr>
            <a:normAutofit fontScale="96154"/>
          </a:bodyPr>
          <a:lstStyle/>
          <a:p>
            <a:pPr algn="just"/>
            <a:r>
              <a:rPr lang="en-US" dirty="0">
                <a:latin typeface="Times New Roman" pitchFamily="18" charset="0"/>
                <a:cs typeface="Times New Roman" pitchFamily="18" charset="0"/>
              </a:rPr>
              <a:t>4) The relative permeability of diamagnetic materials is less than one. i.e. k = u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&lt; 1</a:t>
            </a:r>
          </a:p>
          <a:p>
            <a:pPr algn="just"/>
            <a:r>
              <a:rPr lang="en-US" dirty="0">
                <a:latin typeface="Times New Roman" pitchFamily="18" charset="0"/>
                <a:cs typeface="Times New Roman" pitchFamily="18" charset="0"/>
              </a:rPr>
              <a:t>5) Susceptibility of these materials is negative i.e. X &lt; 0</a:t>
            </a:r>
          </a:p>
          <a:p>
            <a:pPr algn="just"/>
            <a:r>
              <a:rPr lang="en-US" dirty="0">
                <a:latin typeface="Times New Roman" pitchFamily="18" charset="0"/>
                <a:cs typeface="Times New Roman" pitchFamily="18" charset="0"/>
              </a:rPr>
              <a:t>6) In an external magnetic field diamagnetic materials are weakly </a:t>
            </a:r>
            <a:r>
              <a:rPr lang="en-US" dirty="0" err="1">
                <a:latin typeface="Times New Roman" pitchFamily="18" charset="0"/>
                <a:cs typeface="Times New Roman" pitchFamily="18" charset="0"/>
              </a:rPr>
              <a:t>magnetised</a:t>
            </a:r>
            <a:r>
              <a:rPr lang="en-US" dirty="0">
                <a:latin typeface="Times New Roman" pitchFamily="18" charset="0"/>
                <a:cs typeface="Times New Roman" pitchFamily="18" charset="0"/>
              </a:rPr>
              <a:t> in direction opposite to the magnetic field.</a:t>
            </a:r>
          </a:p>
          <a:p>
            <a:pPr algn="just"/>
            <a:r>
              <a:rPr lang="en-US" dirty="0">
                <a:latin typeface="Times New Roman" pitchFamily="18" charset="0"/>
                <a:cs typeface="Times New Roman" pitchFamily="18" charset="0"/>
              </a:rPr>
              <a:t>7) Diamagnetic Materials lose their magnetism on removal of external magnetic field.</a:t>
            </a:r>
          </a:p>
          <a:p>
            <a:pPr algn="just"/>
            <a:r>
              <a:rPr lang="en-US" dirty="0">
                <a:latin typeface="Times New Roman" pitchFamily="18" charset="0"/>
                <a:cs typeface="Times New Roman" pitchFamily="18" charset="0"/>
              </a:rPr>
              <a:t>8) </a:t>
            </a:r>
            <a:r>
              <a:rPr lang="en-US" dirty="0" err="1">
                <a:latin typeface="Times New Roman" pitchFamily="18" charset="0"/>
                <a:cs typeface="Times New Roman" pitchFamily="18" charset="0"/>
              </a:rPr>
              <a:t>Dimagnetism</a:t>
            </a:r>
            <a:r>
              <a:rPr lang="en-US" dirty="0">
                <a:latin typeface="Times New Roman" pitchFamily="18" charset="0"/>
                <a:cs typeface="Times New Roman" pitchFamily="18" charset="0"/>
              </a:rPr>
              <a:t> is found in solid, liquid and gases. for ex. Silver, lead , silicon, nitrogen, sodium chloride, bismuth, copper, antimony, gold, mercury, water, air, hydrogen</a:t>
            </a:r>
          </a:p>
          <a:p>
            <a:pPr algn="just"/>
            <a:r>
              <a:rPr lang="en-US" dirty="0">
                <a:latin typeface="Times New Roman" pitchFamily="18" charset="0"/>
                <a:cs typeface="Times New Roman" pitchFamily="18" charset="0"/>
              </a:rPr>
              <a:t>9) If diamagnetic gas is introduced between the pole pieces of magnet, it spreads at right angles to the magnetic field.  </a:t>
            </a:r>
          </a:p>
        </p:txBody>
      </p:sp>
      <p:sp>
        <p:nvSpPr>
          <p:cNvPr id="1048639" name="Slide Number Placeholder 1048638"/>
          <p:cNvSpPr>
            <a:spLocks noGrp="1"/>
          </p:cNvSpPr>
          <p:nvPr>
            <p:ph type="sldNum" sz="quarter" idx="12"/>
          </p:nvPr>
        </p:nvSpPr>
        <p:spPr/>
        <p:txBody>
          <a:bodyPr/>
          <a:lstStyle/>
          <a:p>
            <a:fld id="{D5B52ADC-5BFA-4FBD-BEE2-16096B7F4166}" type="slidenum">
              <a:rPr lang="zh-CN" altLang="en-US" smtClean="0"/>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ctrTitle"/>
          </p:nvPr>
        </p:nvSpPr>
        <p:spPr>
          <a:xfrm>
            <a:off x="1432560" y="359898"/>
            <a:ext cx="7406640" cy="589434"/>
          </a:xfrm>
        </p:spPr>
        <p:txBody>
          <a:bodyPr>
            <a:normAutofit fontScale="90000"/>
          </a:bodyPr>
          <a:lstStyle/>
          <a:p>
            <a:r>
              <a:rPr lang="en-US" dirty="0">
                <a:latin typeface="Times New Roman" pitchFamily="18" charset="0"/>
                <a:cs typeface="Times New Roman" pitchFamily="18" charset="0"/>
              </a:rPr>
              <a:t>Paramagnetic Materials :-</a:t>
            </a:r>
          </a:p>
        </p:txBody>
      </p:sp>
      <p:sp>
        <p:nvSpPr>
          <p:cNvPr id="1048641" name="Subtitle 1048640"/>
          <p:cNvSpPr>
            <a:spLocks noGrp="1"/>
          </p:cNvSpPr>
          <p:nvPr>
            <p:ph type="subTitle" idx="1"/>
          </p:nvPr>
        </p:nvSpPr>
        <p:spPr>
          <a:xfrm>
            <a:off x="1432560" y="1217793"/>
            <a:ext cx="7406640" cy="5339771"/>
          </a:xfrm>
        </p:spPr>
        <p:txBody>
          <a:bodyPr>
            <a:normAutofit fontScale="96154"/>
          </a:bodyPr>
          <a:lstStyle/>
          <a:p>
            <a:pPr algn="just"/>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Paramagnetic materials, due to </a:t>
            </a:r>
            <a:r>
              <a:rPr lang="en-US" dirty="0" err="1">
                <a:latin typeface="Times New Roman" pitchFamily="18" charset="0"/>
                <a:cs typeface="Times New Roman" pitchFamily="18" charset="0"/>
              </a:rPr>
              <a:t>obital</a:t>
            </a:r>
            <a:r>
              <a:rPr lang="en-US" dirty="0">
                <a:latin typeface="Times New Roman" pitchFamily="18" charset="0"/>
                <a:cs typeface="Times New Roman" pitchFamily="18" charset="0"/>
              </a:rPr>
              <a:t> and spin motion of electrons, every atom processes net magnetic moment but it is very </a:t>
            </a:r>
            <a:r>
              <a:rPr lang="en-US" dirty="0" smtClean="0">
                <a:latin typeface="Times New Roman" pitchFamily="18" charset="0"/>
                <a:cs typeface="Times New Roman" pitchFamily="18" charset="0"/>
              </a:rPr>
              <a:t>small. </a:t>
            </a:r>
          </a:p>
          <a:p>
            <a:pPr algn="just"/>
            <a:r>
              <a:rPr lang="en-US" dirty="0" smtClean="0">
                <a:latin typeface="Times New Roman" pitchFamily="18" charset="0"/>
                <a:cs typeface="Times New Roman" pitchFamily="18" charset="0"/>
              </a:rPr>
              <a:t>	When </a:t>
            </a:r>
            <a:r>
              <a:rPr lang="en-US" dirty="0">
                <a:latin typeface="Times New Roman" pitchFamily="18" charset="0"/>
                <a:cs typeface="Times New Roman" pitchFamily="18" charset="0"/>
              </a:rPr>
              <a:t>this </a:t>
            </a:r>
            <a:r>
              <a:rPr lang="en-US" dirty="0" smtClean="0">
                <a:latin typeface="Times New Roman" pitchFamily="18" charset="0"/>
                <a:cs typeface="Times New Roman" pitchFamily="18" charset="0"/>
              </a:rPr>
              <a:t> substances </a:t>
            </a:r>
            <a:r>
              <a:rPr lang="en-US" dirty="0">
                <a:latin typeface="Times New Roman" pitchFamily="18" charset="0"/>
                <a:cs typeface="Times New Roman" pitchFamily="18" charset="0"/>
              </a:rPr>
              <a:t>are placed in external magnetic field, the atomic dipole moments try to orient themselves in the direction of external field and the substance gets weekly </a:t>
            </a:r>
            <a:r>
              <a:rPr lang="en-US" dirty="0" err="1">
                <a:latin typeface="Times New Roman" pitchFamily="18" charset="0"/>
                <a:cs typeface="Times New Roman" pitchFamily="18" charset="0"/>
              </a:rPr>
              <a:t>magnitized</a:t>
            </a:r>
            <a:r>
              <a:rPr lang="en-US" dirty="0">
                <a:latin typeface="Times New Roman" pitchFamily="18" charset="0"/>
                <a:cs typeface="Times New Roman" pitchFamily="18" charset="0"/>
              </a:rPr>
              <a:t> in the direction of external field. But such magnetization is temporary. That is substance becomes </a:t>
            </a:r>
            <a:r>
              <a:rPr lang="en-US" dirty="0" err="1">
                <a:latin typeface="Times New Roman" pitchFamily="18" charset="0"/>
                <a:cs typeface="Times New Roman" pitchFamily="18" charset="0"/>
              </a:rPr>
              <a:t>unmagnetic</a:t>
            </a:r>
            <a:r>
              <a:rPr lang="en-US" dirty="0">
                <a:latin typeface="Times New Roman" pitchFamily="18" charset="0"/>
                <a:cs typeface="Times New Roman" pitchFamily="18" charset="0"/>
              </a:rPr>
              <a:t> as soon as magnetizing field is removed.</a:t>
            </a:r>
          </a:p>
          <a:p>
            <a:pPr algn="just"/>
            <a:r>
              <a:rPr lang="en-US" dirty="0" smtClean="0">
                <a:latin typeface="Times New Roman" pitchFamily="18" charset="0"/>
                <a:cs typeface="Times New Roman" pitchFamily="18" charset="0"/>
              </a:rPr>
              <a:t>	Since </a:t>
            </a:r>
            <a:r>
              <a:rPr lang="en-US" dirty="0">
                <a:latin typeface="Times New Roman" pitchFamily="18" charset="0"/>
                <a:cs typeface="Times New Roman" pitchFamily="18" charset="0"/>
              </a:rPr>
              <a:t>paramagnetic material lose their magnetism on removal of external field, they cannot be used to make permanent magnets. </a:t>
            </a:r>
          </a:p>
        </p:txBody>
      </p:sp>
      <p:sp>
        <p:nvSpPr>
          <p:cNvPr id="1048642" name="Slide Number Placeholder 1048641"/>
          <p:cNvSpPr>
            <a:spLocks noGrp="1"/>
          </p:cNvSpPr>
          <p:nvPr>
            <p:ph type="sldNum" sz="quarter" idx="12"/>
          </p:nvPr>
        </p:nvSpPr>
        <p:spPr/>
        <p:txBody>
          <a:bodyPr/>
          <a:lstStyle/>
          <a:p>
            <a:fld id="{D5B52ADC-5BFA-4FBD-BEE2-16096B7F4166}" type="slidenum">
              <a:rPr lang="zh-CN" altLang="en-US" smtClean="0"/>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Slide Number Placeholder 1048642"/>
          <p:cNvSpPr>
            <a:spLocks noGrp="1"/>
          </p:cNvSpPr>
          <p:nvPr>
            <p:ph type="sldNum" sz="quarter" idx="12"/>
          </p:nvPr>
        </p:nvSpPr>
        <p:spPr/>
        <p:txBody>
          <a:bodyPr/>
          <a:lstStyle/>
          <a:p>
            <a:fld id="{D5B52ADC-5BFA-4FBD-BEE2-16096B7F4166}" type="slidenum">
              <a:rPr lang="zh-CN" altLang="en-US" smtClean="0"/>
              <a:pPr/>
              <a:t>15</a:t>
            </a:fld>
            <a:endParaRPr lang="zh-CN" altLang="en-US"/>
          </a:p>
        </p:txBody>
      </p:sp>
      <p:pic>
        <p:nvPicPr>
          <p:cNvPr id="2097155" name="Picture 2097154"/>
          <p:cNvPicPr>
            <a:picLocks/>
          </p:cNvPicPr>
          <p:nvPr/>
        </p:nvPicPr>
        <p:blipFill>
          <a:blip r:embed="rId2" cstate="print"/>
          <a:srcRect l="2645" r="21328" b="1034"/>
          <a:stretch>
            <a:fillRect/>
          </a:stretch>
        </p:blipFill>
        <p:spPr>
          <a:xfrm rot="16200000">
            <a:off x="2567618" y="-401018"/>
            <a:ext cx="4894465" cy="765479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Subtitle 1048644"/>
          <p:cNvSpPr>
            <a:spLocks noGrp="1"/>
          </p:cNvSpPr>
          <p:nvPr>
            <p:ph type="subTitle" idx="1"/>
          </p:nvPr>
        </p:nvSpPr>
        <p:spPr>
          <a:xfrm>
            <a:off x="1432560" y="418012"/>
            <a:ext cx="7406640" cy="6087940"/>
          </a:xfrm>
        </p:spPr>
        <p:txBody>
          <a:bodyPr>
            <a:normAutofit/>
          </a:bodyPr>
          <a:lstStyle/>
          <a:p>
            <a:pPr algn="just"/>
            <a:r>
              <a:rPr lang="en-US" sz="3600" u="sng" dirty="0">
                <a:latin typeface="Times New Roman" pitchFamily="18" charset="0"/>
                <a:cs typeface="Times New Roman" pitchFamily="18" charset="0"/>
              </a:rPr>
              <a:t>Properties of Paramagnetic material :-</a:t>
            </a:r>
          </a:p>
          <a:p>
            <a:pPr algn="just"/>
            <a:r>
              <a:rPr lang="en-US" dirty="0">
                <a:latin typeface="Times New Roman" pitchFamily="18" charset="0"/>
                <a:cs typeface="Times New Roman" pitchFamily="18" charset="0"/>
              </a:rPr>
              <a:t>1) Every atom of paramagnetic material has non zero magnetic dipole moment.</a:t>
            </a:r>
          </a:p>
          <a:p>
            <a:pPr algn="just"/>
            <a:r>
              <a:rPr lang="en-US" dirty="0">
                <a:latin typeface="Times New Roman" pitchFamily="18" charset="0"/>
                <a:cs typeface="Times New Roman" pitchFamily="18" charset="0"/>
              </a:rPr>
              <a:t>2) Paramagnetic materials are weekly attracted by magnet.</a:t>
            </a:r>
          </a:p>
          <a:p>
            <a:pPr algn="just"/>
            <a:r>
              <a:rPr lang="en-US" dirty="0">
                <a:latin typeface="Times New Roman" pitchFamily="18" charset="0"/>
                <a:cs typeface="Times New Roman" pitchFamily="18" charset="0"/>
              </a:rPr>
              <a:t>3) Permeability of paramagnetic materials is slightly greater than that of free space u &gt; u0</a:t>
            </a:r>
          </a:p>
          <a:p>
            <a:pPr algn="just"/>
            <a:r>
              <a:rPr lang="en-US" dirty="0">
                <a:latin typeface="Times New Roman" pitchFamily="18" charset="0"/>
                <a:cs typeface="Times New Roman" pitchFamily="18" charset="0"/>
              </a:rPr>
              <a:t>4) The relative permeability of paramagnetic materials is greater than one. k &gt; 1.</a:t>
            </a:r>
          </a:p>
          <a:p>
            <a:pPr algn="just"/>
            <a:r>
              <a:rPr lang="en-US" dirty="0">
                <a:latin typeface="Times New Roman" pitchFamily="18" charset="0"/>
                <a:cs typeface="Times New Roman" pitchFamily="18" charset="0"/>
              </a:rPr>
              <a:t>5) Susceptibility of these materials is positive i.e. X &gt; 0 but small.</a:t>
            </a:r>
          </a:p>
        </p:txBody>
      </p:sp>
      <p:sp>
        <p:nvSpPr>
          <p:cNvPr id="1048646" name="Slide Number Placeholder 1048645"/>
          <p:cNvSpPr>
            <a:spLocks noGrp="1"/>
          </p:cNvSpPr>
          <p:nvPr>
            <p:ph type="sldNum" sz="quarter" idx="12"/>
          </p:nvPr>
        </p:nvSpPr>
        <p:spPr/>
        <p:txBody>
          <a:bodyPr/>
          <a:lstStyle/>
          <a:p>
            <a:fld id="{D5B52ADC-5BFA-4FBD-BEE2-16096B7F4166}" type="slidenum">
              <a:rPr lang="zh-CN" altLang="en-US" smtClean="0"/>
              <a:pPr/>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Subtitle 1048604"/>
          <p:cNvSpPr>
            <a:spLocks noGrp="1"/>
          </p:cNvSpPr>
          <p:nvPr>
            <p:ph type="subTitle" idx="1"/>
          </p:nvPr>
        </p:nvSpPr>
        <p:spPr>
          <a:xfrm>
            <a:off x="1432560" y="204868"/>
            <a:ext cx="7406640" cy="6288179"/>
          </a:xfrm>
        </p:spPr>
        <p:txBody>
          <a:bodyPr>
            <a:normAutofit fontScale="96154" lnSpcReduction="10000"/>
          </a:bodyPr>
          <a:lstStyle/>
          <a:p>
            <a:pPr algn="just"/>
            <a:r>
              <a:rPr lang="en-US" dirty="0">
                <a:latin typeface="Times New Roman" pitchFamily="18" charset="0"/>
                <a:cs typeface="Times New Roman" pitchFamily="18" charset="0"/>
              </a:rPr>
              <a:t>6) Permeability and susceptibility of paramagnetic materials depend upon the temperature. The susceptibility increases with decreasing temperature and at a particular temperature © substance becomes ferromagnetic. This temperature is called Curie temperature. </a:t>
            </a:r>
          </a:p>
          <a:p>
            <a:pPr algn="just"/>
            <a:r>
              <a:rPr lang="en-US" u="sng" dirty="0">
                <a:latin typeface="Times New Roman" pitchFamily="18" charset="0"/>
                <a:cs typeface="Times New Roman" pitchFamily="18" charset="0"/>
              </a:rPr>
              <a:t>Curie law </a:t>
            </a:r>
            <a:r>
              <a:rPr lang="en-US" dirty="0">
                <a:latin typeface="Times New Roman" pitchFamily="18" charset="0"/>
                <a:cs typeface="Times New Roman" pitchFamily="18" charset="0"/>
              </a:rPr>
              <a:t>:- Curie law states that the susceptibility of paramagnetic material substance is inversely proportional to absolute temperature.</a:t>
            </a:r>
          </a:p>
          <a:p>
            <a:pPr algn="just"/>
            <a:r>
              <a:rPr lang="en-US" dirty="0">
                <a:latin typeface="Times New Roman" pitchFamily="18" charset="0"/>
                <a:cs typeface="Times New Roman" pitchFamily="18" charset="0"/>
              </a:rPr>
              <a:t>7) When paramagnetic substance is placed in an external magnetic field the atomic dipole moment tends to align its axis parallel to external applied field and show magnetic effects. As soon as the external magnetic field is removal the atomic dipole moments again randomly oriented and the substance loses its magnetism.</a:t>
            </a:r>
          </a:p>
          <a:p>
            <a:pPr algn="just"/>
            <a:r>
              <a:rPr lang="en-US" dirty="0">
                <a:latin typeface="Times New Roman" pitchFamily="18" charset="0"/>
                <a:cs typeface="Times New Roman" pitchFamily="18" charset="0"/>
              </a:rPr>
              <a:t>8) </a:t>
            </a:r>
            <a:r>
              <a:rPr lang="en-US" dirty="0" err="1">
                <a:latin typeface="Times New Roman" pitchFamily="18" charset="0"/>
                <a:cs typeface="Times New Roman" pitchFamily="18" charset="0"/>
              </a:rPr>
              <a:t>Paramagnetism</a:t>
            </a:r>
            <a:r>
              <a:rPr lang="en-US" dirty="0">
                <a:latin typeface="Times New Roman" pitchFamily="18" charset="0"/>
                <a:cs typeface="Times New Roman" pitchFamily="18" charset="0"/>
              </a:rPr>
              <a:t> is found in solid liquid and gases.</a:t>
            </a:r>
          </a:p>
          <a:p>
            <a:pPr algn="just"/>
            <a:endParaRPr lang="en-US" dirty="0">
              <a:latin typeface="Times New Roman" pitchFamily="18" charset="0"/>
              <a:cs typeface="Times New Roman" pitchFamily="18" charset="0"/>
            </a:endParaRPr>
          </a:p>
        </p:txBody>
      </p:sp>
      <p:sp>
        <p:nvSpPr>
          <p:cNvPr id="1048606" name="Slide Number Placeholder 1048605"/>
          <p:cNvSpPr>
            <a:spLocks noGrp="1"/>
          </p:cNvSpPr>
          <p:nvPr>
            <p:ph type="sldNum" sz="quarter" idx="12"/>
          </p:nvPr>
        </p:nvSpPr>
        <p:spPr/>
        <p:txBody>
          <a:bodyPr/>
          <a:lstStyle/>
          <a:p>
            <a:fld id="{D5B52ADC-5BFA-4FBD-BEE2-16096B7F4166}" type="slidenum">
              <a:rPr lang="zh-CN" altLang="en-US" smtClean="0"/>
              <a:pPr/>
              <a:t>17</a:t>
            </a:fld>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ubtitle 1048601"/>
          <p:cNvSpPr>
            <a:spLocks noGrp="1"/>
          </p:cNvSpPr>
          <p:nvPr>
            <p:ph type="subTitle" idx="1"/>
          </p:nvPr>
        </p:nvSpPr>
        <p:spPr>
          <a:xfrm>
            <a:off x="1432560" y="443583"/>
            <a:ext cx="7406640" cy="5197834"/>
          </a:xfrm>
        </p:spPr>
        <p:txBody>
          <a:bodyPr/>
          <a:lstStyle/>
          <a:p>
            <a:pPr algn="just"/>
            <a:r>
              <a:rPr lang="en-US" dirty="0">
                <a:latin typeface="Times New Roman" pitchFamily="18" charset="0"/>
                <a:cs typeface="Times New Roman" pitchFamily="18" charset="0"/>
              </a:rPr>
              <a:t>9) If a paramagnetic gas is introduced between pole pieces of the magnet, it spreads in the direction of magnetic field.</a:t>
            </a:r>
          </a:p>
          <a:p>
            <a:pPr algn="just"/>
            <a:r>
              <a:rPr lang="en-US" dirty="0">
                <a:latin typeface="Times New Roman" pitchFamily="18" charset="0"/>
                <a:cs typeface="Times New Roman" pitchFamily="18" charset="0"/>
              </a:rPr>
              <a:t>10) </a:t>
            </a:r>
            <a:r>
              <a:rPr lang="en-US" dirty="0" err="1">
                <a:latin typeface="Times New Roman" pitchFamily="18" charset="0"/>
                <a:cs typeface="Times New Roman" pitchFamily="18" charset="0"/>
              </a:rPr>
              <a:t>Aluminium</a:t>
            </a:r>
            <a:r>
              <a:rPr lang="en-US" dirty="0">
                <a:latin typeface="Times New Roman" pitchFamily="18" charset="0"/>
                <a:cs typeface="Times New Roman" pitchFamily="18" charset="0"/>
              </a:rPr>
              <a:t>, calcium, magnesium, chromium platinum, sodium, lithium, liquid oxygen, tungsten are example of paramagnetic material.</a:t>
            </a:r>
          </a:p>
        </p:txBody>
      </p:sp>
      <p:sp>
        <p:nvSpPr>
          <p:cNvPr id="1048603" name="Slide Number Placeholder 1048602"/>
          <p:cNvSpPr>
            <a:spLocks noGrp="1"/>
          </p:cNvSpPr>
          <p:nvPr>
            <p:ph type="sldNum" sz="quarter" idx="12"/>
          </p:nvPr>
        </p:nvSpPr>
        <p:spPr/>
        <p:txBody>
          <a:bodyPr/>
          <a:lstStyle/>
          <a:p>
            <a:fld id="{D5B52ADC-5BFA-4FBD-BEE2-16096B7F4166}" type="slidenum">
              <a:rPr lang="zh-CN" altLang="en-US" smtClean="0"/>
              <a:pPr/>
              <a:t>18</a:t>
            </a:fld>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ctrTitle"/>
          </p:nvPr>
        </p:nvSpPr>
        <p:spPr>
          <a:xfrm>
            <a:off x="1432560" y="359898"/>
            <a:ext cx="7406640" cy="665058"/>
          </a:xfrm>
        </p:spPr>
        <p:txBody>
          <a:bodyPr>
            <a:normAutofit fontScale="90000"/>
          </a:bodyPr>
          <a:lstStyle/>
          <a:p>
            <a:r>
              <a:rPr lang="en-US" dirty="0">
                <a:latin typeface="Times New Roman" pitchFamily="18" charset="0"/>
                <a:cs typeface="Times New Roman" pitchFamily="18" charset="0"/>
              </a:rPr>
              <a:t>Ferromagnetic materials :-</a:t>
            </a:r>
          </a:p>
        </p:txBody>
      </p:sp>
      <p:sp>
        <p:nvSpPr>
          <p:cNvPr id="1048598" name="Subtitle 1048597"/>
          <p:cNvSpPr>
            <a:spLocks noGrp="1"/>
          </p:cNvSpPr>
          <p:nvPr>
            <p:ph type="subTitle" idx="1"/>
          </p:nvPr>
        </p:nvSpPr>
        <p:spPr>
          <a:xfrm>
            <a:off x="1432560" y="1150402"/>
            <a:ext cx="7406640" cy="5128499"/>
          </a:xfrm>
        </p:spPr>
        <p:txBody>
          <a:bodyPr/>
          <a:lstStyle/>
          <a:p>
            <a:pPr algn="just"/>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ferromagnetic materials, the permanent atomic dipole moments have strong tendency to align themselves even without any external field. Hence these materials are used to make permanent magnets.</a:t>
            </a:r>
          </a:p>
          <a:p>
            <a:pPr algn="just"/>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force between </a:t>
            </a:r>
            <a:r>
              <a:rPr lang="en-US" dirty="0" err="1">
                <a:latin typeface="Times New Roman" pitchFamily="18" charset="0"/>
                <a:cs typeface="Times New Roman" pitchFamily="18" charset="0"/>
              </a:rPr>
              <a:t>neighbouring</a:t>
            </a:r>
            <a:r>
              <a:rPr lang="en-US" dirty="0">
                <a:latin typeface="Times New Roman" pitchFamily="18" charset="0"/>
                <a:cs typeface="Times New Roman" pitchFamily="18" charset="0"/>
              </a:rPr>
              <a:t> atoms, responsible for their alignment, is called exchange coupling.</a:t>
            </a:r>
          </a:p>
          <a:p>
            <a:pPr algn="just"/>
            <a:r>
              <a:rPr lang="en-US" dirty="0" smtClean="0">
                <a:latin typeface="Times New Roman" pitchFamily="18" charset="0"/>
                <a:cs typeface="Times New Roman" pitchFamily="18" charset="0"/>
              </a:rPr>
              <a:t>	In </a:t>
            </a:r>
            <a:r>
              <a:rPr lang="en-US" dirty="0">
                <a:latin typeface="Times New Roman" pitchFamily="18" charset="0"/>
                <a:cs typeface="Times New Roman" pitchFamily="18" charset="0"/>
              </a:rPr>
              <a:t>normal </a:t>
            </a:r>
            <a:r>
              <a:rPr lang="en-US" dirty="0" err="1">
                <a:latin typeface="Times New Roman" pitchFamily="18" charset="0"/>
                <a:cs typeface="Times New Roman" pitchFamily="18" charset="0"/>
              </a:rPr>
              <a:t>unmagnetized</a:t>
            </a:r>
            <a:r>
              <a:rPr lang="en-US" dirty="0">
                <a:latin typeface="Times New Roman" pitchFamily="18" charset="0"/>
                <a:cs typeface="Times New Roman" pitchFamily="18" charset="0"/>
              </a:rPr>
              <a:t> state, the atoms in any  domain have magnetic moments in the same direction giving a net large magnetic moment to domain.  </a:t>
            </a:r>
          </a:p>
        </p:txBody>
      </p:sp>
      <p:sp>
        <p:nvSpPr>
          <p:cNvPr id="1048599" name="Slide Number Placeholder 1048598"/>
          <p:cNvSpPr>
            <a:spLocks noGrp="1"/>
          </p:cNvSpPr>
          <p:nvPr>
            <p:ph type="sldNum" sz="quarter" idx="12"/>
          </p:nvPr>
        </p:nvSpPr>
        <p:spPr/>
        <p:txBody>
          <a:bodyPr/>
          <a:lstStyle/>
          <a:p>
            <a:fld id="{D5B52ADC-5BFA-4FBD-BEE2-16096B7F4166}" type="slidenum">
              <a:rPr lang="zh-CN" altLang="en-US" smtClean="0"/>
              <a:pPr/>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608"/>
          <p:cNvSpPr>
            <a:spLocks noGrp="1"/>
          </p:cNvSpPr>
          <p:nvPr>
            <p:ph type="ctrTitle"/>
          </p:nvPr>
        </p:nvSpPr>
        <p:spPr/>
        <p:txBody>
          <a:bodyPr/>
          <a:lstStyle/>
          <a:p>
            <a:r>
              <a:rPr lang="en-US"/>
              <a:t>Magnetic Properties of Material :-</a:t>
            </a:r>
          </a:p>
        </p:txBody>
      </p:sp>
      <p:sp>
        <p:nvSpPr>
          <p:cNvPr id="1048610" name="Slide Number Placeholder 1048609"/>
          <p:cNvSpPr>
            <a:spLocks noGrp="1"/>
          </p:cNvSpPr>
          <p:nvPr>
            <p:ph type="sldNum" sz="quarter" idx="12"/>
          </p:nvPr>
        </p:nvSpPr>
        <p:spPr/>
        <p:txBody>
          <a:bodyPr/>
          <a:lstStyle/>
          <a:p>
            <a:fld id="{D5B52ADC-5BFA-4FBD-BEE2-16096B7F4166}" type="slidenum">
              <a:rPr lang="zh-CN" altLang="en-US" smtClean="0"/>
              <a:pPr/>
              <a:t>2</a:t>
            </a:fld>
            <a:endParaRPr lang="zh-CN" altLang="en-US"/>
          </a:p>
        </p:txBody>
      </p:sp>
      <p:pic>
        <p:nvPicPr>
          <p:cNvPr id="2097153" name="Picture 2097152"/>
          <p:cNvPicPr>
            <a:picLocks/>
          </p:cNvPicPr>
          <p:nvPr/>
        </p:nvPicPr>
        <p:blipFill>
          <a:blip r:embed="rId2"/>
          <a:srcRect l="11739" t="28169" r="47942" b="44467"/>
          <a:stretch>
            <a:fillRect/>
          </a:stretch>
        </p:blipFill>
        <p:spPr>
          <a:xfrm>
            <a:off x="2338517" y="1850064"/>
            <a:ext cx="5594724" cy="43616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Slide Number Placeholder 1048592"/>
          <p:cNvSpPr>
            <a:spLocks noGrp="1"/>
          </p:cNvSpPr>
          <p:nvPr>
            <p:ph type="sldNum" sz="quarter" idx="12"/>
          </p:nvPr>
        </p:nvSpPr>
        <p:spPr/>
        <p:txBody>
          <a:bodyPr/>
          <a:lstStyle/>
          <a:p>
            <a:fld id="{D5B52ADC-5BFA-4FBD-BEE2-16096B7F4166}" type="slidenum">
              <a:rPr lang="zh-CN" altLang="en-US" smtClean="0"/>
              <a:pPr/>
              <a:t>20</a:t>
            </a:fld>
            <a:endParaRPr lang="zh-CN" altLang="en-US"/>
          </a:p>
        </p:txBody>
      </p:sp>
      <p:pic>
        <p:nvPicPr>
          <p:cNvPr id="2097156" name="Picture 2097155"/>
          <p:cNvPicPr>
            <a:picLocks/>
          </p:cNvPicPr>
          <p:nvPr/>
        </p:nvPicPr>
        <p:blipFill>
          <a:blip r:embed="rId2" cstate="print"/>
          <a:srcRect l="11482" r="23643" b="41"/>
          <a:stretch>
            <a:fillRect/>
          </a:stretch>
        </p:blipFill>
        <p:spPr>
          <a:xfrm rot="16214788">
            <a:off x="2569255" y="-152236"/>
            <a:ext cx="5511254" cy="761459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048593"/>
          <p:cNvSpPr>
            <a:spLocks noGrp="1"/>
          </p:cNvSpPr>
          <p:nvPr>
            <p:ph type="ctrTitle"/>
          </p:nvPr>
        </p:nvSpPr>
        <p:spPr/>
        <p:txBody>
          <a:bodyPr/>
          <a:lstStyle/>
          <a:p>
            <a:r>
              <a:rPr lang="en-US" dirty="0">
                <a:latin typeface="Times New Roman" pitchFamily="18" charset="0"/>
                <a:cs typeface="Times New Roman" pitchFamily="18" charset="0"/>
              </a:rPr>
              <a:t>Properties of ferromagnetic materials :-</a:t>
            </a:r>
          </a:p>
        </p:txBody>
      </p:sp>
      <p:sp>
        <p:nvSpPr>
          <p:cNvPr id="1048595" name="Subtitle 1048594"/>
          <p:cNvSpPr>
            <a:spLocks noGrp="1"/>
          </p:cNvSpPr>
          <p:nvPr>
            <p:ph type="subTitle" idx="1"/>
          </p:nvPr>
        </p:nvSpPr>
        <p:spPr>
          <a:xfrm>
            <a:off x="1432560" y="1850064"/>
            <a:ext cx="7406640" cy="4245942"/>
          </a:xfrm>
        </p:spPr>
        <p:txBody>
          <a:bodyPr>
            <a:normAutofit fontScale="96154"/>
          </a:bodyPr>
          <a:lstStyle/>
          <a:p>
            <a:pPr algn="just"/>
            <a:r>
              <a:rPr lang="en-US" dirty="0">
                <a:latin typeface="Times New Roman" pitchFamily="18" charset="0"/>
                <a:cs typeface="Times New Roman" pitchFamily="18" charset="0"/>
              </a:rPr>
              <a:t>1) The atoms of ferromagnetic material forms a domain which possesses large magnetic dipole moment.</a:t>
            </a:r>
          </a:p>
          <a:p>
            <a:pPr algn="just"/>
            <a:r>
              <a:rPr lang="en-US" dirty="0">
                <a:latin typeface="Times New Roman" pitchFamily="18" charset="0"/>
                <a:cs typeface="Times New Roman" pitchFamily="18" charset="0"/>
              </a:rPr>
              <a:t>2) Ferromagnetic materials are strongly attracted by magnet.</a:t>
            </a:r>
          </a:p>
          <a:p>
            <a:pPr algn="just"/>
            <a:r>
              <a:rPr lang="en-US" dirty="0">
                <a:latin typeface="Times New Roman" pitchFamily="18" charset="0"/>
                <a:cs typeface="Times New Roman" pitchFamily="18" charset="0"/>
              </a:rPr>
              <a:t>3) Permeability of ferromagnetic materials is much greater than that of free space i.e. u &gt;&gt; u0</a:t>
            </a:r>
          </a:p>
          <a:p>
            <a:pPr algn="just"/>
            <a:r>
              <a:rPr lang="en-US" dirty="0">
                <a:latin typeface="Times New Roman" pitchFamily="18" charset="0"/>
                <a:cs typeface="Times New Roman" pitchFamily="18" charset="0"/>
              </a:rPr>
              <a:t>4) The relative permeability of the ferromagnetic materials is much greater than the one. k &gt;&gt; 1.</a:t>
            </a:r>
          </a:p>
          <a:p>
            <a:pPr algn="just"/>
            <a:r>
              <a:rPr lang="en-US" dirty="0">
                <a:latin typeface="Times New Roman" pitchFamily="18" charset="0"/>
                <a:cs typeface="Times New Roman" pitchFamily="18" charset="0"/>
              </a:rPr>
              <a:t>5) Susceptibility of these materials is positive and very large.</a:t>
            </a:r>
          </a:p>
        </p:txBody>
      </p:sp>
      <p:sp>
        <p:nvSpPr>
          <p:cNvPr id="1048596" name="Slide Number Placeholder 1048595"/>
          <p:cNvSpPr>
            <a:spLocks noGrp="1"/>
          </p:cNvSpPr>
          <p:nvPr>
            <p:ph type="sldNum" sz="quarter" idx="12"/>
          </p:nvPr>
        </p:nvSpPr>
        <p:spPr/>
        <p:txBody>
          <a:bodyPr/>
          <a:lstStyle/>
          <a:p>
            <a:fld id="{D5B52ADC-5BFA-4FBD-BEE2-16096B7F4166}" type="slidenum">
              <a:rPr lang="zh-CN" altLang="en-US" smtClean="0"/>
              <a:pPr/>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ubtitle 1048599"/>
          <p:cNvSpPr>
            <a:spLocks noGrp="1"/>
          </p:cNvSpPr>
          <p:nvPr>
            <p:ph type="subTitle" idx="1"/>
          </p:nvPr>
        </p:nvSpPr>
        <p:spPr>
          <a:xfrm>
            <a:off x="1432560" y="521003"/>
            <a:ext cx="7406640" cy="5455904"/>
          </a:xfrm>
        </p:spPr>
        <p:txBody>
          <a:bodyPr/>
          <a:lstStyle/>
          <a:p>
            <a:r>
              <a:rPr lang="en-US" dirty="0">
                <a:latin typeface="Times New Roman" pitchFamily="18" charset="0"/>
                <a:cs typeface="Times New Roman" pitchFamily="18" charset="0"/>
              </a:rPr>
              <a:t>6) Permeability and susceptibility of ferromagnetic materials depend upon temperature. The susceptibility decreases with increase in temperature and at a particular temperature 0 there is sudden decrease in susceptibility and substance become paramagnetic. This temperature is called Curie temperature.</a:t>
            </a:r>
          </a:p>
          <a:p>
            <a:r>
              <a:rPr lang="en-US" dirty="0">
                <a:latin typeface="Times New Roman" pitchFamily="18" charset="0"/>
                <a:cs typeface="Times New Roman" pitchFamily="18" charset="0"/>
              </a:rPr>
              <a:t>7) Ferromagnetic material gets strongly </a:t>
            </a:r>
            <a:r>
              <a:rPr lang="en-US" dirty="0" err="1">
                <a:latin typeface="Times New Roman" pitchFamily="18" charset="0"/>
                <a:cs typeface="Times New Roman" pitchFamily="18" charset="0"/>
              </a:rPr>
              <a:t>magnetised</a:t>
            </a:r>
            <a:r>
              <a:rPr lang="en-US" dirty="0">
                <a:latin typeface="Times New Roman" pitchFamily="18" charset="0"/>
                <a:cs typeface="Times New Roman" pitchFamily="18" charset="0"/>
              </a:rPr>
              <a:t> when placed in external magnetic field.</a:t>
            </a:r>
          </a:p>
          <a:p>
            <a:r>
              <a:rPr lang="en-US" dirty="0">
                <a:latin typeface="Times New Roman" pitchFamily="18" charset="0"/>
                <a:cs typeface="Times New Roman" pitchFamily="18" charset="0"/>
              </a:rPr>
              <a:t>8) Ferromagnetism is normally found in solid.</a:t>
            </a:r>
          </a:p>
          <a:p>
            <a:r>
              <a:rPr lang="en-US" dirty="0">
                <a:latin typeface="Times New Roman" pitchFamily="18" charset="0"/>
                <a:cs typeface="Times New Roman" pitchFamily="18" charset="0"/>
              </a:rPr>
              <a:t>9) Examples are iron cobalt and nickel.</a:t>
            </a:r>
          </a:p>
        </p:txBody>
      </p:sp>
      <p:sp>
        <p:nvSpPr>
          <p:cNvPr id="1048601" name="Slide Number Placeholder 1048600"/>
          <p:cNvSpPr>
            <a:spLocks noGrp="1"/>
          </p:cNvSpPr>
          <p:nvPr>
            <p:ph type="sldNum" sz="quarter" idx="12"/>
          </p:nvPr>
        </p:nvSpPr>
        <p:spPr/>
        <p:txBody>
          <a:bodyPr/>
          <a:lstStyle/>
          <a:p>
            <a:fld id="{D5B52ADC-5BFA-4FBD-BEE2-16096B7F4166}" type="slidenum">
              <a:rPr lang="zh-CN" altLang="en-US" smtClean="0"/>
              <a:pPr/>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Number Placeholder 1048603"/>
          <p:cNvSpPr>
            <a:spLocks noGrp="1"/>
          </p:cNvSpPr>
          <p:nvPr>
            <p:ph type="sldNum" sz="quarter" idx="12"/>
          </p:nvPr>
        </p:nvSpPr>
        <p:spPr/>
        <p:txBody>
          <a:bodyPr/>
          <a:lstStyle/>
          <a:p>
            <a:fld id="{D5B52ADC-5BFA-4FBD-BEE2-16096B7F4166}" type="slidenum">
              <a:rPr lang="zh-CN" altLang="en-US" smtClean="0"/>
              <a:pPr/>
              <a:t>23</a:t>
            </a:fld>
            <a:endParaRPr lang="zh-CN" altLang="en-US"/>
          </a:p>
        </p:txBody>
      </p:sp>
      <p:pic>
        <p:nvPicPr>
          <p:cNvPr id="2097152" name="Picture 2097151"/>
          <p:cNvPicPr>
            <a:picLocks/>
          </p:cNvPicPr>
          <p:nvPr/>
        </p:nvPicPr>
        <p:blipFill>
          <a:blip r:embed="rId2"/>
          <a:srcRect t="3363" b="65535"/>
          <a:stretch>
            <a:fillRect/>
          </a:stretch>
        </p:blipFill>
        <p:spPr>
          <a:xfrm>
            <a:off x="17748" y="79193"/>
            <a:ext cx="9220775" cy="657027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610"/>
          <p:cNvSpPr>
            <a:spLocks noGrp="1"/>
          </p:cNvSpPr>
          <p:nvPr>
            <p:ph type="ctrTitle"/>
          </p:nvPr>
        </p:nvSpPr>
        <p:spPr>
          <a:xfrm>
            <a:off x="1432560" y="359898"/>
            <a:ext cx="7406640" cy="801202"/>
          </a:xfrm>
        </p:spPr>
        <p:txBody>
          <a:bodyPr>
            <a:normAutofit/>
          </a:bodyPr>
          <a:lstStyle/>
          <a:p>
            <a:r>
              <a:rPr lang="en-US"/>
              <a:t>A) Magnetic Induction B :-</a:t>
            </a:r>
          </a:p>
        </p:txBody>
      </p:sp>
      <p:sp>
        <p:nvSpPr>
          <p:cNvPr id="1048612" name="Subtitle 1048611"/>
          <p:cNvSpPr>
            <a:spLocks noGrp="1"/>
          </p:cNvSpPr>
          <p:nvPr>
            <p:ph type="subTitle" idx="1"/>
          </p:nvPr>
        </p:nvSpPr>
        <p:spPr>
          <a:xfrm>
            <a:off x="1432560" y="1850064"/>
            <a:ext cx="7406640" cy="4346202"/>
          </a:xfrm>
        </p:spPr>
        <p:txBody>
          <a:bodyPr>
            <a:normAutofit/>
          </a:bodyPr>
          <a:lstStyle/>
          <a:p>
            <a:pPr algn="just"/>
            <a:r>
              <a:rPr lang="en-US" dirty="0" smtClean="0"/>
              <a:t>	Magnetic </a:t>
            </a:r>
            <a:r>
              <a:rPr lang="en-US" dirty="0"/>
              <a:t>flux passing per unit area of material is called as magnetic induction B. It's S.I. unit is </a:t>
            </a:r>
            <a:r>
              <a:rPr lang="en-US" dirty="0" err="1"/>
              <a:t>wb</a:t>
            </a:r>
            <a:r>
              <a:rPr lang="en-US" dirty="0"/>
              <a:t>/m.</a:t>
            </a:r>
          </a:p>
          <a:p>
            <a:pPr algn="just"/>
            <a:r>
              <a:rPr lang="en-US" dirty="0" smtClean="0"/>
              <a:t>	Let </a:t>
            </a:r>
            <a:r>
              <a:rPr lang="en-US" dirty="0"/>
              <a:t>m be the pole strength developed and the length L to be very small so that the poles can be supposed to be situated at the ends of bar. </a:t>
            </a:r>
            <a:r>
              <a:rPr lang="en-US" dirty="0" smtClean="0"/>
              <a:t> Then magnetic moment </a:t>
            </a:r>
            <a:r>
              <a:rPr lang="en-US" dirty="0"/>
              <a:t>P = </a:t>
            </a:r>
            <a:r>
              <a:rPr lang="en-US" dirty="0" err="1" smtClean="0"/>
              <a:t>mL</a:t>
            </a:r>
            <a:r>
              <a:rPr lang="en-US" dirty="0" err="1"/>
              <a:t>.</a:t>
            </a:r>
            <a:r>
              <a:rPr lang="en-US" dirty="0"/>
              <a:t> It's S.I. unit is Am</a:t>
            </a:r>
            <a:r>
              <a:rPr lang="en-US" baseline="30000" dirty="0"/>
              <a:t>2</a:t>
            </a:r>
            <a:r>
              <a:rPr lang="en-US" dirty="0"/>
              <a:t>. </a:t>
            </a:r>
          </a:p>
        </p:txBody>
      </p:sp>
      <p:sp>
        <p:nvSpPr>
          <p:cNvPr id="1048613" name="Slide Number Placeholder 1048612"/>
          <p:cNvSpPr>
            <a:spLocks noGrp="1"/>
          </p:cNvSpPr>
          <p:nvPr>
            <p:ph type="sldNum" sz="quarter" idx="12"/>
          </p:nvPr>
        </p:nvSpPr>
        <p:spPr/>
        <p:txBody>
          <a:bodyPr/>
          <a:lstStyle/>
          <a:p>
            <a:fld id="{D5B52ADC-5BFA-4FBD-BEE2-16096B7F4166}" type="slidenum">
              <a:rPr lang="zh-CN" altLang="en-US" smtClean="0"/>
              <a:pPr/>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048613"/>
          <p:cNvSpPr>
            <a:spLocks noGrp="1"/>
          </p:cNvSpPr>
          <p:nvPr>
            <p:ph type="ctrTitle"/>
          </p:nvPr>
        </p:nvSpPr>
        <p:spPr/>
        <p:txBody>
          <a:bodyPr/>
          <a:lstStyle/>
          <a:p>
            <a:r>
              <a:rPr lang="en-US" dirty="0"/>
              <a:t>B) Magnetic Intensity :-</a:t>
            </a:r>
          </a:p>
        </p:txBody>
      </p:sp>
      <p:sp>
        <p:nvSpPr>
          <p:cNvPr id="1048615" name="Subtitle 1048614"/>
          <p:cNvSpPr>
            <a:spLocks noGrp="1"/>
          </p:cNvSpPr>
          <p:nvPr>
            <p:ph type="subTitle" idx="1"/>
          </p:nvPr>
        </p:nvSpPr>
        <p:spPr>
          <a:xfrm>
            <a:off x="1432560" y="1850064"/>
            <a:ext cx="7406640" cy="4423623"/>
          </a:xfrm>
        </p:spPr>
        <p:txBody>
          <a:bodyPr>
            <a:normAutofit fontScale="88654"/>
          </a:bodyPr>
          <a:lstStyle/>
          <a:p>
            <a:pPr algn="just"/>
            <a:r>
              <a:rPr lang="en-US" dirty="0" smtClean="0"/>
              <a:t>	The </a:t>
            </a:r>
            <a:r>
              <a:rPr lang="en-US" dirty="0"/>
              <a:t>magnetic moment developed per unit volume is defined as magnetic intensity for the magnetic </a:t>
            </a:r>
            <a:r>
              <a:rPr lang="en-US" dirty="0" err="1"/>
              <a:t>susubstance</a:t>
            </a:r>
            <a:r>
              <a:rPr lang="en-US" dirty="0"/>
              <a:t>, It's intensity of </a:t>
            </a:r>
            <a:r>
              <a:rPr lang="en-US" dirty="0" err="1"/>
              <a:t>magnetisation</a:t>
            </a:r>
            <a:r>
              <a:rPr lang="en-US" dirty="0"/>
              <a:t> denoted by M.</a:t>
            </a:r>
          </a:p>
          <a:p>
            <a:pPr algn="just"/>
            <a:r>
              <a:rPr lang="en-US" dirty="0"/>
              <a:t>M = P/V where V is volume of substance.</a:t>
            </a:r>
          </a:p>
          <a:p>
            <a:pPr algn="just"/>
            <a:r>
              <a:rPr lang="en-US" dirty="0"/>
              <a:t>V = A.L</a:t>
            </a:r>
          </a:p>
          <a:p>
            <a:pPr algn="just"/>
            <a:r>
              <a:rPr lang="en-US" dirty="0"/>
              <a:t>M = P/V = </a:t>
            </a:r>
            <a:r>
              <a:rPr lang="en-US" dirty="0" err="1"/>
              <a:t>m.L</a:t>
            </a:r>
            <a:r>
              <a:rPr lang="en-US" dirty="0"/>
              <a:t>/A.L = m/A</a:t>
            </a:r>
          </a:p>
          <a:p>
            <a:pPr algn="just"/>
            <a:r>
              <a:rPr lang="en-US" dirty="0" smtClean="0"/>
              <a:t>	Intensity </a:t>
            </a:r>
            <a:r>
              <a:rPr lang="en-US" dirty="0"/>
              <a:t>of </a:t>
            </a:r>
            <a:r>
              <a:rPr lang="en-US" dirty="0" err="1"/>
              <a:t>magnetisation</a:t>
            </a:r>
            <a:r>
              <a:rPr lang="en-US" dirty="0"/>
              <a:t> is also the pole strength developed per unit area of cross section of substance, </a:t>
            </a:r>
            <a:r>
              <a:rPr lang="en-US" dirty="0" err="1"/>
              <a:t>magnetisation</a:t>
            </a:r>
            <a:r>
              <a:rPr lang="en-US" dirty="0"/>
              <a:t> being perpendicular to area of cross section. </a:t>
            </a:r>
          </a:p>
          <a:p>
            <a:pPr algn="just"/>
            <a:r>
              <a:rPr lang="en-US" dirty="0"/>
              <a:t>S. I. unit of M is A/m.</a:t>
            </a:r>
          </a:p>
        </p:txBody>
      </p:sp>
      <p:sp>
        <p:nvSpPr>
          <p:cNvPr id="1048616" name="Slide Number Placeholder 1048615"/>
          <p:cNvSpPr>
            <a:spLocks noGrp="1"/>
          </p:cNvSpPr>
          <p:nvPr>
            <p:ph type="sldNum" sz="quarter" idx="12"/>
          </p:nvPr>
        </p:nvSpPr>
        <p:spPr/>
        <p:txBody>
          <a:bodyPr/>
          <a:lstStyle/>
          <a:p>
            <a:fld id="{D5B52ADC-5BFA-4FBD-BEE2-16096B7F4166}" type="slidenum">
              <a:rPr lang="zh-CN" altLang="en-US" smtClean="0"/>
              <a:pPr/>
              <a:t>4</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048616"/>
          <p:cNvSpPr>
            <a:spLocks noGrp="1"/>
          </p:cNvSpPr>
          <p:nvPr>
            <p:ph type="ctrTitle"/>
          </p:nvPr>
        </p:nvSpPr>
        <p:spPr/>
        <p:txBody>
          <a:bodyPr>
            <a:normAutofit/>
          </a:bodyPr>
          <a:lstStyle/>
          <a:p>
            <a:r>
              <a:rPr lang="en-US" dirty="0"/>
              <a:t>Equivalence between a magnetic shell and current loop :-</a:t>
            </a:r>
          </a:p>
        </p:txBody>
      </p:sp>
      <p:sp>
        <p:nvSpPr>
          <p:cNvPr id="1048618" name="Subtitle 1048617"/>
          <p:cNvSpPr>
            <a:spLocks noGrp="1"/>
          </p:cNvSpPr>
          <p:nvPr>
            <p:ph type="subTitle" idx="1"/>
          </p:nvPr>
        </p:nvSpPr>
        <p:spPr>
          <a:xfrm>
            <a:off x="1432560" y="1850064"/>
            <a:ext cx="7406640" cy="4746211"/>
          </a:xfrm>
        </p:spPr>
        <p:txBody>
          <a:bodyPr/>
          <a:lstStyle/>
          <a:p>
            <a:pPr algn="just"/>
            <a:r>
              <a:rPr lang="en-US" dirty="0">
                <a:latin typeface="Times New Roman" pitchFamily="18" charset="0"/>
                <a:cs typeface="Times New Roman" pitchFamily="18" charset="0"/>
              </a:rPr>
              <a:t>The magnetic shell of dipole moment </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rPr>
              <a:t>area </a:t>
            </a:r>
            <a:r>
              <a:rPr lang="en-US" dirty="0">
                <a:latin typeface="Times New Roman" pitchFamily="18" charset="0"/>
                <a:cs typeface="Times New Roman" pitchFamily="18" charset="0"/>
              </a:rPr>
              <a:t>of cross section A is placed in a uniform magnetic field of induction B with its cross sectional area parallel to field, it is acted upon by a torque T = </a:t>
            </a:r>
            <a:r>
              <a:rPr lang="en-US" dirty="0" err="1">
                <a:latin typeface="Times New Roman" pitchFamily="18" charset="0"/>
                <a:cs typeface="Times New Roman" pitchFamily="18" charset="0"/>
              </a:rPr>
              <a:t>P</a:t>
            </a:r>
            <a:r>
              <a:rPr lang="en-US" baseline="-25000" dirty="0" err="1">
                <a:latin typeface="Times New Roman" pitchFamily="18" charset="0"/>
                <a:cs typeface="Times New Roman" pitchFamily="18" charset="0"/>
              </a:rPr>
              <a:t>m</a:t>
            </a:r>
            <a:r>
              <a:rPr lang="en-US" dirty="0" err="1">
                <a:latin typeface="Times New Roman" pitchFamily="18" charset="0"/>
                <a:cs typeface="Times New Roman" pitchFamily="18" charset="0"/>
              </a:rPr>
              <a:t>B</a:t>
            </a:r>
            <a:r>
              <a:rPr lang="en-US" dirty="0">
                <a:latin typeface="Times New Roman" pitchFamily="18" charset="0"/>
                <a:cs typeface="Times New Roman" pitchFamily="18" charset="0"/>
              </a:rPr>
              <a:t>.( Fig. a)</a:t>
            </a:r>
          </a:p>
          <a:p>
            <a:r>
              <a:rPr lang="en-US" dirty="0">
                <a:latin typeface="Times New Roman" pitchFamily="18" charset="0"/>
                <a:cs typeface="Times New Roman" pitchFamily="18" charset="0"/>
              </a:rPr>
              <a:t>  </a:t>
            </a:r>
          </a:p>
        </p:txBody>
      </p:sp>
      <p:sp>
        <p:nvSpPr>
          <p:cNvPr id="1048619" name="Slide Number Placeholder 1048618"/>
          <p:cNvSpPr>
            <a:spLocks noGrp="1"/>
          </p:cNvSpPr>
          <p:nvPr>
            <p:ph type="sldNum" sz="quarter" idx="12"/>
          </p:nvPr>
        </p:nvSpPr>
        <p:spPr/>
        <p:txBody>
          <a:bodyPr/>
          <a:lstStyle/>
          <a:p>
            <a:fld id="{D5B52ADC-5BFA-4FBD-BEE2-16096B7F4166}" type="slidenum">
              <a:rPr lang="zh-CN" altLang="en-US" smtClean="0"/>
              <a:pPr/>
              <a:t>5</a:t>
            </a:fld>
            <a:endParaRPr lang="zh-CN" altLang="en-US"/>
          </a:p>
        </p:txBody>
      </p:sp>
      <p:pic>
        <p:nvPicPr>
          <p:cNvPr id="2097154" name="Picture 2097153"/>
          <p:cNvPicPr>
            <a:picLocks/>
          </p:cNvPicPr>
          <p:nvPr/>
        </p:nvPicPr>
        <p:blipFill>
          <a:blip r:embed="rId2" cstate="print"/>
          <a:srcRect l="27197" r="36746" b="41"/>
          <a:stretch>
            <a:fillRect/>
          </a:stretch>
        </p:blipFill>
        <p:spPr>
          <a:xfrm rot="16200000">
            <a:off x="3892909" y="1394900"/>
            <a:ext cx="2496909" cy="77174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Subtitle 1048619"/>
          <p:cNvSpPr>
            <a:spLocks noGrp="1"/>
          </p:cNvSpPr>
          <p:nvPr>
            <p:ph type="subTitle" idx="1"/>
          </p:nvPr>
        </p:nvSpPr>
        <p:spPr>
          <a:xfrm>
            <a:off x="1432560" y="349933"/>
            <a:ext cx="7406640" cy="6078597"/>
          </a:xfrm>
        </p:spPr>
        <p:txBody>
          <a:bodyPr/>
          <a:lstStyle/>
          <a:p>
            <a:pPr algn="just"/>
            <a:r>
              <a:rPr lang="en-US" dirty="0">
                <a:latin typeface="Times New Roman" pitchFamily="18" charset="0"/>
                <a:cs typeface="Times New Roman" pitchFamily="18" charset="0"/>
              </a:rPr>
              <a:t>When a conducting loop area A is carrying current I and is held in a uniform magnetic field of induction B with its plane parallel to field it is acted upon by a torque T' = </a:t>
            </a:r>
            <a:r>
              <a:rPr lang="en-US" dirty="0" err="1">
                <a:latin typeface="Times New Roman" pitchFamily="18" charset="0"/>
                <a:cs typeface="Times New Roman" pitchFamily="18" charset="0"/>
              </a:rPr>
              <a:t>B.A.i</a:t>
            </a:r>
            <a:r>
              <a:rPr lang="en-US" dirty="0">
                <a:latin typeface="Times New Roman" pitchFamily="18" charset="0"/>
                <a:cs typeface="Times New Roman" pitchFamily="18" charset="0"/>
              </a:rPr>
              <a:t> ( Fig. b)</a:t>
            </a:r>
          </a:p>
          <a:p>
            <a:pPr algn="just"/>
            <a:r>
              <a:rPr lang="en-US" dirty="0">
                <a:latin typeface="Times New Roman" pitchFamily="18" charset="0"/>
                <a:cs typeface="Times New Roman" pitchFamily="18" charset="0"/>
              </a:rPr>
              <a:t>If T = T' then </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Ai</a:t>
            </a:r>
          </a:p>
          <a:p>
            <a:pPr algn="just"/>
            <a:r>
              <a:rPr lang="en-US" dirty="0">
                <a:latin typeface="Times New Roman" pitchFamily="18" charset="0"/>
                <a:cs typeface="Times New Roman" pitchFamily="18" charset="0"/>
              </a:rPr>
              <a:t>A current loop of area A and carrying current I is equivalent to a magnetic shell of dipole moment Pm = Ai</a:t>
            </a:r>
          </a:p>
          <a:p>
            <a:pPr algn="just"/>
            <a:r>
              <a:rPr lang="en-US" dirty="0">
                <a:latin typeface="Times New Roman" pitchFamily="18" charset="0"/>
                <a:cs typeface="Times New Roman" pitchFamily="18" charset="0"/>
              </a:rPr>
              <a:t>The S. I. unit of magnetic dipole moment is Am2.</a:t>
            </a:r>
          </a:p>
          <a:p>
            <a:pPr algn="just"/>
            <a:r>
              <a:rPr lang="en-US" dirty="0">
                <a:latin typeface="Times New Roman" pitchFamily="18" charset="0"/>
                <a:cs typeface="Times New Roman" pitchFamily="18" charset="0"/>
              </a:rPr>
              <a:t>M = </a:t>
            </a:r>
            <a:r>
              <a:rPr lang="en-US" dirty="0" smtClean="0">
                <a:latin typeface="Times New Roman" pitchFamily="18" charset="0"/>
                <a:cs typeface="Times New Roman" pitchFamily="18" charset="0"/>
              </a:rPr>
              <a:t>P</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V = </a:t>
            </a:r>
            <a:r>
              <a:rPr lang="en-US" dirty="0" err="1">
                <a:latin typeface="Times New Roman" pitchFamily="18" charset="0"/>
                <a:cs typeface="Times New Roman" pitchFamily="18" charset="0"/>
              </a:rPr>
              <a:t>A.i</a:t>
            </a:r>
            <a:r>
              <a:rPr lang="en-US" dirty="0">
                <a:latin typeface="Times New Roman" pitchFamily="18" charset="0"/>
                <a:cs typeface="Times New Roman" pitchFamily="18" charset="0"/>
              </a:rPr>
              <a:t>/A.L =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/L</a:t>
            </a:r>
          </a:p>
          <a:p>
            <a:pPr algn="just"/>
            <a:r>
              <a:rPr lang="en-US" dirty="0">
                <a:latin typeface="Times New Roman" pitchFamily="18" charset="0"/>
                <a:cs typeface="Times New Roman" pitchFamily="18" charset="0"/>
              </a:rPr>
              <a:t>Intensity of </a:t>
            </a:r>
            <a:r>
              <a:rPr lang="en-US" dirty="0" err="1">
                <a:latin typeface="Times New Roman" pitchFamily="18" charset="0"/>
                <a:cs typeface="Times New Roman" pitchFamily="18" charset="0"/>
              </a:rPr>
              <a:t>magnetisation</a:t>
            </a:r>
            <a:r>
              <a:rPr lang="en-US" dirty="0">
                <a:latin typeface="Times New Roman" pitchFamily="18" charset="0"/>
                <a:cs typeface="Times New Roman" pitchFamily="18" charset="0"/>
              </a:rPr>
              <a:t> is also the surface current per unit length of magnet.</a:t>
            </a:r>
          </a:p>
          <a:p>
            <a:pPr algn="just"/>
            <a:r>
              <a:rPr lang="en-US" dirty="0">
                <a:latin typeface="Times New Roman" pitchFamily="18" charset="0"/>
                <a:cs typeface="Times New Roman" pitchFamily="18" charset="0"/>
              </a:rPr>
              <a:t>S. I  unit of M is </a:t>
            </a:r>
            <a:r>
              <a:rPr lang="en-US" dirty="0" smtClean="0">
                <a:latin typeface="Times New Roman" pitchFamily="18" charset="0"/>
                <a:cs typeface="Times New Roman" pitchFamily="18" charset="0"/>
              </a:rPr>
              <a:t>A/M.</a:t>
            </a:r>
            <a:endParaRPr lang="en-US" dirty="0">
              <a:latin typeface="Times New Roman" pitchFamily="18" charset="0"/>
              <a:cs typeface="Times New Roman" pitchFamily="18" charset="0"/>
            </a:endParaRPr>
          </a:p>
        </p:txBody>
      </p:sp>
      <p:sp>
        <p:nvSpPr>
          <p:cNvPr id="1048621" name="Slide Number Placeholder 1048620"/>
          <p:cNvSpPr>
            <a:spLocks noGrp="1"/>
          </p:cNvSpPr>
          <p:nvPr>
            <p:ph type="sldNum" sz="quarter" idx="12"/>
          </p:nvPr>
        </p:nvSpPr>
        <p:spPr/>
        <p:txBody>
          <a:bodyPr/>
          <a:lstStyle/>
          <a:p>
            <a:fld id="{D5B52ADC-5BFA-4FBD-BEE2-16096B7F4166}" type="slidenum">
              <a:rPr lang="zh-CN" altLang="en-US" smtClean="0"/>
              <a:pPr/>
              <a:t>6</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048621"/>
          <p:cNvSpPr>
            <a:spLocks noGrp="1"/>
          </p:cNvSpPr>
          <p:nvPr>
            <p:ph type="ctrTitle"/>
          </p:nvPr>
        </p:nvSpPr>
        <p:spPr>
          <a:xfrm>
            <a:off x="1432560" y="359898"/>
            <a:ext cx="7406640" cy="1050891"/>
          </a:xfrm>
        </p:spPr>
        <p:txBody>
          <a:bodyPr/>
          <a:lstStyle/>
          <a:p>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Permeability :- </a:t>
            </a:r>
          </a:p>
        </p:txBody>
      </p:sp>
      <p:sp>
        <p:nvSpPr>
          <p:cNvPr id="1048623" name="Subtitle 1048622"/>
          <p:cNvSpPr>
            <a:spLocks noGrp="1"/>
          </p:cNvSpPr>
          <p:nvPr>
            <p:ph type="subTitle" idx="1"/>
          </p:nvPr>
        </p:nvSpPr>
        <p:spPr>
          <a:xfrm>
            <a:off x="1432560" y="1528354"/>
            <a:ext cx="7406640" cy="4809851"/>
          </a:xfrm>
        </p:spPr>
        <p:txBody>
          <a:bodyPr>
            <a:normAutofit fontScale="88654" lnSpcReduction="20000"/>
          </a:bodyPr>
          <a:lstStyle/>
          <a:p>
            <a:pPr algn="just"/>
            <a:r>
              <a:rPr lang="en-US" dirty="0" smtClean="0">
                <a:latin typeface="Times New Roman" pitchFamily="18" charset="0"/>
                <a:cs typeface="Times New Roman" pitchFamily="18" charset="0"/>
              </a:rPr>
              <a:t>	When </a:t>
            </a:r>
            <a:r>
              <a:rPr lang="en-US" dirty="0">
                <a:latin typeface="Times New Roman" pitchFamily="18" charset="0"/>
                <a:cs typeface="Times New Roman" pitchFamily="18" charset="0"/>
              </a:rPr>
              <a:t>a magnetic substance is placed in magnetic field, it gets </a:t>
            </a:r>
            <a:r>
              <a:rPr lang="en-US" dirty="0" err="1">
                <a:latin typeface="Times New Roman" pitchFamily="18" charset="0"/>
                <a:cs typeface="Times New Roman" pitchFamily="18" charset="0"/>
              </a:rPr>
              <a:t>magnetised</a:t>
            </a:r>
            <a:r>
              <a:rPr lang="en-US" dirty="0">
                <a:latin typeface="Times New Roman" pitchFamily="18" charset="0"/>
                <a:cs typeface="Times New Roman" pitchFamily="18" charset="0"/>
              </a:rPr>
              <a:t> and produces its own magnetic field. There are two magnetic fields, I) The original magnetic field called the </a:t>
            </a:r>
            <a:r>
              <a:rPr lang="en-US" dirty="0" err="1">
                <a:latin typeface="Times New Roman" pitchFamily="18" charset="0"/>
                <a:cs typeface="Times New Roman" pitchFamily="18" charset="0"/>
              </a:rPr>
              <a:t>magnetising</a:t>
            </a:r>
            <a:r>
              <a:rPr lang="en-US" dirty="0">
                <a:latin typeface="Times New Roman" pitchFamily="18" charset="0"/>
                <a:cs typeface="Times New Roman" pitchFamily="18" charset="0"/>
              </a:rPr>
              <a:t> field II) the magnetic field due to the </a:t>
            </a:r>
            <a:r>
              <a:rPr lang="en-US" dirty="0" err="1">
                <a:latin typeface="Times New Roman" pitchFamily="18" charset="0"/>
                <a:cs typeface="Times New Roman" pitchFamily="18" charset="0"/>
              </a:rPr>
              <a:t>magnetisation</a:t>
            </a:r>
            <a:r>
              <a:rPr lang="en-US" dirty="0">
                <a:latin typeface="Times New Roman" pitchFamily="18" charset="0"/>
                <a:cs typeface="Times New Roman" pitchFamily="18" charset="0"/>
              </a:rPr>
              <a:t> of substance, it is called induced magnetic field.</a:t>
            </a:r>
          </a:p>
          <a:p>
            <a:pPr algn="just"/>
            <a:r>
              <a:rPr lang="en-US" dirty="0" smtClean="0">
                <a:latin typeface="Times New Roman" pitchFamily="18" charset="0"/>
                <a:cs typeface="Times New Roman" pitchFamily="18" charset="0"/>
              </a:rPr>
              <a:t>	For </a:t>
            </a: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toroid</a:t>
            </a:r>
            <a:r>
              <a:rPr lang="en-US" dirty="0">
                <a:latin typeface="Times New Roman" pitchFamily="18" charset="0"/>
                <a:cs typeface="Times New Roman" pitchFamily="18" charset="0"/>
              </a:rPr>
              <a:t> (infinite solenoid ) having a n number of turns per unit </a:t>
            </a:r>
            <a:r>
              <a:rPr lang="en-US" dirty="0" smtClean="0">
                <a:latin typeface="Times New Roman" pitchFamily="18" charset="0"/>
                <a:cs typeface="Times New Roman" pitchFamily="18" charset="0"/>
              </a:rPr>
              <a:t>length </a:t>
            </a:r>
            <a:r>
              <a:rPr lang="en-US" dirty="0">
                <a:latin typeface="Times New Roman" pitchFamily="18" charset="0"/>
                <a:cs typeface="Times New Roman" pitchFamily="18" charset="0"/>
              </a:rPr>
              <a:t>and carrying current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Then the magnetic induction is </a:t>
            </a:r>
            <a:r>
              <a:rPr lang="en-US"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 u</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ni </a:t>
            </a:r>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ni</a:t>
            </a:r>
            <a:r>
              <a:rPr lang="en-US" dirty="0">
                <a:latin typeface="Times New Roman" pitchFamily="18" charset="0"/>
                <a:cs typeface="Times New Roman" pitchFamily="18" charset="0"/>
              </a:rPr>
              <a:t> is current per unit </a:t>
            </a:r>
            <a:r>
              <a:rPr lang="en-US" dirty="0" err="1">
                <a:latin typeface="Times New Roman" pitchFamily="18" charset="0"/>
                <a:cs typeface="Times New Roman" pitchFamily="18" charset="0"/>
              </a:rPr>
              <a:t>lengh</a:t>
            </a:r>
            <a:r>
              <a:rPr lang="en-US" dirty="0">
                <a:latin typeface="Times New Roman" pitchFamily="18" charset="0"/>
                <a:cs typeface="Times New Roman" pitchFamily="18" charset="0"/>
              </a:rPr>
              <a:t> which is nothing but intensity of </a:t>
            </a:r>
            <a:r>
              <a:rPr lang="en-US" dirty="0" err="1">
                <a:latin typeface="Times New Roman" pitchFamily="18" charset="0"/>
                <a:cs typeface="Times New Roman" pitchFamily="18" charset="0"/>
              </a:rPr>
              <a:t>magnetisation</a:t>
            </a:r>
            <a:r>
              <a:rPr lang="en-US" dirty="0">
                <a:latin typeface="Times New Roman" pitchFamily="18" charset="0"/>
                <a:cs typeface="Times New Roman" pitchFamily="18" charset="0"/>
              </a:rPr>
              <a:t>. It is also called strength of </a:t>
            </a:r>
            <a:r>
              <a:rPr lang="en-US" dirty="0" err="1">
                <a:latin typeface="Times New Roman" pitchFamily="18" charset="0"/>
                <a:cs typeface="Times New Roman" pitchFamily="18" charset="0"/>
              </a:rPr>
              <a:t>magnetising</a:t>
            </a:r>
            <a:r>
              <a:rPr lang="en-US" dirty="0">
                <a:latin typeface="Times New Roman" pitchFamily="18" charset="0"/>
                <a:cs typeface="Times New Roman" pitchFamily="18" charset="0"/>
              </a:rPr>
              <a:t> field denoted by H. </a:t>
            </a: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ni</a:t>
            </a:r>
            <a:r>
              <a:rPr lang="en-US" dirty="0">
                <a:latin typeface="Times New Roman" pitchFamily="18" charset="0"/>
                <a:cs typeface="Times New Roman" pitchFamily="18" charset="0"/>
              </a:rPr>
              <a:t>= H </a:t>
            </a:r>
          </a:p>
          <a:p>
            <a:pPr algn="just"/>
            <a:r>
              <a:rPr lang="en-US" dirty="0">
                <a:latin typeface="Times New Roman" pitchFamily="18" charset="0"/>
                <a:cs typeface="Times New Roman" pitchFamily="18" charset="0"/>
              </a:rPr>
              <a:t>It's unit is A/m.</a:t>
            </a:r>
          </a:p>
          <a:p>
            <a:pPr algn="just"/>
            <a:r>
              <a:rPr lang="en-US" dirty="0">
                <a:latin typeface="Times New Roman" pitchFamily="18" charset="0"/>
                <a:cs typeface="Times New Roman" pitchFamily="18" charset="0"/>
              </a:rPr>
              <a:t>Hence, </a:t>
            </a:r>
            <a:r>
              <a:rPr lang="en-US"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u</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H </a:t>
            </a:r>
            <a:endParaRPr lang="en-US" dirty="0">
              <a:latin typeface="Times New Roman" pitchFamily="18" charset="0"/>
              <a:cs typeface="Times New Roman" pitchFamily="18" charset="0"/>
            </a:endParaRPr>
          </a:p>
        </p:txBody>
      </p:sp>
      <p:sp>
        <p:nvSpPr>
          <p:cNvPr id="1048624" name="Slide Number Placeholder 1048623"/>
          <p:cNvSpPr>
            <a:spLocks noGrp="1"/>
          </p:cNvSpPr>
          <p:nvPr>
            <p:ph type="sldNum" sz="quarter" idx="12"/>
          </p:nvPr>
        </p:nvSpPr>
        <p:spPr/>
        <p:txBody>
          <a:bodyPr/>
          <a:lstStyle/>
          <a:p>
            <a:fld id="{D5B52ADC-5BFA-4FBD-BEE2-16096B7F4166}" type="slidenum">
              <a:rPr lang="zh-CN" altLang="en-US" smtClean="0"/>
              <a:pPr/>
              <a:t>7</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Subtitle 1048624"/>
          <p:cNvSpPr>
            <a:spLocks noGrp="1"/>
          </p:cNvSpPr>
          <p:nvPr>
            <p:ph type="subTitle" idx="1"/>
          </p:nvPr>
        </p:nvSpPr>
        <p:spPr>
          <a:xfrm>
            <a:off x="1432560" y="393011"/>
            <a:ext cx="7406640" cy="6079115"/>
          </a:xfrm>
        </p:spPr>
        <p:txBody>
          <a:bodyPr/>
          <a:lstStyle/>
          <a:p>
            <a:pPr algn="just"/>
            <a:r>
              <a:rPr lang="en-US" dirty="0">
                <a:latin typeface="Times New Roman" pitchFamily="18" charset="0"/>
                <a:cs typeface="Times New Roman" pitchFamily="18" charset="0"/>
              </a:rPr>
              <a:t>If M is intensity of </a:t>
            </a:r>
            <a:r>
              <a:rPr lang="en-US" dirty="0" err="1">
                <a:latin typeface="Times New Roman" pitchFamily="18" charset="0"/>
                <a:cs typeface="Times New Roman" pitchFamily="18" charset="0"/>
              </a:rPr>
              <a:t>magnetisation</a:t>
            </a:r>
            <a:r>
              <a:rPr lang="en-US" dirty="0">
                <a:latin typeface="Times New Roman" pitchFamily="18" charset="0"/>
                <a:cs typeface="Times New Roman" pitchFamily="18" charset="0"/>
              </a:rPr>
              <a:t>, it is surface current per unit length of substance. M = I/L</a:t>
            </a:r>
          </a:p>
          <a:p>
            <a:pPr algn="just"/>
            <a:r>
              <a:rPr lang="en-US" dirty="0">
                <a:latin typeface="Times New Roman" pitchFamily="18" charset="0"/>
                <a:cs typeface="Times New Roman" pitchFamily="18" charset="0"/>
              </a:rPr>
              <a:t>Total current per unit length H' = H + M = </a:t>
            </a:r>
            <a:r>
              <a:rPr lang="en-US" dirty="0" err="1">
                <a:latin typeface="Times New Roman" pitchFamily="18" charset="0"/>
                <a:cs typeface="Times New Roman" pitchFamily="18" charset="0"/>
              </a:rPr>
              <a:t>ni</a:t>
            </a:r>
            <a:r>
              <a:rPr lang="en-US" dirty="0">
                <a:latin typeface="Times New Roman" pitchFamily="18" charset="0"/>
                <a:cs typeface="Times New Roman" pitchFamily="18" charset="0"/>
              </a:rPr>
              <a:t> + I/L</a:t>
            </a:r>
          </a:p>
          <a:p>
            <a:pPr algn="just"/>
            <a:r>
              <a:rPr lang="en-US" dirty="0">
                <a:latin typeface="Times New Roman" pitchFamily="18" charset="0"/>
                <a:cs typeface="Times New Roman" pitchFamily="18" charset="0"/>
              </a:rPr>
              <a:t>If B is resultant magnetic induction along the axis of </a:t>
            </a:r>
            <a:r>
              <a:rPr lang="en-US" dirty="0" err="1">
                <a:latin typeface="Times New Roman" pitchFamily="18" charset="0"/>
                <a:cs typeface="Times New Roman" pitchFamily="18" charset="0"/>
              </a:rPr>
              <a:t>toroid</a:t>
            </a:r>
            <a:r>
              <a:rPr lang="en-US" dirty="0">
                <a:latin typeface="Times New Roman" pitchFamily="18" charset="0"/>
                <a:cs typeface="Times New Roman" pitchFamily="18" charset="0"/>
              </a:rPr>
              <a:t>, B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H'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 H + M)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a:t>
            </a:r>
            <a:r>
              <a:rPr lang="en-US" dirty="0">
                <a:latin typeface="Times New Roman" pitchFamily="18" charset="0"/>
                <a:cs typeface="Times New Roman" pitchFamily="18" charset="0"/>
              </a:rPr>
              <a:t> + M)</a:t>
            </a:r>
          </a:p>
          <a:p>
            <a:pPr algn="just"/>
            <a:r>
              <a:rPr lang="en-US" dirty="0">
                <a:latin typeface="Times New Roman" pitchFamily="18" charset="0"/>
                <a:cs typeface="Times New Roman" pitchFamily="18" charset="0"/>
              </a:rPr>
              <a:t>As B</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H, we write B = </a:t>
            </a:r>
            <a:r>
              <a:rPr lang="en-US" dirty="0" err="1">
                <a:latin typeface="Times New Roman" pitchFamily="18" charset="0"/>
                <a:cs typeface="Times New Roman" pitchFamily="18" charset="0"/>
              </a:rPr>
              <a:t>uH</a:t>
            </a:r>
            <a:r>
              <a:rPr lang="en-US" dirty="0">
                <a:latin typeface="Times New Roman" pitchFamily="18" charset="0"/>
                <a:cs typeface="Times New Roman" pitchFamily="18" charset="0"/>
              </a:rPr>
              <a:t> by analogy.</a:t>
            </a:r>
          </a:p>
          <a:p>
            <a:pPr algn="just"/>
            <a:r>
              <a:rPr lang="en-US" dirty="0">
                <a:latin typeface="Times New Roman" pitchFamily="18" charset="0"/>
                <a:cs typeface="Times New Roman" pitchFamily="18" charset="0"/>
              </a:rPr>
              <a:t>u is called permeability of magnetic material.</a:t>
            </a:r>
          </a:p>
          <a:p>
            <a:pPr algn="just"/>
            <a:r>
              <a:rPr lang="en-US" dirty="0">
                <a:latin typeface="Times New Roman" pitchFamily="18" charset="0"/>
                <a:cs typeface="Times New Roman" pitchFamily="18" charset="0"/>
              </a:rPr>
              <a:t>u = B/H</a:t>
            </a:r>
          </a:p>
          <a:p>
            <a:pPr algn="just"/>
            <a:r>
              <a:rPr lang="en-US" dirty="0">
                <a:latin typeface="Times New Roman" pitchFamily="18" charset="0"/>
                <a:cs typeface="Times New Roman" pitchFamily="18" charset="0"/>
              </a:rPr>
              <a:t>The permeability of a magnetic material is the ratio of magnetic induction per unit </a:t>
            </a:r>
            <a:r>
              <a:rPr lang="en-US" dirty="0" err="1">
                <a:latin typeface="Times New Roman" pitchFamily="18" charset="0"/>
                <a:cs typeface="Times New Roman" pitchFamily="18" charset="0"/>
              </a:rPr>
              <a:t>magnetising</a:t>
            </a:r>
            <a:r>
              <a:rPr lang="en-US" dirty="0">
                <a:latin typeface="Times New Roman" pitchFamily="18" charset="0"/>
                <a:cs typeface="Times New Roman" pitchFamily="18" charset="0"/>
              </a:rPr>
              <a:t> field </a:t>
            </a:r>
            <a:r>
              <a:rPr lang="en-US" dirty="0" err="1">
                <a:latin typeface="Times New Roman" pitchFamily="18" charset="0"/>
                <a:cs typeface="Times New Roman" pitchFamily="18" charset="0"/>
              </a:rPr>
              <a:t>intensity.B</a:t>
            </a:r>
            <a:r>
              <a:rPr lang="en-US" dirty="0">
                <a:latin typeface="Times New Roman" pitchFamily="18" charset="0"/>
                <a:cs typeface="Times New Roman" pitchFamily="18" charset="0"/>
              </a:rPr>
              <a:t> It's S. I. unit is Weber / Am.</a:t>
            </a:r>
          </a:p>
        </p:txBody>
      </p:sp>
      <p:sp>
        <p:nvSpPr>
          <p:cNvPr id="1048626" name="Slide Number Placeholder 1048625"/>
          <p:cNvSpPr>
            <a:spLocks noGrp="1"/>
          </p:cNvSpPr>
          <p:nvPr>
            <p:ph type="sldNum" sz="quarter" idx="12"/>
          </p:nvPr>
        </p:nvSpPr>
        <p:spPr/>
        <p:txBody>
          <a:bodyPr/>
          <a:lstStyle/>
          <a:p>
            <a:fld id="{D5B52ADC-5BFA-4FBD-BEE2-16096B7F4166}" type="slidenum">
              <a:rPr lang="zh-CN" altLang="en-US" smtClean="0"/>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Subtitle 1048627"/>
          <p:cNvSpPr>
            <a:spLocks noGrp="1"/>
          </p:cNvSpPr>
          <p:nvPr>
            <p:ph type="subTitle" idx="1"/>
          </p:nvPr>
        </p:nvSpPr>
        <p:spPr>
          <a:xfrm>
            <a:off x="1432560" y="1850064"/>
            <a:ext cx="7406640" cy="4720404"/>
          </a:xfrm>
        </p:spPr>
        <p:txBody>
          <a:bodyPr>
            <a:normAutofit/>
          </a:bodyPr>
          <a:lstStyle/>
          <a:p>
            <a:pPr algn="just"/>
            <a:r>
              <a:rPr lang="en-US" dirty="0">
                <a:latin typeface="Times New Roman" pitchFamily="18" charset="0"/>
                <a:cs typeface="Times New Roman" pitchFamily="18" charset="0"/>
              </a:rPr>
              <a:t>Now B/B</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uH</a:t>
            </a:r>
            <a:r>
              <a:rPr lang="en-US" dirty="0">
                <a:latin typeface="Times New Roman" pitchFamily="18" charset="0"/>
                <a:cs typeface="Times New Roman" pitchFamily="18" charset="0"/>
              </a:rPr>
              <a:t>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H = u/u</a:t>
            </a:r>
            <a:r>
              <a:rPr lang="en-US" baseline="-25000" dirty="0">
                <a:latin typeface="Times New Roman" pitchFamily="18" charset="0"/>
                <a:cs typeface="Times New Roman" pitchFamily="18" charset="0"/>
              </a:rPr>
              <a:t>0</a:t>
            </a:r>
          </a:p>
          <a:p>
            <a:pPr algn="just"/>
            <a:r>
              <a:rPr lang="en-US" dirty="0">
                <a:latin typeface="Times New Roman" pitchFamily="18" charset="0"/>
                <a:cs typeface="Times New Roman" pitchFamily="18" charset="0"/>
              </a:rPr>
              <a:t>This ratio is called relative permeability of material denoted by k. Thus k = u/u</a:t>
            </a:r>
            <a:r>
              <a:rPr lang="en-US" baseline="-25000" dirty="0">
                <a:latin typeface="Times New Roman" pitchFamily="18" charset="0"/>
                <a:cs typeface="Times New Roman" pitchFamily="18" charset="0"/>
              </a:rPr>
              <a:t>0</a:t>
            </a:r>
          </a:p>
          <a:p>
            <a:pPr algn="just"/>
            <a:r>
              <a:rPr lang="en-US" dirty="0">
                <a:latin typeface="Times New Roman" pitchFamily="18" charset="0"/>
                <a:cs typeface="Times New Roman" pitchFamily="18" charset="0"/>
              </a:rPr>
              <a:t>The relative permeability of a magnetic substance is defined as the ratio of permeability of the substance to the permeability of free space.</a:t>
            </a:r>
          </a:p>
          <a:p>
            <a:pPr algn="just"/>
            <a:r>
              <a:rPr lang="en-US" dirty="0">
                <a:latin typeface="Times New Roman" pitchFamily="18" charset="0"/>
                <a:cs typeface="Times New Roman" pitchFamily="18" charset="0"/>
              </a:rPr>
              <a:t>B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ni</a:t>
            </a:r>
            <a:r>
              <a:rPr lang="en-US" dirty="0">
                <a:latin typeface="Times New Roman" pitchFamily="18" charset="0"/>
                <a:cs typeface="Times New Roman" pitchFamily="18" charset="0"/>
              </a:rPr>
              <a:t> + M)</a:t>
            </a:r>
          </a:p>
          <a:p>
            <a:pPr algn="just"/>
            <a:r>
              <a:rPr lang="en-US" dirty="0" err="1">
                <a:latin typeface="Times New Roman" pitchFamily="18" charset="0"/>
                <a:cs typeface="Times New Roman" pitchFamily="18" charset="0"/>
              </a:rPr>
              <a:t>uH</a:t>
            </a:r>
            <a:r>
              <a:rPr lang="en-US" dirty="0">
                <a:latin typeface="Times New Roman" pitchFamily="18" charset="0"/>
                <a:cs typeface="Times New Roman" pitchFamily="18" charset="0"/>
              </a:rPr>
              <a:t> = u</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 H + M) </a:t>
            </a:r>
          </a:p>
        </p:txBody>
      </p:sp>
      <p:sp>
        <p:nvSpPr>
          <p:cNvPr id="1048629" name="Slide Number Placeholder 1048628"/>
          <p:cNvSpPr>
            <a:spLocks noGrp="1"/>
          </p:cNvSpPr>
          <p:nvPr>
            <p:ph type="sldNum" sz="quarter" idx="12"/>
          </p:nvPr>
        </p:nvSpPr>
        <p:spPr/>
        <p:txBody>
          <a:bodyPr/>
          <a:lstStyle/>
          <a:p>
            <a:fld id="{D5B52ADC-5BFA-4FBD-BEE2-16096B7F4166}" type="slidenum">
              <a:rPr lang="zh-CN" altLang="en-US" smtClean="0"/>
              <a:pPr/>
              <a:t>9</a:t>
            </a:fld>
            <a:endParaRPr lang="zh-CN"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1041</Words>
  <Application>WPS Office</Application>
  <PresentationFormat>On-screen Show (4:3)</PresentationFormat>
  <Paragraphs>125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Slide 1</vt:lpstr>
      <vt:lpstr>Magnetic Properties of Material :-</vt:lpstr>
      <vt:lpstr>A) Magnetic Induction B :-</vt:lpstr>
      <vt:lpstr>B) Magnetic Intensity :-</vt:lpstr>
      <vt:lpstr>Equivalence between a magnetic shell and current loop :-</vt:lpstr>
      <vt:lpstr>Slide 6</vt:lpstr>
      <vt:lpstr>C) Permeability :- </vt:lpstr>
      <vt:lpstr>Slide 8</vt:lpstr>
      <vt:lpstr>Slide 9</vt:lpstr>
      <vt:lpstr>D) Magnetic Susceptibility :-</vt:lpstr>
      <vt:lpstr>Slide 11</vt:lpstr>
      <vt:lpstr>Diamagnetic Materials :- </vt:lpstr>
      <vt:lpstr>Slide 13</vt:lpstr>
      <vt:lpstr>Paramagnetic Materials :-</vt:lpstr>
      <vt:lpstr>Slide 15</vt:lpstr>
      <vt:lpstr>Slide 16</vt:lpstr>
      <vt:lpstr>Slide 17</vt:lpstr>
      <vt:lpstr>Slide 18</vt:lpstr>
      <vt:lpstr>Ferromagnetic materials :-</vt:lpstr>
      <vt:lpstr>Slide 20</vt:lpstr>
      <vt:lpstr>Properties of ferromagnetic materials :-</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Presentation on  C Program for Modified Euler's Method and Real roots of equation</dc:title>
  <dc:creator>CPH1923</dc:creator>
  <cp:lastModifiedBy>Tushar</cp:lastModifiedBy>
  <cp:revision>21</cp:revision>
  <dcterms:created xsi:type="dcterms:W3CDTF">2015-04-11T16:30:45Z</dcterms:created>
  <dcterms:modified xsi:type="dcterms:W3CDTF">2024-02-24T06:34:06Z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ceb92e74ef96498c96e7633e3f714763</vt:lpwstr>
  </property>
</Properties>
</file>