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 horzBarState="maximized">
    <p:restoredLeft sz="162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7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algn="l" indent="0" marL="27432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58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DDB37EB-B7F4-46ED-8570-9D4DF7B55E94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589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  <p:sp>
        <p:nvSpPr>
          <p:cNvPr id="1048591" name="Oval 7"/>
          <p:cNvSpPr/>
          <p:nvPr/>
        </p:nvSpPr>
        <p:spPr>
          <a:xfrm>
            <a:off x="921433" y="1413802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2" name="Oval 8"/>
          <p:cNvSpPr/>
          <p:nvPr/>
        </p:nvSpPr>
        <p:spPr>
          <a:xfrm>
            <a:off x="1157176" y="1345016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96C8AE-4F71-4342-BD2C-4DBBC07B050C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4EAD7ED-9D1B-457A-903D-2E05E08CF4EF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CE4300F-5019-4B27-B749-D5C3E522FF5D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6"/>
          <p:cNvSpPr/>
          <p:nvPr/>
        </p:nvSpPr>
        <p:spPr>
          <a:xfrm>
            <a:off x="2282890" y="-54"/>
            <a:ext cx="68580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b="1" cap="all"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indent="0" marL="18288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D49C64C-DFD7-4670-B113-EF13DCD18A51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  <p:sp>
        <p:nvSpPr>
          <p:cNvPr id="1048651" name="Rectangle 9"/>
          <p:cNvSpPr/>
          <p:nvPr/>
        </p:nvSpPr>
        <p:spPr bwMode="invGray">
          <a:xfrm>
            <a:off x="2286000" y="0"/>
            <a:ext cx="76200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2" name="Oval 7"/>
          <p:cNvSpPr/>
          <p:nvPr/>
        </p:nvSpPr>
        <p:spPr>
          <a:xfrm>
            <a:off x="2172321" y="2814656"/>
            <a:ext cx="210312" cy="210312"/>
          </a:xfrm>
          <a:prstGeom prst="ellipse"/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3" name="Oval 8"/>
          <p:cNvSpPr/>
          <p:nvPr/>
        </p:nvSpPr>
        <p:spPr>
          <a:xfrm>
            <a:off x="2408064" y="2745870"/>
            <a:ext cx="64008" cy="64008"/>
          </a:xfrm>
          <a:prstGeom prst="ellipse"/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5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4C15482-8FA2-4E3E-AECB-596A0373DD2D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baseline="0" b="1" cap="none" sz="45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algn="l" indent="0" marL="64008">
              <a:lnSpc>
                <a:spcPct val="100000"/>
              </a:lnSpc>
              <a:spcBef>
                <a:spcPts val="100"/>
              </a:spcBef>
              <a:buNone/>
              <a:defRPr b="0" sz="19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63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4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indent="-274320" marL="3931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C3774E-71B7-4303-8FF2-F2ACD77B4338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66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E135CD-815D-4EA9-8EF0-9F7EAE8BFB83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6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4"/>
          <p:cNvSpPr/>
          <p:nvPr/>
        </p:nvSpPr>
        <p:spPr>
          <a:xfrm>
            <a:off x="1014984" y="0"/>
            <a:ext cx="8129016" cy="6858000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6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2798AA4-D37C-4F31-AE09-7F931942540A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67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  <p:sp>
        <p:nvSpPr>
          <p:cNvPr id="1048672" name="Rectangle 5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baseline="0" b="1" cap="all" sz="2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4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indent="0" marL="4572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7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DF1F3D6-8FC3-4EDA-909D-EDC5290628B6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b="1" sz="2100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C17AA77-1BD7-488D-87B4-109A510BCAE1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  <p:sp>
        <p:nvSpPr>
          <p:cNvPr id="1048635" name="Rectangle 7"/>
          <p:cNvSpPr/>
          <p:nvPr/>
        </p:nvSpPr>
        <p:spPr>
          <a:xfrm>
            <a:off x="762000" y="1066800"/>
            <a:ext cx="4572000" cy="4572000"/>
          </a:xfrm>
          <a:prstGeom prst="rect"/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500" dir="5400000" dist="185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anchor="t" lIns="91440" rtlCol="0" tIns="274320">
            <a:normAutofit/>
          </a:bodyPr>
          <a:p>
            <a:pPr algn="l" eaLnBrk="1" hangingPunct="1" indent="-283464" latinLnBrk="0" marL="0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sz="3200" kern="1200"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36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anchor="t" lIns="91440" tIns="274320"/>
          <a:lstStyle>
            <a:lvl1pPr indent="0">
              <a:buNone/>
              <a:defRPr sz="3200"/>
            </a:lvl1pPr>
          </a:lstStyle>
          <a:p>
            <a:pPr algn="l" eaLnBrk="1" hangingPunct="1" latinLnBrk="0" marL="0"/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37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38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/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algn="tl" blurRad="25400" dir="3300000" dist="25400" rotWithShape="0" sx="96000" sy="9600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algn="l" indent="0" marL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7" name="Oval 7"/>
          <p:cNvSpPr/>
          <p:nvPr/>
        </p:nvSpPr>
        <p:spPr>
          <a:xfrm>
            <a:off x="168816" y="21102"/>
            <a:ext cx="1702191" cy="1702191"/>
          </a:xfrm>
          <a:prstGeom prst="ellipse"/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8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9" name="Rectangle 11"/>
          <p:cNvSpPr/>
          <p:nvPr/>
        </p:nvSpPr>
        <p:spPr>
          <a:xfrm>
            <a:off x="1012873" y="-54"/>
            <a:ext cx="8131127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0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/>
        </p:spPr>
        <p:txBody>
          <a:bodyPr anchor="ctr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1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2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/>
        </p:spPr>
        <p:txBody>
          <a:bodyPr anchor="b"/>
          <a:lstStyle>
            <a:lvl1pPr algn="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6485731-FE65-4D4A-BFF8-D4E9E17D645B}" type="datetime1">
              <a:rPr altLang="en-US" lang="zh-CN" smtClean="0"/>
              <a:t>2020/2/17</a:t>
            </a:fld>
            <a:endParaRPr altLang="en-US" lang="zh-CN"/>
          </a:p>
        </p:txBody>
      </p:sp>
      <p:sp>
        <p:nvSpPr>
          <p:cNvPr id="104858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/>
        </p:spPr>
        <p:txBody>
          <a:bodyPr anchor="b"/>
          <a:lstStyle>
            <a:lvl1pPr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altLang="en-US" lang="zh-CN"/>
          </a:p>
        </p:txBody>
      </p:sp>
      <p:sp>
        <p:nvSpPr>
          <p:cNvPr id="1048584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/>
        </p:spPr>
        <p:txBody>
          <a:bodyPr anchor="b"/>
          <a:lstStyle>
            <a:lvl1pPr algn="ctr" eaLnBrk="1" hangingPunct="1" latinLnBrk="0">
              <a:defRPr sz="1200" kumimoji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  <p:sp>
        <p:nvSpPr>
          <p:cNvPr id="104858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/>
          <a:solidFill>
            <a:schemeClr val="bg1"/>
          </a:solidFill>
          <a:ln w="25400" cap="rnd" cmpd="sng" algn="ctr">
            <a:noFill/>
            <a:prstDash val="solid"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eaLnBrk="1" hangingPunct="1" latinLnBrk="0" rtl="0">
        <a:spcBef>
          <a:spcPct val="0"/>
        </a:spcBef>
        <a:buNone/>
        <a:defRPr sz="4300" kern="1200" kumimoji="0">
          <a:solidFill>
            <a:schemeClr val="tx2">
              <a:satMod val="130000"/>
            </a:schemeClr>
          </a:solidFill>
          <a:effectLst>
            <a:outerShdw algn="tl" blurRad="50000" dir="5400000" dist="30000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83464" latinLnBrk="0" marL="365760" rtl="0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37744" latinLnBrk="0" marL="640080" rtl="0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86968" rtl="0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73736" latinLnBrk="0" marL="1097280" rtl="0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298448" rtl="0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508760" rtl="0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71907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1920240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130552" rtl="0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1</a:t>
            </a:fld>
            <a:endParaRPr altLang="en-US" lang="zh-CN"/>
          </a:p>
        </p:txBody>
      </p:sp>
      <p:sp>
        <p:nvSpPr>
          <p:cNvPr id="1048594" name=""/>
          <p:cNvSpPr txBox="1"/>
          <p:nvPr/>
        </p:nvSpPr>
        <p:spPr>
          <a:xfrm rot="3742">
            <a:off x="1393517" y="704281"/>
            <a:ext cx="7217739" cy="41681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4000" lang="en-US">
                <a:solidFill>
                  <a:srgbClr val="36363D"/>
                </a:solidFill>
              </a:rPr>
              <a:t>Presentation</a:t>
            </a:r>
            <a:r>
              <a:rPr b="1" sz="4000" lang="en-US">
                <a:solidFill>
                  <a:srgbClr val="36363D"/>
                </a:solidFill>
              </a:rPr>
              <a:t> on</a:t>
            </a:r>
            <a:r>
              <a:rPr b="1" sz="4000" lang="en-US">
                <a:solidFill>
                  <a:srgbClr val="36363D"/>
                </a:solidFill>
              </a:rPr>
              <a:t> </a:t>
            </a:r>
            <a:endParaRPr b="1" sz="4000" lang="en-US">
              <a:solidFill>
                <a:srgbClr val="36363D"/>
              </a:solidFill>
            </a:endParaRPr>
          </a:p>
          <a:p>
            <a:pPr algn="ctr"/>
            <a:r>
              <a:rPr b="1" sz="4800" i="1" lang="en-US">
                <a:solidFill>
                  <a:srgbClr val="02A5E3"/>
                </a:solidFill>
              </a:rPr>
              <a:t>Newton's</a:t>
            </a:r>
            <a:r>
              <a:rPr b="1" sz="4800" i="1" lang="en-US">
                <a:solidFill>
                  <a:srgbClr val="02A5E3"/>
                </a:solidFill>
              </a:rPr>
              <a:t> law</a:t>
            </a:r>
            <a:r>
              <a:rPr b="1" sz="4800" i="1" lang="en-US">
                <a:solidFill>
                  <a:srgbClr val="02A5E3"/>
                </a:solidFill>
              </a:rPr>
              <a:t> of motion</a:t>
            </a:r>
            <a:endParaRPr b="1" sz="4800" i="1" lang="en-US">
              <a:solidFill>
                <a:srgbClr val="02A5E3"/>
              </a:solidFill>
            </a:endParaRPr>
          </a:p>
          <a:p>
            <a:endParaRPr sz="4000" lang="en-US">
              <a:solidFill>
                <a:srgbClr val="000000"/>
              </a:solidFill>
            </a:endParaRPr>
          </a:p>
          <a:p>
            <a:endParaRPr sz="4000" lang="en-US">
              <a:solidFill>
                <a:srgbClr val="000000"/>
              </a:solidFill>
            </a:endParaRPr>
          </a:p>
          <a:p>
            <a:pPr algn="ctr"/>
            <a:r>
              <a:rPr sz="4000" lang="en-US">
                <a:solidFill>
                  <a:srgbClr val="000000"/>
                </a:solidFill>
              </a:rPr>
              <a:t>Presented</a:t>
            </a:r>
            <a:r>
              <a:rPr sz="4000" lang="en-US">
                <a:solidFill>
                  <a:srgbClr val="000000"/>
                </a:solidFill>
              </a:rPr>
              <a:t> by</a:t>
            </a:r>
            <a:endParaRPr sz="4000" lang="en-US">
              <a:solidFill>
                <a:srgbClr val="000000"/>
              </a:solidFill>
            </a:endParaRPr>
          </a:p>
          <a:p>
            <a:pPr algn="r"/>
            <a:r>
              <a:rPr sz="3200" lang="en-US">
                <a:solidFill>
                  <a:srgbClr val="FF6600"/>
                </a:solidFill>
              </a:rPr>
              <a:t>Miss </a:t>
            </a:r>
            <a:r>
              <a:rPr sz="3200" lang="en-US">
                <a:solidFill>
                  <a:srgbClr val="FF6600"/>
                </a:solidFill>
              </a:rPr>
              <a:t>N</a:t>
            </a:r>
            <a:r>
              <a:rPr sz="3200" lang="en-US">
                <a:solidFill>
                  <a:srgbClr val="FF6600"/>
                </a:solidFill>
              </a:rPr>
              <a:t>eha</a:t>
            </a:r>
            <a:r>
              <a:rPr sz="3200" lang="en-US">
                <a:solidFill>
                  <a:srgbClr val="FF6600"/>
                </a:solidFill>
              </a:rPr>
              <a:t> Narendra</a:t>
            </a:r>
            <a:r>
              <a:rPr sz="3200" lang="en-US">
                <a:solidFill>
                  <a:srgbClr val="FF6600"/>
                </a:solidFill>
              </a:rPr>
              <a:t> Sawa</a:t>
            </a:r>
            <a:r>
              <a:rPr sz="3200" lang="en-US">
                <a:solidFill>
                  <a:srgbClr val="FF6600"/>
                </a:solidFill>
              </a:rPr>
              <a:t>n</a:t>
            </a:r>
            <a:r>
              <a:rPr sz="3200" lang="en-US">
                <a:solidFill>
                  <a:srgbClr val="FF6600"/>
                </a:solidFill>
              </a:rPr>
              <a:t>t</a:t>
            </a:r>
            <a:endParaRPr sz="3200" lang="en-US">
              <a:solidFill>
                <a:srgbClr val="FF6600"/>
              </a:solidFill>
            </a:endParaRPr>
          </a:p>
          <a:p>
            <a:pPr algn="r"/>
            <a:r>
              <a:rPr sz="3200" lang="en-US">
                <a:solidFill>
                  <a:srgbClr val="FF6600"/>
                </a:solidFill>
              </a:rPr>
              <a:t>M.</a:t>
            </a:r>
            <a:r>
              <a:rPr sz="3200" lang="en-US">
                <a:solidFill>
                  <a:srgbClr val="FF6600"/>
                </a:solidFill>
              </a:rPr>
              <a:t>S</a:t>
            </a:r>
            <a:r>
              <a:rPr sz="3200" lang="en-US">
                <a:solidFill>
                  <a:srgbClr val="FF6600"/>
                </a:solidFill>
              </a:rPr>
              <a:t>c</a:t>
            </a:r>
            <a:r>
              <a:rPr sz="3200" lang="en-US">
                <a:solidFill>
                  <a:srgbClr val="FF6600"/>
                </a:solidFill>
              </a:rPr>
              <a:t> </a:t>
            </a:r>
            <a:r>
              <a:rPr sz="3200" lang="en-US">
                <a:solidFill>
                  <a:srgbClr val="FF6600"/>
                </a:solidFill>
              </a:rPr>
              <a:t>(</a:t>
            </a:r>
            <a:r>
              <a:rPr sz="3200" lang="en-US">
                <a:solidFill>
                  <a:srgbClr val="FF6600"/>
                </a:solidFill>
              </a:rPr>
              <a:t>P</a:t>
            </a:r>
            <a:r>
              <a:rPr sz="3200" lang="en-US">
                <a:solidFill>
                  <a:srgbClr val="FF6600"/>
                </a:solidFill>
              </a:rPr>
              <a:t>h</a:t>
            </a:r>
            <a:r>
              <a:rPr sz="3200" lang="en-US">
                <a:solidFill>
                  <a:srgbClr val="FF6600"/>
                </a:solidFill>
              </a:rPr>
              <a:t>y</a:t>
            </a:r>
            <a:r>
              <a:rPr sz="3200" lang="en-US">
                <a:solidFill>
                  <a:srgbClr val="FF6600"/>
                </a:solidFill>
              </a:rPr>
              <a:t>s</a:t>
            </a:r>
            <a:r>
              <a:rPr sz="3200" lang="en-US">
                <a:solidFill>
                  <a:srgbClr val="FF6600"/>
                </a:solidFill>
              </a:rPr>
              <a:t>i</a:t>
            </a:r>
            <a:r>
              <a:rPr sz="3200" lang="en-US">
                <a:solidFill>
                  <a:srgbClr val="FF6600"/>
                </a:solidFill>
              </a:rPr>
              <a:t>cs</a:t>
            </a:r>
            <a:r>
              <a:rPr sz="3200" lang="en-US">
                <a:solidFill>
                  <a:srgbClr val="FF6600"/>
                </a:solidFill>
              </a:rPr>
              <a:t>)</a:t>
            </a:r>
            <a:endParaRPr sz="3200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10</a:t>
            </a:fld>
            <a:endParaRPr altLang="en-US" lang="zh-CN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3459" r="0" b="72838"/>
          <a:stretch>
            <a:fillRect/>
          </a:stretch>
        </p:blipFill>
        <p:spPr>
          <a:xfrm>
            <a:off x="2130820" y="712650"/>
            <a:ext cx="6482827" cy="4672614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11</a:t>
            </a:fld>
            <a:endParaRPr altLang="en-US" lang="zh-CN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3363" r="0" b="65535"/>
          <a:stretch>
            <a:fillRect/>
          </a:stretch>
        </p:blipFill>
        <p:spPr>
          <a:xfrm>
            <a:off x="17748" y="79193"/>
            <a:ext cx="9220775" cy="6570273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7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329513"/>
          </a:xfrm>
        </p:spPr>
        <p:txBody>
          <a:bodyPr>
            <a:normAutofit/>
          </a:bodyPr>
          <a:p>
            <a:pPr algn="l"/>
            <a:r>
              <a:rPr b="1" dirty="0" sz="4400" lang="en-US" u="sng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Content</a:t>
            </a:r>
            <a:endParaRPr b="1" dirty="0" sz="4400" lang="en-US" u="sng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2</a:t>
            </a:fld>
            <a:endParaRPr altLang="en-US" lang="zh-CN"/>
          </a:p>
        </p:txBody>
      </p:sp>
      <p:sp>
        <p:nvSpPr>
          <p:cNvPr id="1048597" name=""/>
          <p:cNvSpPr txBox="1"/>
          <p:nvPr/>
        </p:nvSpPr>
        <p:spPr>
          <a:xfrm>
            <a:off x="1423893" y="1825871"/>
            <a:ext cx="6296212" cy="3291840"/>
          </a:xfrm>
          <a:prstGeom prst="rect"/>
        </p:spPr>
        <p:txBody>
          <a:bodyPr rtlCol="0" wrap="square">
            <a:spAutoFit/>
          </a:bodyPr>
          <a:p>
            <a:pPr indent="-457200" marL="457200">
              <a:buFont typeface="Wingdings" charset="2"/>
              <a:buChar char="n"/>
            </a:pPr>
            <a:r>
              <a:rPr sz="3600" lang="en-US">
                <a:solidFill>
                  <a:srgbClr val="36363D"/>
                </a:solidFill>
              </a:rPr>
              <a:t>Newton's first law of motion</a:t>
            </a:r>
            <a:endParaRPr sz="3600" lang="en-US">
              <a:solidFill>
                <a:srgbClr val="36363D"/>
              </a:solidFill>
            </a:endParaRPr>
          </a:p>
          <a:p>
            <a:pPr indent="-457200" marL="457200">
              <a:buFont typeface="Wingdings" charset="2"/>
              <a:buChar char="n"/>
            </a:pPr>
            <a:r>
              <a:rPr sz="3600" lang="en-US">
                <a:solidFill>
                  <a:srgbClr val="36363D"/>
                </a:solidFill>
              </a:rPr>
              <a:t>Newton's</a:t>
            </a:r>
            <a:r>
              <a:rPr sz="3600" lang="en-US">
                <a:solidFill>
                  <a:srgbClr val="36363D"/>
                </a:solidFill>
              </a:rPr>
              <a:t> second</a:t>
            </a:r>
            <a:r>
              <a:rPr sz="3600" lang="en-US">
                <a:solidFill>
                  <a:srgbClr val="36363D"/>
                </a:solidFill>
              </a:rPr>
              <a:t> law</a:t>
            </a:r>
            <a:r>
              <a:rPr sz="3600" lang="en-US">
                <a:solidFill>
                  <a:srgbClr val="36363D"/>
                </a:solidFill>
              </a:rPr>
              <a:t> of motio</a:t>
            </a:r>
            <a:r>
              <a:rPr sz="3600" lang="en-US">
                <a:solidFill>
                  <a:srgbClr val="36363D"/>
                </a:solidFill>
              </a:rPr>
              <a:t>n</a:t>
            </a:r>
            <a:endParaRPr sz="3600" lang="en-US">
              <a:solidFill>
                <a:srgbClr val="36363D"/>
              </a:solidFill>
            </a:endParaRPr>
          </a:p>
          <a:p>
            <a:pPr indent="-457200" lvl="0" marL="457200">
              <a:buFont typeface="Wingdings" charset="2"/>
              <a:buChar char="n"/>
            </a:pPr>
            <a:r>
              <a:rPr sz="3600" lang="en-US">
                <a:solidFill>
                  <a:srgbClr val="36363D"/>
                </a:solidFill>
              </a:rPr>
              <a:t>Newton's</a:t>
            </a:r>
            <a:r>
              <a:rPr sz="3600" lang="en-US">
                <a:solidFill>
                  <a:srgbClr val="36363D"/>
                </a:solidFill>
              </a:rPr>
              <a:t> third</a:t>
            </a:r>
            <a:r>
              <a:rPr sz="3600" lang="en-US">
                <a:solidFill>
                  <a:srgbClr val="36363D"/>
                </a:solidFill>
              </a:rPr>
              <a:t> law</a:t>
            </a:r>
            <a:r>
              <a:rPr sz="3600" lang="en-US">
                <a:solidFill>
                  <a:srgbClr val="36363D"/>
                </a:solidFill>
              </a:rPr>
              <a:t> of motion</a:t>
            </a:r>
            <a:endParaRPr sz="3600" lang="en-US">
              <a:solidFill>
                <a:srgbClr val="36363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b="1" lang="en-US"/>
              <a:t>Newton's</a:t>
            </a:r>
            <a:r>
              <a:rPr b="1" lang="en-US"/>
              <a:t> first</a:t>
            </a:r>
            <a:r>
              <a:rPr b="1" lang="en-US"/>
              <a:t> law</a:t>
            </a:r>
            <a:r>
              <a:rPr b="1" lang="en-US"/>
              <a:t> of motion</a:t>
            </a:r>
            <a:endParaRPr b="1" lang="en-US"/>
          </a:p>
        </p:txBody>
      </p:sp>
      <p:sp>
        <p:nvSpPr>
          <p:cNvPr id="1048599" name="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217167"/>
          </a:xfrm>
        </p:spPr>
        <p:txBody>
          <a:bodyPr>
            <a:normAutofit/>
          </a:bodyPr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Newton's</a:t>
            </a:r>
            <a:r>
              <a:rPr lang="en-US">
                <a:solidFill>
                  <a:srgbClr val="36363D"/>
                </a:solidFill>
              </a:rPr>
              <a:t> first</a:t>
            </a:r>
            <a:r>
              <a:rPr lang="en-US">
                <a:solidFill>
                  <a:srgbClr val="36363D"/>
                </a:solidFill>
              </a:rPr>
              <a:t> law</a:t>
            </a:r>
            <a:r>
              <a:rPr lang="en-US">
                <a:solidFill>
                  <a:srgbClr val="36363D"/>
                </a:solidFill>
              </a:rPr>
              <a:t> of</a:t>
            </a:r>
            <a:r>
              <a:rPr lang="en-US">
                <a:solidFill>
                  <a:srgbClr val="36363D"/>
                </a:solidFill>
              </a:rPr>
              <a:t> motion</a:t>
            </a:r>
            <a:r>
              <a:rPr lang="en-US">
                <a:solidFill>
                  <a:srgbClr val="36363D"/>
                </a:solidFill>
              </a:rPr>
              <a:t> is</a:t>
            </a:r>
            <a:r>
              <a:rPr lang="en-US">
                <a:solidFill>
                  <a:srgbClr val="36363D"/>
                </a:solidFill>
              </a:rPr>
              <a:t> known as</a:t>
            </a:r>
            <a:r>
              <a:rPr lang="en-US">
                <a:solidFill>
                  <a:srgbClr val="36363D"/>
                </a:solidFill>
              </a:rPr>
              <a:t> law</a:t>
            </a:r>
            <a:r>
              <a:rPr lang="en-US">
                <a:solidFill>
                  <a:srgbClr val="36363D"/>
                </a:solidFill>
              </a:rPr>
              <a:t> of inertia</a:t>
            </a:r>
            <a:endParaRPr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Every in</a:t>
            </a:r>
            <a:r>
              <a:rPr lang="en-US">
                <a:solidFill>
                  <a:srgbClr val="36363D"/>
                </a:solidFill>
              </a:rPr>
              <a:t>a</a:t>
            </a:r>
            <a:r>
              <a:rPr lang="en-US">
                <a:solidFill>
                  <a:srgbClr val="36363D"/>
                </a:solidFill>
              </a:rPr>
              <a:t>nimate</a:t>
            </a:r>
            <a:r>
              <a:rPr lang="en-US">
                <a:solidFill>
                  <a:srgbClr val="36363D"/>
                </a:solidFill>
              </a:rPr>
              <a:t> body continuous in </a:t>
            </a:r>
            <a:r>
              <a:rPr lang="en-US">
                <a:solidFill>
                  <a:srgbClr val="36363D"/>
                </a:solidFill>
              </a:rPr>
              <a:t>it's </a:t>
            </a:r>
            <a:r>
              <a:rPr lang="en-US">
                <a:solidFill>
                  <a:srgbClr val="36363D"/>
                </a:solidFill>
              </a:rPr>
              <a:t>state of r</a:t>
            </a:r>
            <a:r>
              <a:rPr lang="en-US">
                <a:solidFill>
                  <a:srgbClr val="36363D"/>
                </a:solidFill>
              </a:rPr>
              <a:t>e</a:t>
            </a:r>
            <a:r>
              <a:rPr lang="en-US">
                <a:solidFill>
                  <a:srgbClr val="36363D"/>
                </a:solidFill>
              </a:rPr>
              <a:t>s</a:t>
            </a:r>
            <a:r>
              <a:rPr lang="en-US">
                <a:solidFill>
                  <a:srgbClr val="36363D"/>
                </a:solidFill>
              </a:rPr>
              <a:t>t</a:t>
            </a:r>
            <a:r>
              <a:rPr lang="en-US">
                <a:solidFill>
                  <a:srgbClr val="36363D"/>
                </a:solidFill>
              </a:rPr>
              <a:t> or of uniform motion in a straight line unless it is acted upon by an external unbalanced force</a:t>
            </a:r>
            <a:endParaRPr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T</a:t>
            </a:r>
            <a:r>
              <a:rPr lang="en-US">
                <a:solidFill>
                  <a:srgbClr val="36363D"/>
                </a:solidFill>
              </a:rPr>
              <a:t>h</a:t>
            </a:r>
            <a:r>
              <a:rPr lang="en-US">
                <a:solidFill>
                  <a:srgbClr val="36363D"/>
                </a:solidFill>
              </a:rPr>
              <a:t>e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tendency</a:t>
            </a:r>
            <a:r>
              <a:rPr lang="en-US">
                <a:solidFill>
                  <a:srgbClr val="36363D"/>
                </a:solidFill>
              </a:rPr>
              <a:t> of</a:t>
            </a:r>
            <a:r>
              <a:rPr lang="en-US">
                <a:solidFill>
                  <a:srgbClr val="36363D"/>
                </a:solidFill>
              </a:rPr>
              <a:t> body</a:t>
            </a:r>
            <a:r>
              <a:rPr lang="en-US">
                <a:solidFill>
                  <a:srgbClr val="36363D"/>
                </a:solidFill>
              </a:rPr>
              <a:t> not</a:t>
            </a:r>
            <a:r>
              <a:rPr lang="en-US">
                <a:solidFill>
                  <a:srgbClr val="36363D"/>
                </a:solidFill>
              </a:rPr>
              <a:t> to</a:t>
            </a:r>
            <a:r>
              <a:rPr lang="en-US">
                <a:solidFill>
                  <a:srgbClr val="36363D"/>
                </a:solidFill>
              </a:rPr>
              <a:t> change</a:t>
            </a:r>
            <a:r>
              <a:rPr lang="en-US">
                <a:solidFill>
                  <a:srgbClr val="36363D"/>
                </a:solidFill>
              </a:rPr>
              <a:t> its</a:t>
            </a:r>
            <a:r>
              <a:rPr lang="en-US">
                <a:solidFill>
                  <a:srgbClr val="36363D"/>
                </a:solidFill>
              </a:rPr>
              <a:t> state</a:t>
            </a:r>
            <a:r>
              <a:rPr lang="en-US">
                <a:solidFill>
                  <a:srgbClr val="36363D"/>
                </a:solidFill>
              </a:rPr>
              <a:t> of</a:t>
            </a:r>
            <a:r>
              <a:rPr lang="en-US">
                <a:solidFill>
                  <a:srgbClr val="36363D"/>
                </a:solidFill>
              </a:rPr>
              <a:t> r</a:t>
            </a:r>
            <a:r>
              <a:rPr lang="en-US">
                <a:solidFill>
                  <a:srgbClr val="36363D"/>
                </a:solidFill>
              </a:rPr>
              <a:t>e</a:t>
            </a:r>
            <a:r>
              <a:rPr lang="en-US">
                <a:solidFill>
                  <a:srgbClr val="36363D"/>
                </a:solidFill>
              </a:rPr>
              <a:t>s</a:t>
            </a:r>
            <a:r>
              <a:rPr lang="en-US">
                <a:solidFill>
                  <a:srgbClr val="36363D"/>
                </a:solidFill>
              </a:rPr>
              <a:t>t</a:t>
            </a:r>
            <a:r>
              <a:rPr lang="en-US">
                <a:solidFill>
                  <a:srgbClr val="36363D"/>
                </a:solidFill>
              </a:rPr>
              <a:t> or</a:t>
            </a:r>
            <a:r>
              <a:rPr lang="en-US">
                <a:solidFill>
                  <a:srgbClr val="36363D"/>
                </a:solidFill>
              </a:rPr>
              <a:t> state of</a:t>
            </a:r>
            <a:r>
              <a:rPr lang="en-US">
                <a:solidFill>
                  <a:srgbClr val="36363D"/>
                </a:solidFill>
              </a:rPr>
              <a:t> uniform</a:t>
            </a:r>
            <a:r>
              <a:rPr lang="en-US">
                <a:solidFill>
                  <a:srgbClr val="36363D"/>
                </a:solidFill>
              </a:rPr>
              <a:t> motion</a:t>
            </a:r>
            <a:r>
              <a:rPr lang="en-US">
                <a:solidFill>
                  <a:srgbClr val="36363D"/>
                </a:solidFill>
              </a:rPr>
              <a:t> in</a:t>
            </a:r>
            <a:r>
              <a:rPr lang="en-US">
                <a:solidFill>
                  <a:srgbClr val="36363D"/>
                </a:solidFill>
              </a:rPr>
              <a:t> a</a:t>
            </a:r>
            <a:r>
              <a:rPr lang="en-US">
                <a:solidFill>
                  <a:srgbClr val="36363D"/>
                </a:solidFill>
              </a:rPr>
              <a:t> straight</a:t>
            </a:r>
            <a:r>
              <a:rPr lang="en-US">
                <a:solidFill>
                  <a:srgbClr val="36363D"/>
                </a:solidFill>
              </a:rPr>
              <a:t> line</a:t>
            </a:r>
            <a:r>
              <a:rPr lang="en-US">
                <a:solidFill>
                  <a:srgbClr val="36363D"/>
                </a:solidFill>
              </a:rPr>
              <a:t> is</a:t>
            </a:r>
            <a:r>
              <a:rPr lang="en-US">
                <a:solidFill>
                  <a:srgbClr val="36363D"/>
                </a:solidFill>
              </a:rPr>
              <a:t> called</a:t>
            </a:r>
            <a:r>
              <a:rPr lang="en-US">
                <a:solidFill>
                  <a:srgbClr val="36363D"/>
                </a:solidFill>
              </a:rPr>
              <a:t> its </a:t>
            </a:r>
            <a:r>
              <a:rPr lang="en-US">
                <a:solidFill>
                  <a:srgbClr val="36363D"/>
                </a:solidFill>
              </a:rPr>
              <a:t>i</a:t>
            </a:r>
            <a:r>
              <a:rPr lang="en-US">
                <a:solidFill>
                  <a:srgbClr val="36363D"/>
                </a:solidFill>
              </a:rPr>
              <a:t>n</a:t>
            </a:r>
            <a:r>
              <a:rPr lang="en-US">
                <a:solidFill>
                  <a:srgbClr val="36363D"/>
                </a:solidFill>
              </a:rPr>
              <a:t>e</a:t>
            </a:r>
            <a:r>
              <a:rPr lang="en-US">
                <a:solidFill>
                  <a:srgbClr val="36363D"/>
                </a:solidFill>
              </a:rPr>
              <a:t>r</a:t>
            </a:r>
            <a:r>
              <a:rPr lang="en-US">
                <a:solidFill>
                  <a:srgbClr val="36363D"/>
                </a:solidFill>
              </a:rPr>
              <a:t>t</a:t>
            </a:r>
            <a:r>
              <a:rPr lang="en-US">
                <a:solidFill>
                  <a:srgbClr val="36363D"/>
                </a:solidFill>
              </a:rPr>
              <a:t>i</a:t>
            </a:r>
            <a:r>
              <a:rPr lang="en-US">
                <a:solidFill>
                  <a:srgbClr val="36363D"/>
                </a:solidFill>
              </a:rPr>
              <a:t>a</a:t>
            </a:r>
            <a:r>
              <a:rPr lang="en-US">
                <a:solidFill>
                  <a:srgbClr val="36363D"/>
                </a:solidFill>
              </a:rPr>
              <a:t>.</a:t>
            </a:r>
            <a:endParaRPr lang="en-US">
              <a:solidFill>
                <a:srgbClr val="36363D"/>
              </a:solidFill>
            </a:endParaRPr>
          </a:p>
          <a:p>
            <a:endParaRPr lang="en-US"/>
          </a:p>
        </p:txBody>
      </p:sp>
      <p:sp>
        <p:nvSpPr>
          <p:cNvPr id="1048600" name="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3</a:t>
            </a:fld>
            <a:endParaRPr altLang="en-US" 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4</a:t>
            </a:fld>
            <a:endParaRPr altLang="en-US" lang="zh-C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3267" r="0" b="62268"/>
          <a:stretch>
            <a:fillRect/>
          </a:stretch>
        </p:blipFill>
        <p:spPr>
          <a:xfrm>
            <a:off x="1527111" y="224060"/>
            <a:ext cx="7249003" cy="621545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035460"/>
          </a:xfrm>
        </p:spPr>
        <p:txBody>
          <a:bodyPr/>
          <a:p>
            <a:pPr algn="ctr"/>
            <a:r>
              <a:rPr b="1" sz="4800" lang="en-US"/>
              <a:t>Force</a:t>
            </a:r>
            <a:endParaRPr b="1" sz="4800" lang="en-US"/>
          </a:p>
        </p:txBody>
      </p:sp>
      <p:sp>
        <p:nvSpPr>
          <p:cNvPr id="1048603" name="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5</a:t>
            </a:fld>
            <a:endParaRPr altLang="en-US" lang="zh-CN"/>
          </a:p>
        </p:txBody>
      </p:sp>
      <p:sp>
        <p:nvSpPr>
          <p:cNvPr id="1048604" name=""/>
          <p:cNvSpPr>
            <a:spLocks noGrp="1"/>
          </p:cNvSpPr>
          <p:nvPr>
            <p:ph type="subTitle" idx="1"/>
          </p:nvPr>
        </p:nvSpPr>
        <p:spPr>
          <a:xfrm>
            <a:off x="1432560" y="2533949"/>
            <a:ext cx="7406640" cy="2227409"/>
          </a:xfrm>
        </p:spPr>
        <p:txBody>
          <a:bodyPr>
            <a:normAutofit fontScale="96154" lnSpcReduction="20000"/>
          </a:bodyPr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T</a:t>
            </a:r>
            <a:r>
              <a:rPr lang="en-US">
                <a:solidFill>
                  <a:srgbClr val="36363D"/>
                </a:solidFill>
              </a:rPr>
              <a:t>h</a:t>
            </a:r>
            <a:r>
              <a:rPr lang="en-US">
                <a:solidFill>
                  <a:srgbClr val="36363D"/>
                </a:solidFill>
              </a:rPr>
              <a:t>e</a:t>
            </a:r>
            <a:r>
              <a:rPr lang="en-US">
                <a:solidFill>
                  <a:srgbClr val="36363D"/>
                </a:solidFill>
              </a:rPr>
              <a:t> physical quantity which changes or tends to change the state of rest or a uniform motion of a body in a straight line is called a force</a:t>
            </a:r>
            <a:r>
              <a:rPr lang="en-US">
                <a:solidFill>
                  <a:srgbClr val="36363D"/>
                </a:solidFill>
              </a:rPr>
              <a:t>.</a:t>
            </a:r>
            <a:endParaRPr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T</a:t>
            </a:r>
            <a:r>
              <a:rPr lang="en-US">
                <a:solidFill>
                  <a:srgbClr val="36363D"/>
                </a:solidFill>
              </a:rPr>
              <a:t>h</a:t>
            </a:r>
            <a:r>
              <a:rPr lang="en-US">
                <a:solidFill>
                  <a:srgbClr val="36363D"/>
                </a:solidFill>
              </a:rPr>
              <a:t>e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S.I.unit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 of</a:t>
            </a:r>
            <a:r>
              <a:rPr lang="en-US">
                <a:solidFill>
                  <a:srgbClr val="36363D"/>
                </a:solidFill>
              </a:rPr>
              <a:t> force</a:t>
            </a:r>
            <a:r>
              <a:rPr lang="en-US">
                <a:solidFill>
                  <a:srgbClr val="36363D"/>
                </a:solidFill>
              </a:rPr>
              <a:t> is</a:t>
            </a:r>
            <a:r>
              <a:rPr lang="en-US">
                <a:solidFill>
                  <a:srgbClr val="36363D"/>
                </a:solidFill>
              </a:rPr>
              <a:t> Newton</a:t>
            </a:r>
            <a:r>
              <a:rPr lang="en-US">
                <a:solidFill>
                  <a:srgbClr val="36363D"/>
                </a:solidFill>
              </a:rPr>
              <a:t> and</a:t>
            </a:r>
            <a:r>
              <a:rPr lang="en-US">
                <a:solidFill>
                  <a:srgbClr val="36363D"/>
                </a:solidFill>
              </a:rPr>
              <a:t> C</a:t>
            </a:r>
            <a:r>
              <a:rPr lang="en-US">
                <a:solidFill>
                  <a:srgbClr val="36363D"/>
                </a:solidFill>
              </a:rPr>
              <a:t>.</a:t>
            </a:r>
            <a:r>
              <a:rPr lang="en-US">
                <a:solidFill>
                  <a:srgbClr val="36363D"/>
                </a:solidFill>
              </a:rPr>
              <a:t>G</a:t>
            </a:r>
            <a:r>
              <a:rPr lang="en-US">
                <a:solidFill>
                  <a:srgbClr val="36363D"/>
                </a:solidFill>
              </a:rPr>
              <a:t>.</a:t>
            </a:r>
            <a:r>
              <a:rPr lang="en-US">
                <a:solidFill>
                  <a:srgbClr val="36363D"/>
                </a:solidFill>
              </a:rPr>
              <a:t>S</a:t>
            </a:r>
            <a:r>
              <a:rPr lang="en-US">
                <a:solidFill>
                  <a:srgbClr val="36363D"/>
                </a:solidFill>
              </a:rPr>
              <a:t> unit</a:t>
            </a:r>
            <a:r>
              <a:rPr lang="en-US">
                <a:solidFill>
                  <a:srgbClr val="36363D"/>
                </a:solidFill>
              </a:rPr>
              <a:t> of</a:t>
            </a:r>
            <a:r>
              <a:rPr lang="en-US">
                <a:solidFill>
                  <a:srgbClr val="36363D"/>
                </a:solidFill>
              </a:rPr>
              <a:t> force</a:t>
            </a:r>
            <a:r>
              <a:rPr lang="en-US">
                <a:solidFill>
                  <a:srgbClr val="36363D"/>
                </a:solidFill>
              </a:rPr>
              <a:t> is</a:t>
            </a:r>
            <a:r>
              <a:rPr lang="en-US">
                <a:solidFill>
                  <a:srgbClr val="36363D"/>
                </a:solidFill>
              </a:rPr>
              <a:t> dyne</a:t>
            </a:r>
            <a:r>
              <a:rPr lang="en-US">
                <a:solidFill>
                  <a:srgbClr val="36363D"/>
                </a:solidFill>
              </a:rPr>
              <a:t>.</a:t>
            </a:r>
            <a:endParaRPr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Its dimension are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[M</a:t>
            </a:r>
            <a:r>
              <a:rPr lang="en-US">
                <a:solidFill>
                  <a:srgbClr val="36363D"/>
                </a:solidFill>
              </a:rPr>
              <a:t>1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L</a:t>
            </a:r>
            <a:r>
              <a:rPr lang="en-US">
                <a:solidFill>
                  <a:srgbClr val="36363D"/>
                </a:solidFill>
              </a:rPr>
              <a:t>1</a:t>
            </a:r>
            <a:r>
              <a:rPr lang="en-US">
                <a:solidFill>
                  <a:srgbClr val="36363D"/>
                </a:solidFill>
              </a:rPr>
              <a:t> T-2]</a:t>
            </a:r>
            <a:r>
              <a:rPr lang="en-US">
                <a:solidFill>
                  <a:srgbClr val="36363D"/>
                </a:solidFill>
              </a:rPr>
              <a:t>.</a:t>
            </a:r>
            <a:r>
              <a:rPr lang="en-US">
                <a:solidFill>
                  <a:srgbClr val="36363D"/>
                </a:solidFill>
              </a:rPr>
              <a:t> </a:t>
            </a:r>
            <a:endParaRPr lang="en-US">
              <a:solidFill>
                <a:srgbClr val="36363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b="1" lang="en-US"/>
              <a:t>New</a:t>
            </a:r>
            <a:r>
              <a:rPr b="1" lang="en-US"/>
              <a:t>ton</a:t>
            </a:r>
            <a:r>
              <a:rPr b="1" lang="en-US"/>
              <a:t>'s</a:t>
            </a:r>
            <a:r>
              <a:rPr b="1" lang="en-US"/>
              <a:t> second</a:t>
            </a:r>
            <a:r>
              <a:rPr b="1" lang="en-US"/>
              <a:t> law</a:t>
            </a:r>
            <a:r>
              <a:rPr b="1" lang="en-US"/>
              <a:t> of</a:t>
            </a:r>
            <a:r>
              <a:rPr b="1" lang="en-US"/>
              <a:t> mot</a:t>
            </a:r>
            <a:r>
              <a:rPr b="1" lang="en-US"/>
              <a:t>ion</a:t>
            </a:r>
            <a:endParaRPr b="1" lang="en-US"/>
          </a:p>
        </p:txBody>
      </p:sp>
      <p:sp>
        <p:nvSpPr>
          <p:cNvPr id="1048606" name=""/>
          <p:cNvSpPr>
            <a:spLocks noGrp="1"/>
          </p:cNvSpPr>
          <p:nvPr>
            <p:ph type="subTitle" idx="1"/>
          </p:nvPr>
        </p:nvSpPr>
        <p:spPr>
          <a:xfrm>
            <a:off x="1432559" y="2082226"/>
            <a:ext cx="7406640" cy="4449430"/>
          </a:xfrm>
        </p:spPr>
        <p:txBody>
          <a:bodyPr>
            <a:normAutofit/>
          </a:bodyPr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M</a:t>
            </a:r>
            <a:r>
              <a:rPr lang="en-US">
                <a:solidFill>
                  <a:srgbClr val="36363D"/>
                </a:solidFill>
              </a:rPr>
              <a:t>omentum is defined as product of mass and velocity of a body</a:t>
            </a:r>
            <a:endParaRPr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The rate of change of momentum is directly proportional to impressed force and takes place in the direction in which the force act</a:t>
            </a:r>
            <a:r>
              <a:rPr lang="en-US">
                <a:solidFill>
                  <a:srgbClr val="36363D"/>
                </a:solidFill>
              </a:rPr>
              <a:t>s</a:t>
            </a:r>
            <a:r>
              <a:rPr lang="en-US">
                <a:solidFill>
                  <a:srgbClr val="36363D"/>
                </a:solidFill>
              </a:rPr>
              <a:t>.</a:t>
            </a:r>
            <a:endParaRPr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d</a:t>
            </a:r>
            <a:r>
              <a:rPr lang="en-US">
                <a:solidFill>
                  <a:srgbClr val="36363D"/>
                </a:solidFill>
              </a:rPr>
              <a:t>p</a:t>
            </a:r>
            <a:r>
              <a:rPr lang="en-US">
                <a:solidFill>
                  <a:srgbClr val="36363D"/>
                </a:solidFill>
              </a:rPr>
              <a:t>/</a:t>
            </a:r>
            <a:r>
              <a:rPr lang="en-US">
                <a:solidFill>
                  <a:srgbClr val="36363D"/>
                </a:solidFill>
              </a:rPr>
              <a:t>d</a:t>
            </a:r>
            <a:r>
              <a:rPr lang="en-US">
                <a:solidFill>
                  <a:srgbClr val="36363D"/>
                </a:solidFill>
              </a:rPr>
              <a:t>t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i</a:t>
            </a:r>
            <a:r>
              <a:rPr lang="en-US">
                <a:solidFill>
                  <a:srgbClr val="36363D"/>
                </a:solidFill>
              </a:rPr>
              <a:t>s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d</a:t>
            </a:r>
            <a:r>
              <a:rPr lang="en-US">
                <a:solidFill>
                  <a:srgbClr val="36363D"/>
                </a:solidFill>
              </a:rPr>
              <a:t>i</a:t>
            </a:r>
            <a:r>
              <a:rPr lang="en-US">
                <a:solidFill>
                  <a:srgbClr val="36363D"/>
                </a:solidFill>
              </a:rPr>
              <a:t>r</a:t>
            </a:r>
            <a:r>
              <a:rPr lang="en-US">
                <a:solidFill>
                  <a:srgbClr val="36363D"/>
                </a:solidFill>
              </a:rPr>
              <a:t>e</a:t>
            </a:r>
            <a:r>
              <a:rPr lang="en-US">
                <a:solidFill>
                  <a:srgbClr val="36363D"/>
                </a:solidFill>
              </a:rPr>
              <a:t>c</a:t>
            </a:r>
            <a:r>
              <a:rPr lang="en-US">
                <a:solidFill>
                  <a:srgbClr val="36363D"/>
                </a:solidFill>
              </a:rPr>
              <a:t>t</a:t>
            </a:r>
            <a:r>
              <a:rPr lang="en-US">
                <a:solidFill>
                  <a:srgbClr val="36363D"/>
                </a:solidFill>
              </a:rPr>
              <a:t>l</a:t>
            </a:r>
            <a:r>
              <a:rPr lang="en-US">
                <a:solidFill>
                  <a:srgbClr val="36363D"/>
                </a:solidFill>
              </a:rPr>
              <a:t>y</a:t>
            </a:r>
            <a:r>
              <a:rPr lang="en-US">
                <a:solidFill>
                  <a:srgbClr val="36363D"/>
                </a:solidFill>
              </a:rPr>
              <a:t> proportional to </a:t>
            </a:r>
            <a:r>
              <a:rPr lang="en-US">
                <a:solidFill>
                  <a:srgbClr val="36363D"/>
                </a:solidFill>
              </a:rPr>
              <a:t>f.</a:t>
            </a:r>
            <a:endParaRPr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P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=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m</a:t>
            </a:r>
            <a:r>
              <a:rPr lang="en-US">
                <a:solidFill>
                  <a:srgbClr val="36363D"/>
                </a:solidFill>
              </a:rPr>
              <a:t>v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d</a:t>
            </a:r>
            <a:r>
              <a:rPr lang="en-US">
                <a:solidFill>
                  <a:srgbClr val="36363D"/>
                </a:solidFill>
              </a:rPr>
              <a:t>p</a:t>
            </a:r>
            <a:r>
              <a:rPr lang="en-US">
                <a:solidFill>
                  <a:srgbClr val="36363D"/>
                </a:solidFill>
              </a:rPr>
              <a:t>/</a:t>
            </a:r>
            <a:r>
              <a:rPr lang="en-US">
                <a:solidFill>
                  <a:srgbClr val="36363D"/>
                </a:solidFill>
              </a:rPr>
              <a:t>d</a:t>
            </a:r>
            <a:r>
              <a:rPr lang="en-US">
                <a:solidFill>
                  <a:srgbClr val="36363D"/>
                </a:solidFill>
              </a:rPr>
              <a:t>t</a:t>
            </a:r>
            <a:r>
              <a:rPr lang="en-US">
                <a:solidFill>
                  <a:srgbClr val="36363D"/>
                </a:solidFill>
              </a:rPr>
              <a:t>=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m</a:t>
            </a:r>
            <a:r>
              <a:rPr lang="en-US">
                <a:solidFill>
                  <a:srgbClr val="36363D"/>
                </a:solidFill>
              </a:rPr>
              <a:t>(</a:t>
            </a:r>
            <a:r>
              <a:rPr lang="en-US">
                <a:solidFill>
                  <a:srgbClr val="36363D"/>
                </a:solidFill>
              </a:rPr>
              <a:t>d</a:t>
            </a:r>
            <a:r>
              <a:rPr lang="en-US">
                <a:solidFill>
                  <a:srgbClr val="36363D"/>
                </a:solidFill>
              </a:rPr>
              <a:t>v</a:t>
            </a:r>
            <a:r>
              <a:rPr lang="en-US">
                <a:solidFill>
                  <a:srgbClr val="36363D"/>
                </a:solidFill>
              </a:rPr>
              <a:t>/</a:t>
            </a:r>
            <a:r>
              <a:rPr lang="en-US">
                <a:solidFill>
                  <a:srgbClr val="36363D"/>
                </a:solidFill>
              </a:rPr>
              <a:t>d</a:t>
            </a:r>
            <a:r>
              <a:rPr lang="en-US">
                <a:solidFill>
                  <a:srgbClr val="36363D"/>
                </a:solidFill>
              </a:rPr>
              <a:t>t</a:t>
            </a:r>
            <a:r>
              <a:rPr lang="en-US">
                <a:solidFill>
                  <a:srgbClr val="36363D"/>
                </a:solidFill>
              </a:rPr>
              <a:t>)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=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m</a:t>
            </a:r>
            <a:r>
              <a:rPr lang="en-US">
                <a:solidFill>
                  <a:srgbClr val="36363D"/>
                </a:solidFill>
              </a:rPr>
              <a:t>a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 </a:t>
            </a:r>
            <a:endParaRPr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F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∝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m</a:t>
            </a:r>
            <a:r>
              <a:rPr lang="en-US">
                <a:solidFill>
                  <a:srgbClr val="36363D"/>
                </a:solidFill>
              </a:rPr>
              <a:t>a</a:t>
            </a:r>
            <a:r>
              <a:rPr lang="en-US">
                <a:solidFill>
                  <a:srgbClr val="36363D"/>
                </a:solidFill>
              </a:rPr>
              <a:t> </a:t>
            </a:r>
            <a:endParaRPr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F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=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k</a:t>
            </a:r>
            <a:r>
              <a:rPr lang="en-US">
                <a:solidFill>
                  <a:srgbClr val="36363D"/>
                </a:solidFill>
              </a:rPr>
              <a:t>m</a:t>
            </a:r>
            <a:r>
              <a:rPr lang="en-US">
                <a:solidFill>
                  <a:srgbClr val="36363D"/>
                </a:solidFill>
              </a:rPr>
              <a:t>a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i</a:t>
            </a:r>
            <a:r>
              <a:rPr lang="en-US">
                <a:solidFill>
                  <a:srgbClr val="36363D"/>
                </a:solidFill>
              </a:rPr>
              <a:t>f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k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=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1</a:t>
            </a:r>
            <a:endParaRPr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lang="en-US">
                <a:solidFill>
                  <a:srgbClr val="36363D"/>
                </a:solidFill>
              </a:rPr>
              <a:t>F</a:t>
            </a:r>
            <a:r>
              <a:rPr lang="en-US">
                <a:solidFill>
                  <a:srgbClr val="36363D"/>
                </a:solidFill>
              </a:rPr>
              <a:t>=</a:t>
            </a:r>
            <a:r>
              <a:rPr lang="en-US">
                <a:solidFill>
                  <a:srgbClr val="36363D"/>
                </a:solidFill>
              </a:rPr>
              <a:t> </a:t>
            </a:r>
            <a:r>
              <a:rPr lang="en-US">
                <a:solidFill>
                  <a:srgbClr val="36363D"/>
                </a:solidFill>
              </a:rPr>
              <a:t>m</a:t>
            </a:r>
            <a:r>
              <a:rPr lang="en-US">
                <a:solidFill>
                  <a:srgbClr val="36363D"/>
                </a:solidFill>
              </a:rPr>
              <a:t>a</a:t>
            </a:r>
            <a:endParaRPr lang="en-US">
              <a:solidFill>
                <a:srgbClr val="36363D"/>
              </a:solidFill>
            </a:endParaRPr>
          </a:p>
        </p:txBody>
      </p:sp>
      <p:sp>
        <p:nvSpPr>
          <p:cNvPr id="104860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6</a:t>
            </a:fld>
            <a:endParaRPr altLang="en-US" 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7</a:t>
            </a:fld>
            <a:endParaRPr altLang="en-US" lang="zh-CN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5201" t="9321" r="11026" b="61980"/>
          <a:stretch>
            <a:fillRect/>
          </a:stretch>
        </p:blipFill>
        <p:spPr>
          <a:xfrm>
            <a:off x="1803108" y="639232"/>
            <a:ext cx="6228241" cy="5181184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subTitle" idx="1"/>
          </p:nvPr>
        </p:nvSpPr>
        <p:spPr>
          <a:xfrm>
            <a:off x="1432560" y="2101680"/>
            <a:ext cx="7406640" cy="3978453"/>
          </a:xfrm>
        </p:spPr>
        <p:txBody>
          <a:bodyPr>
            <a:normAutofit/>
          </a:bodyPr>
          <a:p>
            <a:pPr indent="-457200" marL="484632">
              <a:buFont typeface="Wingdings" charset="2"/>
              <a:buChar char="n"/>
            </a:pPr>
            <a:r>
              <a:rPr sz="2800" lang="en-US">
                <a:solidFill>
                  <a:srgbClr val="36363D"/>
                </a:solidFill>
              </a:rPr>
              <a:t>I</a:t>
            </a:r>
            <a:r>
              <a:rPr sz="2800" lang="en-US">
                <a:solidFill>
                  <a:srgbClr val="36363D"/>
                </a:solidFill>
              </a:rPr>
              <a:t>mpulse</a:t>
            </a:r>
            <a:r>
              <a:rPr sz="2800" lang="en-US">
                <a:solidFill>
                  <a:srgbClr val="36363D"/>
                </a:solidFill>
              </a:rPr>
              <a:t> of</a:t>
            </a:r>
            <a:r>
              <a:rPr sz="2800" lang="en-US">
                <a:solidFill>
                  <a:srgbClr val="36363D"/>
                </a:solidFill>
              </a:rPr>
              <a:t> force</a:t>
            </a:r>
            <a:r>
              <a:rPr sz="2800" lang="en-US">
                <a:solidFill>
                  <a:srgbClr val="36363D"/>
                </a:solidFill>
              </a:rPr>
              <a:t> is</a:t>
            </a:r>
            <a:r>
              <a:rPr sz="2800" lang="en-US">
                <a:solidFill>
                  <a:srgbClr val="36363D"/>
                </a:solidFill>
              </a:rPr>
              <a:t> defined</a:t>
            </a:r>
            <a:r>
              <a:rPr sz="2800" lang="en-US">
                <a:solidFill>
                  <a:srgbClr val="36363D"/>
                </a:solidFill>
              </a:rPr>
              <a:t> as</a:t>
            </a:r>
            <a:r>
              <a:rPr sz="2800" lang="en-US">
                <a:solidFill>
                  <a:srgbClr val="36363D"/>
                </a:solidFill>
              </a:rPr>
              <a:t> product</a:t>
            </a:r>
            <a:r>
              <a:rPr sz="2800" lang="en-US">
                <a:solidFill>
                  <a:srgbClr val="36363D"/>
                </a:solidFill>
              </a:rPr>
              <a:t> of</a:t>
            </a:r>
            <a:r>
              <a:rPr sz="2800" lang="en-US">
                <a:solidFill>
                  <a:srgbClr val="36363D"/>
                </a:solidFill>
              </a:rPr>
              <a:t> the</a:t>
            </a:r>
            <a:r>
              <a:rPr sz="2800" lang="en-US">
                <a:solidFill>
                  <a:srgbClr val="36363D"/>
                </a:solidFill>
              </a:rPr>
              <a:t> force</a:t>
            </a:r>
            <a:r>
              <a:rPr sz="2800" lang="en-US">
                <a:solidFill>
                  <a:srgbClr val="36363D"/>
                </a:solidFill>
              </a:rPr>
              <a:t> and</a:t>
            </a:r>
            <a:r>
              <a:rPr sz="2800" lang="en-US">
                <a:solidFill>
                  <a:srgbClr val="36363D"/>
                </a:solidFill>
              </a:rPr>
              <a:t> the</a:t>
            </a:r>
            <a:r>
              <a:rPr sz="2800" lang="en-US">
                <a:solidFill>
                  <a:srgbClr val="36363D"/>
                </a:solidFill>
              </a:rPr>
              <a:t> time</a:t>
            </a:r>
            <a:r>
              <a:rPr sz="2800" lang="en-US">
                <a:solidFill>
                  <a:srgbClr val="36363D"/>
                </a:solidFill>
              </a:rPr>
              <a:t> for</a:t>
            </a:r>
            <a:r>
              <a:rPr sz="2800" lang="en-US">
                <a:solidFill>
                  <a:srgbClr val="36363D"/>
                </a:solidFill>
              </a:rPr>
              <a:t> which</a:t>
            </a:r>
            <a:r>
              <a:rPr sz="2800" lang="en-US">
                <a:solidFill>
                  <a:srgbClr val="36363D"/>
                </a:solidFill>
              </a:rPr>
              <a:t> the</a:t>
            </a:r>
            <a:r>
              <a:rPr sz="2800" lang="en-US">
                <a:solidFill>
                  <a:srgbClr val="36363D"/>
                </a:solidFill>
              </a:rPr>
              <a:t> force</a:t>
            </a:r>
            <a:r>
              <a:rPr sz="2800" lang="en-US">
                <a:solidFill>
                  <a:srgbClr val="36363D"/>
                </a:solidFill>
              </a:rPr>
              <a:t> act</a:t>
            </a:r>
            <a:r>
              <a:rPr sz="2800" lang="en-US">
                <a:solidFill>
                  <a:srgbClr val="36363D"/>
                </a:solidFill>
              </a:rPr>
              <a:t>s</a:t>
            </a:r>
            <a:r>
              <a:rPr sz="2800" lang="en-US">
                <a:solidFill>
                  <a:srgbClr val="36363D"/>
                </a:solidFill>
              </a:rPr>
              <a:t>.</a:t>
            </a:r>
            <a:endParaRPr sz="2800"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sz="2800" lang="en-US">
                <a:solidFill>
                  <a:srgbClr val="36363D"/>
                </a:solidFill>
              </a:rPr>
              <a:t>I</a:t>
            </a:r>
            <a:r>
              <a:rPr sz="2800" lang="en-US">
                <a:solidFill>
                  <a:srgbClr val="36363D"/>
                </a:solidFill>
              </a:rPr>
              <a:t>m</a:t>
            </a:r>
            <a:r>
              <a:rPr sz="2800" lang="en-US">
                <a:solidFill>
                  <a:srgbClr val="36363D"/>
                </a:solidFill>
              </a:rPr>
              <a:t>p</a:t>
            </a:r>
            <a:r>
              <a:rPr sz="2800" lang="en-US">
                <a:solidFill>
                  <a:srgbClr val="36363D"/>
                </a:solidFill>
              </a:rPr>
              <a:t>u</a:t>
            </a:r>
            <a:r>
              <a:rPr sz="2800" lang="en-US">
                <a:solidFill>
                  <a:srgbClr val="36363D"/>
                </a:solidFill>
              </a:rPr>
              <a:t>l</a:t>
            </a:r>
            <a:r>
              <a:rPr sz="2800" lang="en-US">
                <a:solidFill>
                  <a:srgbClr val="36363D"/>
                </a:solidFill>
              </a:rPr>
              <a:t>se</a:t>
            </a:r>
            <a:r>
              <a:rPr sz="2800" lang="en-US">
                <a:solidFill>
                  <a:srgbClr val="36363D"/>
                </a:solidFill>
              </a:rPr>
              <a:t> </a:t>
            </a:r>
            <a:r>
              <a:rPr sz="2800" lang="en-US">
                <a:solidFill>
                  <a:srgbClr val="36363D"/>
                </a:solidFill>
              </a:rPr>
              <a:t>=</a:t>
            </a:r>
            <a:r>
              <a:rPr sz="2800" lang="en-US">
                <a:solidFill>
                  <a:srgbClr val="36363D"/>
                </a:solidFill>
              </a:rPr>
              <a:t> </a:t>
            </a:r>
            <a:r>
              <a:rPr sz="2800" lang="en-US">
                <a:solidFill>
                  <a:srgbClr val="36363D"/>
                </a:solidFill>
              </a:rPr>
              <a:t>F</a:t>
            </a:r>
            <a:r>
              <a:rPr sz="2800" lang="en-US">
                <a:solidFill>
                  <a:srgbClr val="36363D"/>
                </a:solidFill>
              </a:rPr>
              <a:t> </a:t>
            </a:r>
            <a:r>
              <a:rPr sz="2800" lang="en-US">
                <a:solidFill>
                  <a:srgbClr val="36363D"/>
                </a:solidFill>
              </a:rPr>
              <a:t>*</a:t>
            </a:r>
            <a:r>
              <a:rPr sz="2800" lang="en-US">
                <a:solidFill>
                  <a:srgbClr val="36363D"/>
                </a:solidFill>
              </a:rPr>
              <a:t> </a:t>
            </a:r>
            <a:r>
              <a:rPr sz="2800" lang="en-US">
                <a:solidFill>
                  <a:srgbClr val="36363D"/>
                </a:solidFill>
              </a:rPr>
              <a:t>t</a:t>
            </a:r>
            <a:endParaRPr sz="2800"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sz="2800" lang="en-US">
                <a:solidFill>
                  <a:srgbClr val="36363D"/>
                </a:solidFill>
              </a:rPr>
              <a:t>SI unit</a:t>
            </a:r>
            <a:r>
              <a:rPr sz="2800" lang="en-US">
                <a:solidFill>
                  <a:srgbClr val="36363D"/>
                </a:solidFill>
              </a:rPr>
              <a:t> of</a:t>
            </a:r>
            <a:r>
              <a:rPr sz="2800" lang="en-US">
                <a:solidFill>
                  <a:srgbClr val="36363D"/>
                </a:solidFill>
              </a:rPr>
              <a:t> impulse</a:t>
            </a:r>
            <a:r>
              <a:rPr sz="2800" lang="en-US">
                <a:solidFill>
                  <a:srgbClr val="36363D"/>
                </a:solidFill>
              </a:rPr>
              <a:t> is</a:t>
            </a:r>
            <a:r>
              <a:rPr sz="2800" lang="en-US">
                <a:solidFill>
                  <a:srgbClr val="36363D"/>
                </a:solidFill>
              </a:rPr>
              <a:t> kg</a:t>
            </a:r>
            <a:r>
              <a:rPr sz="2800" lang="en-US">
                <a:solidFill>
                  <a:srgbClr val="36363D"/>
                </a:solidFill>
              </a:rPr>
              <a:t> m</a:t>
            </a:r>
            <a:r>
              <a:rPr sz="2800" lang="en-US">
                <a:solidFill>
                  <a:srgbClr val="36363D"/>
                </a:solidFill>
              </a:rPr>
              <a:t>/</a:t>
            </a:r>
            <a:r>
              <a:rPr sz="2800" lang="en-US">
                <a:solidFill>
                  <a:srgbClr val="36363D"/>
                </a:solidFill>
              </a:rPr>
              <a:t>s</a:t>
            </a:r>
            <a:r>
              <a:rPr sz="2800" lang="en-US">
                <a:solidFill>
                  <a:srgbClr val="36363D"/>
                </a:solidFill>
              </a:rPr>
              <a:t> and</a:t>
            </a:r>
            <a:r>
              <a:rPr sz="2800" lang="en-US">
                <a:solidFill>
                  <a:srgbClr val="36363D"/>
                </a:solidFill>
              </a:rPr>
              <a:t> CGS</a:t>
            </a:r>
            <a:r>
              <a:rPr sz="2800" lang="en-US">
                <a:solidFill>
                  <a:srgbClr val="36363D"/>
                </a:solidFill>
              </a:rPr>
              <a:t> unit of impulse</a:t>
            </a:r>
            <a:r>
              <a:rPr sz="2800" lang="en-US">
                <a:solidFill>
                  <a:srgbClr val="36363D"/>
                </a:solidFill>
              </a:rPr>
              <a:t> is</a:t>
            </a:r>
            <a:r>
              <a:rPr sz="2800" lang="en-US">
                <a:solidFill>
                  <a:srgbClr val="36363D"/>
                </a:solidFill>
              </a:rPr>
              <a:t> g</a:t>
            </a:r>
            <a:r>
              <a:rPr sz="2800" lang="en-US">
                <a:solidFill>
                  <a:srgbClr val="36363D"/>
                </a:solidFill>
              </a:rPr>
              <a:t>m</a:t>
            </a:r>
            <a:r>
              <a:rPr sz="2800" lang="en-US">
                <a:solidFill>
                  <a:srgbClr val="36363D"/>
                </a:solidFill>
              </a:rPr>
              <a:t> </a:t>
            </a:r>
            <a:r>
              <a:rPr sz="2800" lang="en-US">
                <a:solidFill>
                  <a:srgbClr val="36363D"/>
                </a:solidFill>
              </a:rPr>
              <a:t>c</a:t>
            </a:r>
            <a:r>
              <a:rPr sz="2800" lang="en-US">
                <a:solidFill>
                  <a:srgbClr val="36363D"/>
                </a:solidFill>
              </a:rPr>
              <a:t>m</a:t>
            </a:r>
            <a:r>
              <a:rPr sz="2800" lang="en-US">
                <a:solidFill>
                  <a:srgbClr val="36363D"/>
                </a:solidFill>
              </a:rPr>
              <a:t> </a:t>
            </a:r>
            <a:r>
              <a:rPr sz="2800" lang="en-US">
                <a:solidFill>
                  <a:srgbClr val="36363D"/>
                </a:solidFill>
              </a:rPr>
              <a:t>/</a:t>
            </a:r>
            <a:r>
              <a:rPr sz="2800" lang="en-US">
                <a:solidFill>
                  <a:srgbClr val="36363D"/>
                </a:solidFill>
              </a:rPr>
              <a:t> s</a:t>
            </a:r>
            <a:r>
              <a:rPr sz="2800" lang="en-US">
                <a:solidFill>
                  <a:srgbClr val="36363D"/>
                </a:solidFill>
              </a:rPr>
              <a:t>.</a:t>
            </a:r>
            <a:endParaRPr sz="2800" lang="en-US">
              <a:solidFill>
                <a:srgbClr val="36363D"/>
              </a:solidFill>
            </a:endParaRPr>
          </a:p>
          <a:p>
            <a:pPr indent="-457200" marL="484632">
              <a:buFont typeface="Wingdings" charset="2"/>
              <a:buChar char="n"/>
            </a:pPr>
            <a:r>
              <a:rPr sz="2800" lang="en-US">
                <a:solidFill>
                  <a:srgbClr val="36363D"/>
                </a:solidFill>
              </a:rPr>
              <a:t>T</a:t>
            </a:r>
            <a:r>
              <a:rPr sz="2800" lang="en-US">
                <a:solidFill>
                  <a:srgbClr val="36363D"/>
                </a:solidFill>
              </a:rPr>
              <a:t>h</a:t>
            </a:r>
            <a:r>
              <a:rPr sz="2800" lang="en-US">
                <a:solidFill>
                  <a:srgbClr val="36363D"/>
                </a:solidFill>
              </a:rPr>
              <a:t>e</a:t>
            </a:r>
            <a:r>
              <a:rPr sz="2800" lang="en-US">
                <a:solidFill>
                  <a:srgbClr val="36363D"/>
                </a:solidFill>
              </a:rPr>
              <a:t> </a:t>
            </a:r>
            <a:r>
              <a:rPr sz="2800" lang="en-US">
                <a:solidFill>
                  <a:srgbClr val="36363D"/>
                </a:solidFill>
              </a:rPr>
              <a:t>dimension</a:t>
            </a:r>
            <a:r>
              <a:rPr sz="2800" lang="en-US">
                <a:solidFill>
                  <a:srgbClr val="36363D"/>
                </a:solidFill>
              </a:rPr>
              <a:t> of</a:t>
            </a:r>
            <a:r>
              <a:rPr sz="2800" lang="en-US">
                <a:solidFill>
                  <a:srgbClr val="36363D"/>
                </a:solidFill>
              </a:rPr>
              <a:t> impulse</a:t>
            </a:r>
            <a:r>
              <a:rPr sz="2800" lang="en-US">
                <a:solidFill>
                  <a:srgbClr val="36363D"/>
                </a:solidFill>
              </a:rPr>
              <a:t> is</a:t>
            </a:r>
            <a:r>
              <a:rPr sz="2800" lang="en-US">
                <a:solidFill>
                  <a:srgbClr val="36363D"/>
                </a:solidFill>
              </a:rPr>
              <a:t> </a:t>
            </a:r>
            <a:r>
              <a:rPr sz="2800" lang="en-US">
                <a:solidFill>
                  <a:srgbClr val="36363D"/>
                </a:solidFill>
              </a:rPr>
              <a:t> [M1</a:t>
            </a:r>
            <a:r>
              <a:rPr sz="2800" lang="en-US">
                <a:solidFill>
                  <a:srgbClr val="36363D"/>
                </a:solidFill>
              </a:rPr>
              <a:t> </a:t>
            </a:r>
            <a:r>
              <a:rPr sz="2800" lang="en-US">
                <a:solidFill>
                  <a:srgbClr val="36363D"/>
                </a:solidFill>
              </a:rPr>
              <a:t>L1 T-1].</a:t>
            </a:r>
            <a:r>
              <a:rPr sz="2800" lang="en-US">
                <a:solidFill>
                  <a:srgbClr val="36363D"/>
                </a:solidFill>
              </a:rPr>
              <a:t> </a:t>
            </a:r>
            <a:endParaRPr sz="2800" lang="en-US">
              <a:solidFill>
                <a:srgbClr val="36363D"/>
              </a:solidFill>
            </a:endParaRPr>
          </a:p>
        </p:txBody>
      </p:sp>
      <p:sp>
        <p:nvSpPr>
          <p:cNvPr id="1048610" name="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549605"/>
          </a:xfrm>
        </p:spPr>
        <p:txBody>
          <a:bodyPr/>
          <a:p>
            <a:pPr algn="ctr"/>
            <a:r>
              <a:rPr b="1" sz="4800" lang="en-US"/>
              <a:t>Impulse</a:t>
            </a:r>
            <a:r>
              <a:rPr b="1" sz="4800" lang="en-US"/>
              <a:t> of</a:t>
            </a:r>
            <a:r>
              <a:rPr b="1" sz="4800" lang="en-US"/>
              <a:t> force</a:t>
            </a:r>
            <a:endParaRPr b="1" sz="4800" lang="en-US"/>
          </a:p>
        </p:txBody>
      </p:sp>
      <p:sp>
        <p:nvSpPr>
          <p:cNvPr id="1048611" name="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8</a:t>
            </a:fld>
            <a:endParaRPr altLang="en-US" 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549605"/>
          </a:xfrm>
        </p:spPr>
        <p:txBody>
          <a:bodyPr/>
          <a:p>
            <a:r>
              <a:rPr b="1" lang="en-US"/>
              <a:t>Newton's</a:t>
            </a:r>
            <a:r>
              <a:rPr b="1" lang="en-US"/>
              <a:t> third</a:t>
            </a:r>
            <a:r>
              <a:rPr b="1" lang="en-US"/>
              <a:t> law</a:t>
            </a:r>
            <a:r>
              <a:rPr b="1" lang="en-US"/>
              <a:t> of motion</a:t>
            </a:r>
            <a:endParaRPr b="1" lang="en-US"/>
          </a:p>
        </p:txBody>
      </p:sp>
      <p:sp>
        <p:nvSpPr>
          <p:cNvPr id="1048613" name=""/>
          <p:cNvSpPr>
            <a:spLocks noGrp="1"/>
          </p:cNvSpPr>
          <p:nvPr>
            <p:ph type="subTitle" idx="1"/>
          </p:nvPr>
        </p:nvSpPr>
        <p:spPr>
          <a:xfrm>
            <a:off x="1432560" y="2740405"/>
            <a:ext cx="7406640" cy="2333258"/>
          </a:xfrm>
        </p:spPr>
        <p:txBody>
          <a:bodyPr/>
          <a:p>
            <a:r>
              <a:rPr sz="2800" lang="en-US">
                <a:solidFill>
                  <a:srgbClr val="36363D"/>
                </a:solidFill>
              </a:rPr>
              <a:t>To every action there is always an equal and opposite and simultaneous reaction</a:t>
            </a:r>
            <a:r>
              <a:rPr sz="2800" lang="en-US">
                <a:solidFill>
                  <a:srgbClr val="36363D"/>
                </a:solidFill>
              </a:rPr>
              <a:t>.</a:t>
            </a:r>
            <a:endParaRPr sz="2800" lang="en-US">
              <a:solidFill>
                <a:srgbClr val="36363D"/>
              </a:solidFill>
            </a:endParaRPr>
          </a:p>
        </p:txBody>
      </p:sp>
      <p:sp>
        <p:nvSpPr>
          <p:cNvPr id="104861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9</a:t>
            </a:fld>
            <a:endParaRPr altLang="en-US" lang="zh-CN"/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lastClr="000000" val="windowText"/>
      </a:dk1>
      <a:lt1>
        <a:sysClr lastClr="FFFFFF" val="window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r="5400000" dist="254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dir="tl" rig="brightRoom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algn="tl" flip="xy" sx="90000" sy="9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Seminar Presentation on  C Program for Modified Euler's Method and Real roots of equation</dc:title>
  <dc:creator>CPH1923</dc:creator>
  <cp:lastModifiedBy>admin</cp:lastModifiedBy>
  <dcterms:created xsi:type="dcterms:W3CDTF">2015-04-15T19:30:45Z</dcterms:created>
  <dcterms:modified xsi:type="dcterms:W3CDTF">2022-03-10T15:38:53Z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b8a77ae2454a464ba98bc1c167daafcb</vt:lpwstr>
  </property>
</Properties>
</file>