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887" r:id="rId1"/>
  </p:sldMasterIdLst>
  <p:notesMasterIdLst>
    <p:notesMasterId r:id="rId35"/>
  </p:notesMasterIdLst>
  <p:sldIdLst>
    <p:sldId id="419" r:id="rId2"/>
    <p:sldId id="421" r:id="rId3"/>
    <p:sldId id="389" r:id="rId4"/>
    <p:sldId id="390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20" r:id="rId21"/>
    <p:sldId id="406" r:id="rId22"/>
    <p:sldId id="407" r:id="rId23"/>
    <p:sldId id="408" r:id="rId24"/>
    <p:sldId id="409" r:id="rId25"/>
    <p:sldId id="410" r:id="rId26"/>
    <p:sldId id="411" r:id="rId27"/>
    <p:sldId id="412" r:id="rId28"/>
    <p:sldId id="413" r:id="rId29"/>
    <p:sldId id="414" r:id="rId30"/>
    <p:sldId id="415" r:id="rId31"/>
    <p:sldId id="416" r:id="rId32"/>
    <p:sldId id="417" r:id="rId33"/>
    <p:sldId id="418" r:id="rId34"/>
  </p:sldIdLst>
  <p:sldSz cx="9144000" cy="6858000" type="screen4x3"/>
  <p:notesSz cx="6858000" cy="9144000"/>
  <p:defaultTextStyle>
    <a:lvl1pPr marL="0" indent="0" algn="l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pitchFamily="34" charset="0"/>
        <a:sym typeface="Arial" pitchFamily="34" charset="0"/>
      </a:defRPr>
    </a:lvl1pPr>
    <a:lvl2pPr marL="457200" indent="0" algn="l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pitchFamily="34" charset="0"/>
        <a:sym typeface="Arial" pitchFamily="34" charset="0"/>
      </a:defRPr>
    </a:lvl2pPr>
    <a:lvl3pPr marL="914400" indent="0" algn="l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pitchFamily="34" charset="0"/>
        <a:sym typeface="Arial" pitchFamily="34" charset="0"/>
      </a:defRPr>
    </a:lvl3pPr>
    <a:lvl4pPr marL="1371600" indent="0" algn="l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pitchFamily="34" charset="0"/>
        <a:sym typeface="Arial" pitchFamily="34" charset="0"/>
      </a:defRPr>
    </a:lvl4pPr>
    <a:lvl5pPr marL="1828800" indent="0" algn="l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pitchFamily="34" charset="0"/>
        <a:sym typeface="Arial" pitchFamily="34" charset="0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-17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3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3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4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algn="r" eaLnBrk="1" hangingPunct="1"/>
            <a:fld id="{566ABCEB-ACFC-4714-9973-3DA970169C29}" type="datetime1">
              <a:rPr lang="en-US" altLang="en-US" sz="1200" smtClean="0">
                <a:solidFill>
                  <a:schemeClr val="lt2"/>
                </a:solidFill>
                <a:latin typeface="Century Schoolbook" pitchFamily="18" charset="0"/>
              </a:rPr>
              <a:pPr lvl="0" algn="r" eaLnBrk="1" hangingPunct="1"/>
              <a:t>2/16/2024</a:t>
            </a:fld>
            <a:endParaRPr lang="en-US" altLang="en-US" sz="1200">
              <a:solidFill>
                <a:schemeClr val="lt2"/>
              </a:solidFill>
              <a:latin typeface="Century Schoolbook" pitchFamily="18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en-US" sz="1200">
              <a:solidFill>
                <a:schemeClr val="lt2"/>
              </a:solidFill>
              <a:latin typeface="Century Schoolbook" pitchFamily="18" charset="0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eaLnBrk="1" hangingPunct="1"/>
            <a:fld id="{566ABCEB-ACFC-4714-9973-3DA970169C29}" type="slidenum">
              <a:rPr lang="en-US" altLang="en-US" sz="1400" b="1" smtClean="0">
                <a:solidFill>
                  <a:srgbClr val="FFFFFF"/>
                </a:solidFill>
                <a:latin typeface="Century Schoolbook" pitchFamily="18" charset="0"/>
              </a:rPr>
              <a:pPr lvl="0" algn="ctr" eaLnBrk="1" hangingPunct="1"/>
              <a:t>‹#›</a:t>
            </a:fld>
            <a:endParaRPr lang="en-US" altLang="en-US" sz="1400" b="1">
              <a:solidFill>
                <a:srgbClr val="FFFFFF"/>
              </a:solidFill>
              <a:latin typeface="Century Schoolbook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algn="r" eaLnBrk="1" hangingPunct="1"/>
            <a:fld id="{566ABCEB-ACFC-4714-9973-3DA970169C29}" type="datetime1">
              <a:rPr lang="en-US" altLang="en-US" sz="1200" smtClean="0">
                <a:solidFill>
                  <a:schemeClr val="lt2"/>
                </a:solidFill>
                <a:latin typeface="Century Schoolbook" pitchFamily="18" charset="0"/>
              </a:rPr>
              <a:pPr lvl="0" algn="r" eaLnBrk="1" hangingPunct="1"/>
              <a:t>2/16/2024</a:t>
            </a:fld>
            <a:endParaRPr lang="en-US" altLang="en-US" sz="1200">
              <a:solidFill>
                <a:schemeClr val="lt2"/>
              </a:solidFill>
              <a:latin typeface="Century Schoolbook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en-US" sz="1200">
              <a:solidFill>
                <a:schemeClr val="lt2"/>
              </a:solidFill>
              <a:latin typeface="Century Schoolbook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eaLnBrk="1" hangingPunct="1"/>
            <a:fld id="{566ABCEB-ACFC-4714-9973-3DA970169C29}" type="slidenum">
              <a:rPr lang="en-US" altLang="en-US" sz="1400" b="1" smtClean="0">
                <a:solidFill>
                  <a:srgbClr val="FFFFFF"/>
                </a:solidFill>
                <a:latin typeface="Century Schoolbook" pitchFamily="18" charset="0"/>
              </a:rPr>
              <a:pPr lvl="0" algn="ctr" eaLnBrk="1" hangingPunct="1"/>
              <a:t>‹#›</a:t>
            </a:fld>
            <a:endParaRPr lang="en-US" altLang="en-US" sz="1400" b="1">
              <a:solidFill>
                <a:srgbClr val="FFFFFF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algn="r" eaLnBrk="1" hangingPunct="1"/>
            <a:fld id="{566ABCEB-ACFC-4714-9973-3DA970169C29}" type="datetime1">
              <a:rPr lang="en-US" altLang="en-US" sz="1200" smtClean="0">
                <a:solidFill>
                  <a:schemeClr val="lt2"/>
                </a:solidFill>
                <a:latin typeface="Century Schoolbook" pitchFamily="18" charset="0"/>
              </a:rPr>
              <a:pPr lvl="0" algn="r" eaLnBrk="1" hangingPunct="1"/>
              <a:t>2/16/2024</a:t>
            </a:fld>
            <a:endParaRPr lang="en-US" altLang="en-US" sz="1200">
              <a:solidFill>
                <a:schemeClr val="lt2"/>
              </a:solidFill>
              <a:latin typeface="Century Schoolbook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en-US" sz="1200">
              <a:solidFill>
                <a:schemeClr val="lt2"/>
              </a:solidFill>
              <a:latin typeface="Century Schoolbook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eaLnBrk="1" hangingPunct="1"/>
            <a:fld id="{566ABCEB-ACFC-4714-9973-3DA970169C29}" type="slidenum">
              <a:rPr lang="en-US" altLang="en-US" sz="1400" b="1" smtClean="0">
                <a:solidFill>
                  <a:srgbClr val="FFFFFF"/>
                </a:solidFill>
                <a:latin typeface="Century Schoolbook" pitchFamily="18" charset="0"/>
              </a:rPr>
              <a:pPr lvl="0" algn="ctr" eaLnBrk="1" hangingPunct="1"/>
              <a:t>‹#›</a:t>
            </a:fld>
            <a:endParaRPr lang="en-US" altLang="en-US" sz="1400" b="1">
              <a:solidFill>
                <a:srgbClr val="FFFFFF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Date Placeholder 27"/>
          <p:cNvSpPr>
            <a:spLocks noGrp="1"/>
          </p:cNvSpPr>
          <p:nvPr>
            <p:ph type="dt" sz="half" idx="2"/>
          </p:nvPr>
        </p:nvSpPr>
        <p:spPr>
          <a:xfrm rot="5400000">
            <a:off x="7764462" y="1174750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entury Schoolbook" pitchFamily="18" charset="0"/>
                <a:sym typeface="Arial" pitchFamily="34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entury Schoolbook" pitchFamily="18" charset="0"/>
                <a:sym typeface="Arial" pitchFamily="34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entury Schoolbook" pitchFamily="18" charset="0"/>
                <a:sym typeface="Arial" pitchFamily="34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entury Schoolbook" pitchFamily="18" charset="0"/>
                <a:sym typeface="Arial" pitchFamily="34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entury Schoolbook" pitchFamily="18" charset="0"/>
                <a:sym typeface="Arial" pitchFamily="34" charset="0"/>
              </a:defRPr>
            </a:lvl5pPr>
          </a:lstStyle>
          <a:p>
            <a:pPr lvl="0" algn="r" eaLnBrk="1" hangingPunct="1"/>
            <a:fld id="{566ABCEB-ACFC-4714-9973-3DA970169C29}" type="datetime1">
              <a:rPr lang="en-US" altLang="en-US" sz="1200">
                <a:solidFill>
                  <a:schemeClr val="lt2"/>
                </a:solidFill>
                <a:latin typeface="Century Schoolbook" pitchFamily="18" charset="0"/>
              </a:rPr>
              <a:pPr lvl="0" algn="r" eaLnBrk="1" hangingPunct="1"/>
              <a:t>2/16/2024</a:t>
            </a:fld>
            <a:endParaRPr lang="en-US" altLang="en-US" sz="1200">
              <a:solidFill>
                <a:schemeClr val="lt2"/>
              </a:solidFill>
              <a:latin typeface="Century Schoolbook" pitchFamily="18" charset="0"/>
            </a:endParaRPr>
          </a:p>
        </p:txBody>
      </p:sp>
      <p:sp>
        <p:nvSpPr>
          <p:cNvPr id="1048608" name="Footer Placeholder 16"/>
          <p:cNvSpPr>
            <a:spLocks noGrp="1"/>
          </p:cNvSpPr>
          <p:nvPr>
            <p:ph type="ftr" sz="quarter" idx="3"/>
          </p:nvPr>
        </p:nvSpPr>
        <p:spPr>
          <a:xfrm rot="5400000">
            <a:off x="7077075" y="4181475"/>
            <a:ext cx="3657600" cy="3841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entury Schoolbook" pitchFamily="18" charset="0"/>
                <a:sym typeface="Arial" pitchFamily="34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entury Schoolbook" pitchFamily="18" charset="0"/>
                <a:sym typeface="Arial" pitchFamily="34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entury Schoolbook" pitchFamily="18" charset="0"/>
                <a:sym typeface="Arial" pitchFamily="34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entury Schoolbook" pitchFamily="18" charset="0"/>
                <a:sym typeface="Arial" pitchFamily="34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entury Schoolbook" pitchFamily="18" charset="0"/>
                <a:sym typeface="Arial" pitchFamily="34" charset="0"/>
              </a:defRPr>
            </a:lvl5pPr>
          </a:lstStyle>
          <a:p>
            <a:pPr lvl="0" eaLnBrk="1" hangingPunct="1"/>
            <a:endParaRPr lang="en-US" altLang="en-US" sz="1200">
              <a:solidFill>
                <a:schemeClr val="lt2"/>
              </a:solidFill>
              <a:latin typeface="Century Schoolbook" pitchFamily="18" charset="0"/>
            </a:endParaRPr>
          </a:p>
        </p:txBody>
      </p:sp>
      <p:sp>
        <p:nvSpPr>
          <p:cNvPr id="1048609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1325562" y="4929187"/>
            <a:ext cx="609600" cy="5175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entury Schoolbook" pitchFamily="18" charset="0"/>
                <a:sym typeface="Arial" pitchFamily="34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entury Schoolbook" pitchFamily="18" charset="0"/>
                <a:sym typeface="Arial" pitchFamily="34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entury Schoolbook" pitchFamily="18" charset="0"/>
                <a:sym typeface="Arial" pitchFamily="34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entury Schoolbook" pitchFamily="18" charset="0"/>
                <a:sym typeface="Arial" pitchFamily="34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entury Schoolbook" pitchFamily="18" charset="0"/>
                <a:sym typeface="Arial" pitchFamily="34" charset="0"/>
              </a:defRPr>
            </a:lvl5pPr>
          </a:lstStyle>
          <a:p>
            <a:pPr lvl="0" algn="ctr" eaLnBrk="1" hangingPunct="1"/>
            <a:fld id="{566ABCEB-ACFC-4714-9973-3DA970169C29}" type="slidenum">
              <a:rPr lang="en-US" altLang="en-US" sz="1400" b="1">
                <a:solidFill>
                  <a:srgbClr val="FFFFFF"/>
                </a:solidFill>
                <a:latin typeface="Century Schoolbook" pitchFamily="18" charset="0"/>
              </a:rPr>
              <a:pPr lvl="0" algn="ctr" eaLnBrk="1" hangingPunct="1"/>
              <a:t>‹#›</a:t>
            </a:fld>
            <a:endParaRPr lang="en-US" altLang="en-US" sz="1400" b="1">
              <a:solidFill>
                <a:srgbClr val="FFFFFF"/>
              </a:solidFill>
              <a:latin typeface="Century Schoolbook" pitchFamily="18" charset="0"/>
            </a:endParaRPr>
          </a:p>
        </p:txBody>
      </p:sp>
      <p:sp>
        <p:nvSpPr>
          <p:cNvPr id="1048610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11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algn="r" eaLnBrk="1" hangingPunct="1"/>
            <a:fld id="{566ABCEB-ACFC-4714-9973-3DA970169C29}" type="datetime1">
              <a:rPr lang="en-US" altLang="en-US" sz="1200" smtClean="0">
                <a:solidFill>
                  <a:schemeClr val="lt2"/>
                </a:solidFill>
                <a:latin typeface="Century Schoolbook" pitchFamily="18" charset="0"/>
              </a:rPr>
              <a:pPr lvl="0" algn="r" eaLnBrk="1" hangingPunct="1"/>
              <a:t>2/16/2024</a:t>
            </a:fld>
            <a:endParaRPr lang="en-US" altLang="en-US" sz="1200">
              <a:solidFill>
                <a:schemeClr val="lt2"/>
              </a:solidFill>
              <a:latin typeface="Century Schoolbook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en-US" sz="1200">
              <a:solidFill>
                <a:schemeClr val="lt2"/>
              </a:solidFill>
              <a:latin typeface="Century Schoolbook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eaLnBrk="1" hangingPunct="1"/>
            <a:fld id="{566ABCEB-ACFC-4714-9973-3DA970169C29}" type="slidenum">
              <a:rPr lang="en-US" altLang="en-US" sz="1400" b="1" smtClean="0">
                <a:solidFill>
                  <a:srgbClr val="FFFFFF"/>
                </a:solidFill>
                <a:latin typeface="Century Schoolbook" pitchFamily="18" charset="0"/>
              </a:rPr>
              <a:pPr lvl="0" algn="ctr" eaLnBrk="1" hangingPunct="1"/>
              <a:t>‹#›</a:t>
            </a:fld>
            <a:endParaRPr lang="en-US" altLang="en-US" sz="1400" b="1">
              <a:solidFill>
                <a:srgbClr val="FFFFFF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algn="r" eaLnBrk="1" hangingPunct="1"/>
            <a:fld id="{566ABCEB-ACFC-4714-9973-3DA970169C29}" type="datetime1">
              <a:rPr lang="en-US" altLang="en-US" sz="1200" smtClean="0">
                <a:solidFill>
                  <a:schemeClr val="lt2"/>
                </a:solidFill>
                <a:latin typeface="Century Schoolbook" pitchFamily="18" charset="0"/>
              </a:rPr>
              <a:pPr lvl="0" algn="r" eaLnBrk="1" hangingPunct="1"/>
              <a:t>2/16/2024</a:t>
            </a:fld>
            <a:endParaRPr lang="en-US" altLang="en-US" sz="1200">
              <a:solidFill>
                <a:schemeClr val="lt2"/>
              </a:solidFill>
              <a:latin typeface="Century Schoolbook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en-US" sz="1200">
              <a:solidFill>
                <a:schemeClr val="lt2"/>
              </a:solidFill>
              <a:latin typeface="Century Schoolbook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eaLnBrk="1" hangingPunct="1"/>
            <a:fld id="{566ABCEB-ACFC-4714-9973-3DA970169C29}" type="slidenum">
              <a:rPr lang="en-US" altLang="en-US" sz="1400" b="1" smtClean="0">
                <a:solidFill>
                  <a:srgbClr val="FFFFFF"/>
                </a:solidFill>
                <a:latin typeface="Century Schoolbook" pitchFamily="18" charset="0"/>
              </a:rPr>
              <a:pPr lvl="0" algn="ctr" eaLnBrk="1" hangingPunct="1"/>
              <a:t>‹#›</a:t>
            </a:fld>
            <a:endParaRPr lang="en-US" altLang="en-US" sz="1400" b="1">
              <a:solidFill>
                <a:srgbClr val="FFFFFF"/>
              </a:solidFill>
              <a:latin typeface="Century Schoolbook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algn="r" eaLnBrk="1" hangingPunct="1"/>
            <a:fld id="{566ABCEB-ACFC-4714-9973-3DA970169C29}" type="datetime1">
              <a:rPr lang="en-US" altLang="en-US" sz="1200" smtClean="0">
                <a:solidFill>
                  <a:schemeClr val="lt2"/>
                </a:solidFill>
                <a:latin typeface="Century Schoolbook" pitchFamily="18" charset="0"/>
              </a:rPr>
              <a:pPr lvl="0" algn="r" eaLnBrk="1" hangingPunct="1"/>
              <a:t>2/16/2024</a:t>
            </a:fld>
            <a:endParaRPr lang="en-US" altLang="en-US" sz="1200">
              <a:solidFill>
                <a:schemeClr val="lt2"/>
              </a:solidFill>
              <a:latin typeface="Century Schoolbook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en-US" sz="1200">
              <a:solidFill>
                <a:schemeClr val="lt2"/>
              </a:solidFill>
              <a:latin typeface="Century Schoolbook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eaLnBrk="1" hangingPunct="1"/>
            <a:fld id="{566ABCEB-ACFC-4714-9973-3DA970169C29}" type="slidenum">
              <a:rPr lang="en-US" altLang="en-US" sz="1400" b="1" smtClean="0">
                <a:solidFill>
                  <a:srgbClr val="FFFFFF"/>
                </a:solidFill>
                <a:latin typeface="Century Schoolbook" pitchFamily="18" charset="0"/>
              </a:rPr>
              <a:pPr lvl="0" algn="ctr" eaLnBrk="1" hangingPunct="1"/>
              <a:t>‹#›</a:t>
            </a:fld>
            <a:endParaRPr lang="en-US" altLang="en-US" sz="1400" b="1">
              <a:solidFill>
                <a:srgbClr val="FFFFFF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algn="r" eaLnBrk="1" hangingPunct="1"/>
            <a:fld id="{566ABCEB-ACFC-4714-9973-3DA970169C29}" type="datetime1">
              <a:rPr lang="en-US" altLang="en-US" sz="1200" smtClean="0">
                <a:solidFill>
                  <a:schemeClr val="lt2"/>
                </a:solidFill>
                <a:latin typeface="Century Schoolbook" pitchFamily="18" charset="0"/>
              </a:rPr>
              <a:pPr lvl="0" algn="r" eaLnBrk="1" hangingPunct="1"/>
              <a:t>2/16/2024</a:t>
            </a:fld>
            <a:endParaRPr lang="en-US" altLang="en-US" sz="1200">
              <a:solidFill>
                <a:schemeClr val="lt2"/>
              </a:solidFill>
              <a:latin typeface="Century Schoolbook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en-US" sz="1200">
              <a:solidFill>
                <a:schemeClr val="lt2"/>
              </a:solidFill>
              <a:latin typeface="Century Schoolbook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eaLnBrk="1" hangingPunct="1"/>
            <a:fld id="{566ABCEB-ACFC-4714-9973-3DA970169C29}" type="slidenum">
              <a:rPr lang="en-US" altLang="en-US" sz="1400" b="1" smtClean="0">
                <a:solidFill>
                  <a:srgbClr val="FFFFFF"/>
                </a:solidFill>
                <a:latin typeface="Century Schoolbook" pitchFamily="18" charset="0"/>
              </a:rPr>
              <a:pPr lvl="0" algn="ctr" eaLnBrk="1" hangingPunct="1"/>
              <a:t>‹#›</a:t>
            </a:fld>
            <a:endParaRPr lang="en-US" altLang="en-US" sz="1400" b="1">
              <a:solidFill>
                <a:srgbClr val="FFFFFF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algn="r" eaLnBrk="1" hangingPunct="1"/>
            <a:fld id="{566ABCEB-ACFC-4714-9973-3DA970169C29}" type="datetime1">
              <a:rPr lang="en-US" altLang="en-US" sz="1200" smtClean="0">
                <a:solidFill>
                  <a:schemeClr val="lt2"/>
                </a:solidFill>
                <a:latin typeface="Century Schoolbook" pitchFamily="18" charset="0"/>
              </a:rPr>
              <a:pPr lvl="0" algn="r" eaLnBrk="1" hangingPunct="1"/>
              <a:t>2/16/2024</a:t>
            </a:fld>
            <a:endParaRPr lang="en-US" altLang="en-US" sz="1200">
              <a:solidFill>
                <a:schemeClr val="lt2"/>
              </a:solidFill>
              <a:latin typeface="Century Schoolbook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en-US" sz="1200">
              <a:solidFill>
                <a:schemeClr val="lt2"/>
              </a:solidFill>
              <a:latin typeface="Century Schoolbook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eaLnBrk="1" hangingPunct="1"/>
            <a:fld id="{566ABCEB-ACFC-4714-9973-3DA970169C29}" type="slidenum">
              <a:rPr lang="en-US" altLang="en-US" sz="1400" b="1" smtClean="0">
                <a:solidFill>
                  <a:srgbClr val="FFFFFF"/>
                </a:solidFill>
                <a:latin typeface="Century Schoolbook" pitchFamily="18" charset="0"/>
              </a:rPr>
              <a:pPr lvl="0" algn="ctr" eaLnBrk="1" hangingPunct="1"/>
              <a:t>‹#›</a:t>
            </a:fld>
            <a:endParaRPr lang="en-US" altLang="en-US" sz="1400" b="1">
              <a:solidFill>
                <a:srgbClr val="FFFFFF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algn="r" eaLnBrk="1" hangingPunct="1"/>
            <a:fld id="{566ABCEB-ACFC-4714-9973-3DA970169C29}" type="datetime1">
              <a:rPr lang="en-US" altLang="en-US" sz="1200" smtClean="0">
                <a:solidFill>
                  <a:schemeClr val="lt2"/>
                </a:solidFill>
                <a:latin typeface="Century Schoolbook" pitchFamily="18" charset="0"/>
              </a:rPr>
              <a:pPr lvl="0" algn="r" eaLnBrk="1" hangingPunct="1"/>
              <a:t>2/16/2024</a:t>
            </a:fld>
            <a:endParaRPr lang="en-US" altLang="en-US" sz="1200">
              <a:solidFill>
                <a:schemeClr val="lt2"/>
              </a:solidFill>
              <a:latin typeface="Century Schoolbook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en-US" sz="1200">
              <a:solidFill>
                <a:schemeClr val="lt2"/>
              </a:solidFill>
              <a:latin typeface="Century Schoolbook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eaLnBrk="1" hangingPunct="1"/>
            <a:fld id="{566ABCEB-ACFC-4714-9973-3DA970169C29}" type="slidenum">
              <a:rPr lang="en-US" altLang="en-US" sz="1400" b="1" smtClean="0">
                <a:solidFill>
                  <a:srgbClr val="FFFFFF"/>
                </a:solidFill>
                <a:latin typeface="Century Schoolbook" pitchFamily="18" charset="0"/>
              </a:rPr>
              <a:pPr lvl="0" algn="ctr" eaLnBrk="1" hangingPunct="1"/>
              <a:t>‹#›</a:t>
            </a:fld>
            <a:endParaRPr lang="en-US" altLang="en-US" sz="1400" b="1">
              <a:solidFill>
                <a:srgbClr val="FFFFFF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algn="r" eaLnBrk="1" hangingPunct="1"/>
            <a:fld id="{566ABCEB-ACFC-4714-9973-3DA970169C29}" type="datetime1">
              <a:rPr lang="en-US" altLang="en-US" sz="1200" smtClean="0">
                <a:solidFill>
                  <a:schemeClr val="lt2"/>
                </a:solidFill>
                <a:latin typeface="Century Schoolbook" pitchFamily="18" charset="0"/>
              </a:rPr>
              <a:pPr lvl="0" algn="r" eaLnBrk="1" hangingPunct="1"/>
              <a:t>2/16/2024</a:t>
            </a:fld>
            <a:endParaRPr lang="en-US" altLang="en-US" sz="1200">
              <a:solidFill>
                <a:schemeClr val="lt2"/>
              </a:solidFill>
              <a:latin typeface="Century Schoolbook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en-US" sz="1200">
              <a:solidFill>
                <a:schemeClr val="lt2"/>
              </a:solidFill>
              <a:latin typeface="Century Schoolbook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eaLnBrk="1" hangingPunct="1"/>
            <a:fld id="{566ABCEB-ACFC-4714-9973-3DA970169C29}" type="slidenum">
              <a:rPr lang="en-US" altLang="en-US" sz="1400" b="1" smtClean="0">
                <a:solidFill>
                  <a:srgbClr val="FFFFFF"/>
                </a:solidFill>
                <a:latin typeface="Century Schoolbook" pitchFamily="18" charset="0"/>
              </a:rPr>
              <a:pPr lvl="0" algn="ctr" eaLnBrk="1" hangingPunct="1"/>
              <a:t>‹#›</a:t>
            </a:fld>
            <a:endParaRPr lang="en-US" altLang="en-US" sz="1400" b="1">
              <a:solidFill>
                <a:srgbClr val="FFFFFF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algn="r" eaLnBrk="1" hangingPunct="1"/>
            <a:fld id="{566ABCEB-ACFC-4714-9973-3DA970169C29}" type="datetime1">
              <a:rPr lang="en-US" altLang="en-US" sz="1200" smtClean="0">
                <a:solidFill>
                  <a:schemeClr val="lt2"/>
                </a:solidFill>
                <a:latin typeface="Century Schoolbook" pitchFamily="18" charset="0"/>
              </a:rPr>
              <a:pPr lvl="0" algn="r" eaLnBrk="1" hangingPunct="1"/>
              <a:t>2/16/2024</a:t>
            </a:fld>
            <a:endParaRPr lang="en-US" altLang="en-US" sz="1200">
              <a:solidFill>
                <a:schemeClr val="lt2"/>
              </a:solidFill>
              <a:latin typeface="Century Schoolbook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en-US" sz="1200">
              <a:solidFill>
                <a:schemeClr val="lt2"/>
              </a:solidFill>
              <a:latin typeface="Century Schoolbook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lvl="0" algn="ctr" eaLnBrk="1" hangingPunct="1"/>
            <a:fld id="{566ABCEB-ACFC-4714-9973-3DA970169C29}" type="slidenum">
              <a:rPr lang="en-US" altLang="en-US" sz="1400" b="1" smtClean="0">
                <a:solidFill>
                  <a:srgbClr val="FFFFFF"/>
                </a:solidFill>
                <a:latin typeface="Century Schoolbook" pitchFamily="18" charset="0"/>
              </a:rPr>
              <a:pPr lvl="0" algn="ctr" eaLnBrk="1" hangingPunct="1"/>
              <a:t>‹#›</a:t>
            </a:fld>
            <a:endParaRPr lang="en-US" altLang="en-US" sz="1400" b="1">
              <a:solidFill>
                <a:srgbClr val="FFFFFF"/>
              </a:solidFill>
              <a:latin typeface="Century Schoolbook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lvl="0" algn="r" eaLnBrk="1" hangingPunct="1"/>
            <a:fld id="{566ABCEB-ACFC-4714-9973-3DA970169C29}" type="datetime1">
              <a:rPr lang="en-US" altLang="en-US" sz="1200" smtClean="0">
                <a:solidFill>
                  <a:schemeClr val="lt2"/>
                </a:solidFill>
                <a:latin typeface="Century Schoolbook" pitchFamily="18" charset="0"/>
              </a:rPr>
              <a:pPr lvl="0" algn="r" eaLnBrk="1" hangingPunct="1"/>
              <a:t>2/16/2024</a:t>
            </a:fld>
            <a:endParaRPr lang="en-US" altLang="en-US" sz="1200">
              <a:solidFill>
                <a:schemeClr val="lt2"/>
              </a:solidFill>
              <a:latin typeface="Century Schoolbook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lvl="0" eaLnBrk="1" hangingPunct="1"/>
            <a:endParaRPr lang="en-US" altLang="en-US" sz="1200">
              <a:solidFill>
                <a:schemeClr val="lt2"/>
              </a:solidFill>
              <a:latin typeface="Century Schoolbook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lvl="0" algn="ctr" eaLnBrk="1" hangingPunct="1"/>
            <a:fld id="{566ABCEB-ACFC-4714-9973-3DA970169C29}" type="slidenum">
              <a:rPr lang="en-US" altLang="en-US" sz="1400" b="1" smtClean="0">
                <a:solidFill>
                  <a:srgbClr val="FFFFFF"/>
                </a:solidFill>
                <a:latin typeface="Century Schoolbook" pitchFamily="18" charset="0"/>
              </a:rPr>
              <a:pPr lvl="0" algn="ctr" eaLnBrk="1" hangingPunct="1"/>
              <a:t>‹#›</a:t>
            </a:fld>
            <a:endParaRPr lang="en-US" altLang="en-US" sz="1400" b="1">
              <a:solidFill>
                <a:srgbClr val="FFFFFF"/>
              </a:solidFill>
              <a:latin typeface="Century Schoolbook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</p:sldLayoutIdLst>
  <p:hf sldNum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071546"/>
            <a:ext cx="6429420" cy="523220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smtClean="0">
                <a:ln w="0"/>
                <a:solidFill>
                  <a:srgbClr val="CC3399"/>
                </a:solidFill>
                <a:effectLst>
                  <a:reflection blurRad="12700" stA="50000" endPos="50000" dist="5000" dir="5400000" sy="-100000" rotWithShape="0"/>
                </a:effectLst>
              </a:rPr>
              <a:t>Mass Spectroscopy</a:t>
            </a:r>
          </a:p>
          <a:p>
            <a:pPr algn="ctr"/>
            <a:endParaRPr lang="en-US" sz="4400" b="1" cap="all" dirty="0" smtClean="0">
              <a:ln w="0"/>
              <a:solidFill>
                <a:srgbClr val="CC3399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2800" b="1" cap="all" dirty="0" err="1" smtClean="0">
                <a:ln w="0"/>
                <a:solidFill>
                  <a:srgbClr val="CC3399"/>
                </a:solidFill>
                <a:effectLst>
                  <a:reflection blurRad="12700" stA="50000" endPos="50000" dist="5000" dir="5400000" sy="-100000" rotWithShape="0"/>
                </a:effectLst>
              </a:rPr>
              <a:t>M.Sc</a:t>
            </a:r>
            <a:r>
              <a:rPr lang="en-US" sz="2800" b="1" cap="all" dirty="0" smtClean="0">
                <a:ln w="0"/>
                <a:solidFill>
                  <a:srgbClr val="CC3399"/>
                </a:solidFill>
                <a:effectLst>
                  <a:reflection blurRad="12700" stA="50000" endPos="50000" dist="5000" dir="5400000" sy="-100000" rotWithShape="0"/>
                </a:effectLst>
              </a:rPr>
              <a:t>- II </a:t>
            </a:r>
            <a:r>
              <a:rPr lang="en-US" sz="2800" b="1" cap="all" dirty="0" err="1" smtClean="0">
                <a:ln w="0"/>
                <a:solidFill>
                  <a:srgbClr val="CC3399"/>
                </a:solidFill>
                <a:effectLst>
                  <a:reflection blurRad="12700" stA="50000" endPos="50000" dist="5000" dir="5400000" sy="-100000" rotWithShape="0"/>
                </a:effectLst>
              </a:rPr>
              <a:t>Sem</a:t>
            </a:r>
            <a:r>
              <a:rPr lang="en-US" sz="2800" b="1" cap="all" dirty="0" smtClean="0">
                <a:ln w="0"/>
                <a:solidFill>
                  <a:srgbClr val="CC3399"/>
                </a:solidFill>
                <a:effectLst>
                  <a:reflection blurRad="12700" stA="50000" endPos="50000" dist="5000" dir="5400000" sy="-100000" rotWithShape="0"/>
                </a:effectLst>
              </a:rPr>
              <a:t>-III</a:t>
            </a:r>
          </a:p>
          <a:p>
            <a:pPr algn="ctr"/>
            <a:r>
              <a:rPr lang="en-US" sz="2800" b="1" cap="all" dirty="0" smtClean="0">
                <a:ln w="0"/>
                <a:solidFill>
                  <a:srgbClr val="CC3399"/>
                </a:solidFill>
                <a:effectLst>
                  <a:reflection blurRad="12700" stA="50000" endPos="50000" dist="5000" dir="5400000" sy="-100000" rotWithShape="0"/>
                </a:effectLst>
              </a:rPr>
              <a:t>Paper X </a:t>
            </a:r>
          </a:p>
          <a:p>
            <a:pPr algn="ctr"/>
            <a:r>
              <a:rPr lang="en-US" sz="2800" b="1" cap="all" dirty="0" smtClean="0">
                <a:ln w="0"/>
                <a:solidFill>
                  <a:srgbClr val="CC3399"/>
                </a:solidFill>
                <a:effectLst>
                  <a:reflection blurRad="12700" stA="50000" endPos="50000" dist="5000" dir="5400000" sy="-100000" rotWithShape="0"/>
                </a:effectLst>
              </a:rPr>
              <a:t>Advanced Spectroscopic Methods   </a:t>
            </a:r>
          </a:p>
          <a:p>
            <a:pPr algn="ctr"/>
            <a:endParaRPr lang="en-US" b="1" cap="all" dirty="0" smtClean="0">
              <a:ln w="0"/>
              <a:solidFill>
                <a:srgbClr val="CC3399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b="1" cap="all" dirty="0" smtClean="0">
              <a:ln w="0"/>
              <a:solidFill>
                <a:srgbClr val="CC3399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Miss. </a:t>
            </a:r>
            <a:r>
              <a:rPr lang="en-US" b="1" cap="all" dirty="0" err="1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Jaigude</a:t>
            </a:r>
            <a:r>
              <a:rPr lang="en-US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cap="all" dirty="0" err="1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Pooja</a:t>
            </a:r>
            <a:r>
              <a:rPr lang="en-US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 Shankar </a:t>
            </a:r>
          </a:p>
          <a:p>
            <a:pPr algn="ctr"/>
            <a:r>
              <a:rPr lang="en-US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Assist. Prof. Department of Chemistry</a:t>
            </a:r>
          </a:p>
          <a:p>
            <a:pPr algn="ctr"/>
            <a:r>
              <a:rPr lang="en-US" b="1" cap="all" dirty="0" err="1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Kisan</a:t>
            </a:r>
            <a:r>
              <a:rPr lang="en-US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 Veer </a:t>
            </a:r>
            <a:r>
              <a:rPr lang="en-US" b="1" cap="all" dirty="0" err="1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Mahavidyalaya</a:t>
            </a:r>
            <a:r>
              <a:rPr lang="en-US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en-US" b="1" cap="all" dirty="0" err="1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Wai</a:t>
            </a:r>
            <a:endParaRPr lang="en-US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14480" y="1142984"/>
            <a:ext cx="4983162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2" name="Picture 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5720" y="2714620"/>
            <a:ext cx="8305800" cy="3000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extBox 1"/>
          <p:cNvSpPr txBox="1"/>
          <p:nvPr/>
        </p:nvSpPr>
        <p:spPr>
          <a:xfrm>
            <a:off x="1524000" y="457200"/>
            <a:ext cx="6086923" cy="52322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1pPr>
            <a:lvl2pPr marL="4572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2pPr>
            <a:lvl3pPr marL="9144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3pPr>
            <a:lvl4pPr marL="13716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4pPr>
            <a:lvl5pPr marL="18288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5pPr>
          </a:lstStyle>
          <a:p>
            <a:pPr lvl="0" algn="ctr" eaLnBrk="1" hangingPunct="1"/>
            <a:r>
              <a:rPr lang="en-US" altLang="en-US" sz="2800" b="1" dirty="0">
                <a:solidFill>
                  <a:srgbClr val="CC3399"/>
                </a:solidFill>
                <a:latin typeface="Century Schoolbook" pitchFamily="18" charset="0"/>
              </a:rPr>
              <a:t>Rules For Fragmentation in MS</a:t>
            </a:r>
          </a:p>
        </p:txBody>
      </p:sp>
      <p:pic>
        <p:nvPicPr>
          <p:cNvPr id="2097173" name="Picture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400" y="990600"/>
            <a:ext cx="7239000" cy="156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4" name="Picture 5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2590800"/>
            <a:ext cx="40386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5" name="Picture 9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14800" y="2819400"/>
            <a:ext cx="4333875" cy="266858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37" name="TextBox 6"/>
          <p:cNvSpPr txBox="1"/>
          <p:nvPr/>
        </p:nvSpPr>
        <p:spPr>
          <a:xfrm>
            <a:off x="838200" y="5562600"/>
            <a:ext cx="2667000" cy="4000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1pPr>
            <a:lvl2pPr marL="4572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2pPr>
            <a:lvl3pPr marL="9144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3pPr>
            <a:lvl4pPr marL="13716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4pPr>
            <a:lvl5pPr marL="18288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5pPr>
          </a:lstStyle>
          <a:p>
            <a:pPr lvl="0" eaLnBrk="1" hangingPunct="1"/>
            <a:r>
              <a:rPr lang="en-US" altLang="en-US" sz="2000" b="1">
                <a:solidFill>
                  <a:srgbClr val="7030A0"/>
                </a:solidFill>
                <a:latin typeface="Century Schoolbook" pitchFamily="18" charset="0"/>
              </a:rPr>
              <a:t>MS of n-Pentane</a:t>
            </a:r>
          </a:p>
        </p:txBody>
      </p:sp>
      <p:sp>
        <p:nvSpPr>
          <p:cNvPr id="1048638" name="TextBox 7"/>
          <p:cNvSpPr txBox="1"/>
          <p:nvPr/>
        </p:nvSpPr>
        <p:spPr>
          <a:xfrm>
            <a:off x="5181600" y="5562600"/>
            <a:ext cx="2164080" cy="39624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1pPr>
            <a:lvl2pPr marL="4572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2pPr>
            <a:lvl3pPr marL="9144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3pPr>
            <a:lvl4pPr marL="13716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4pPr>
            <a:lvl5pPr marL="18288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5pPr>
          </a:lstStyle>
          <a:p>
            <a:pPr lvl="0" eaLnBrk="1" hangingPunct="1"/>
            <a:r>
              <a:rPr lang="en-US" altLang="en-US" sz="2000" b="1">
                <a:solidFill>
                  <a:srgbClr val="7030A0"/>
                </a:solidFill>
                <a:latin typeface="Century Schoolbook" pitchFamily="18" charset="0"/>
              </a:rPr>
              <a:t>MS of Isopentane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Picture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609600"/>
            <a:ext cx="7467600" cy="154781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39" name="TextBox 7"/>
          <p:cNvSpPr txBox="1"/>
          <p:nvPr/>
        </p:nvSpPr>
        <p:spPr>
          <a:xfrm>
            <a:off x="152400" y="228600"/>
            <a:ext cx="6481261" cy="46166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1pPr>
            <a:lvl2pPr marL="4572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2pPr>
            <a:lvl3pPr marL="9144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3pPr>
            <a:lvl4pPr marL="13716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4pPr>
            <a:lvl5pPr marL="18288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5pPr>
          </a:lstStyle>
          <a:p>
            <a:pPr lvl="0" algn="ctr" eaLnBrk="1" hangingPunct="1"/>
            <a:r>
              <a:rPr lang="en-US" altLang="en-US" sz="2400" b="1" dirty="0" smtClean="0">
                <a:solidFill>
                  <a:srgbClr val="7030A0"/>
                </a:solidFill>
                <a:latin typeface="Century Schoolbook" pitchFamily="18" charset="0"/>
              </a:rPr>
              <a:t>              </a:t>
            </a:r>
            <a:r>
              <a:rPr lang="en-US" altLang="en-US" sz="2400" b="1" dirty="0" smtClean="0">
                <a:solidFill>
                  <a:srgbClr val="CC3399"/>
                </a:solidFill>
                <a:latin typeface="Century Schoolbook" pitchFamily="18" charset="0"/>
              </a:rPr>
              <a:t>Rules </a:t>
            </a:r>
            <a:r>
              <a:rPr lang="en-US" altLang="en-US" sz="2400" b="1" dirty="0">
                <a:solidFill>
                  <a:srgbClr val="CC3399"/>
                </a:solidFill>
                <a:latin typeface="Century Schoolbook" pitchFamily="18" charset="0"/>
              </a:rPr>
              <a:t>For Fragmentation in MS</a:t>
            </a:r>
          </a:p>
        </p:txBody>
      </p:sp>
      <p:pic>
        <p:nvPicPr>
          <p:cNvPr id="2097177" name="Picture 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600" y="3505200"/>
            <a:ext cx="80772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8" name="Picture 5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86200" y="1752600"/>
            <a:ext cx="4648200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extBox 2"/>
          <p:cNvSpPr txBox="1"/>
          <p:nvPr/>
        </p:nvSpPr>
        <p:spPr>
          <a:xfrm>
            <a:off x="1524000" y="152400"/>
            <a:ext cx="5246950" cy="46166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1pPr>
            <a:lvl2pPr marL="4572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2pPr>
            <a:lvl3pPr marL="9144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3pPr>
            <a:lvl4pPr marL="13716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4pPr>
            <a:lvl5pPr marL="18288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5pPr>
          </a:lstStyle>
          <a:p>
            <a:pPr lvl="0" algn="ctr" eaLnBrk="1" hangingPunct="1"/>
            <a:r>
              <a:rPr lang="en-US" altLang="en-US" sz="2400" b="1" dirty="0">
                <a:solidFill>
                  <a:srgbClr val="CC3399"/>
                </a:solidFill>
                <a:latin typeface="Century Schoolbook" pitchFamily="18" charset="0"/>
              </a:rPr>
              <a:t>Rules For Fragmentation in MS</a:t>
            </a:r>
          </a:p>
        </p:txBody>
      </p:sp>
      <p:pic>
        <p:nvPicPr>
          <p:cNvPr id="2097179" name="Picture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600" y="1389062"/>
            <a:ext cx="4718050" cy="348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0" name="Picture 5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49837" y="614362"/>
            <a:ext cx="40386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1" name="Picture 9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54562" y="3581400"/>
            <a:ext cx="4333875" cy="2668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Picture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472" y="1357298"/>
            <a:ext cx="7010400" cy="133191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41" name="TextBox 4"/>
          <p:cNvSpPr txBox="1"/>
          <p:nvPr/>
        </p:nvSpPr>
        <p:spPr>
          <a:xfrm>
            <a:off x="1447800" y="381000"/>
            <a:ext cx="5246950" cy="46166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1pPr>
            <a:lvl2pPr marL="4572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2pPr>
            <a:lvl3pPr marL="9144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3pPr>
            <a:lvl4pPr marL="13716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4pPr>
            <a:lvl5pPr marL="18288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5pPr>
          </a:lstStyle>
          <a:p>
            <a:pPr lvl="0" algn="ctr" eaLnBrk="1" hangingPunct="1"/>
            <a:r>
              <a:rPr lang="en-US" altLang="en-US" sz="2400" b="1" dirty="0">
                <a:solidFill>
                  <a:srgbClr val="CC3399"/>
                </a:solidFill>
                <a:latin typeface="Century Schoolbook" pitchFamily="18" charset="0"/>
              </a:rPr>
              <a:t>Rules For Fragmentation in MS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Picture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143000"/>
            <a:ext cx="7086600" cy="81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4" name="Picture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2000" y="1905000"/>
            <a:ext cx="6629400" cy="337343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42" name="TextBox 3"/>
          <p:cNvSpPr txBox="1"/>
          <p:nvPr/>
        </p:nvSpPr>
        <p:spPr>
          <a:xfrm>
            <a:off x="1524000" y="152400"/>
            <a:ext cx="5246950" cy="46166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1pPr>
            <a:lvl2pPr marL="4572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2pPr>
            <a:lvl3pPr marL="9144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3pPr>
            <a:lvl4pPr marL="13716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4pPr>
            <a:lvl5pPr marL="18288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5pPr>
          </a:lstStyle>
          <a:p>
            <a:pPr lvl="0" algn="ctr" eaLnBrk="1" hangingPunct="1"/>
            <a:r>
              <a:rPr lang="en-US" altLang="en-US" sz="2400" b="1" dirty="0">
                <a:solidFill>
                  <a:srgbClr val="CC3399"/>
                </a:solidFill>
                <a:latin typeface="Century Schoolbook" pitchFamily="18" charset="0"/>
              </a:rPr>
              <a:t>Rules For Fragmentation in MS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5" name="Picture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762000"/>
            <a:ext cx="7772400" cy="565308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43" name="TextBox 2"/>
          <p:cNvSpPr txBox="1"/>
          <p:nvPr/>
        </p:nvSpPr>
        <p:spPr>
          <a:xfrm>
            <a:off x="1524000" y="152400"/>
            <a:ext cx="5246950" cy="46166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1pPr>
            <a:lvl2pPr marL="4572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2pPr>
            <a:lvl3pPr marL="9144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3pPr>
            <a:lvl4pPr marL="13716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4pPr>
            <a:lvl5pPr marL="18288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5pPr>
          </a:lstStyle>
          <a:p>
            <a:pPr lvl="0" algn="ctr" eaLnBrk="1" hangingPunct="1"/>
            <a:r>
              <a:rPr lang="en-US" altLang="en-US" sz="2400" b="1" dirty="0">
                <a:solidFill>
                  <a:srgbClr val="CC3399"/>
                </a:solidFill>
                <a:latin typeface="Century Schoolbook" pitchFamily="18" charset="0"/>
              </a:rPr>
              <a:t>Rules For Fragmentation in MS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Picture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762000"/>
            <a:ext cx="7772400" cy="565626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44" name="TextBox 2"/>
          <p:cNvSpPr txBox="1"/>
          <p:nvPr/>
        </p:nvSpPr>
        <p:spPr>
          <a:xfrm>
            <a:off x="1524000" y="152400"/>
            <a:ext cx="5246950" cy="46166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1pPr>
            <a:lvl2pPr marL="4572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2pPr>
            <a:lvl3pPr marL="9144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3pPr>
            <a:lvl4pPr marL="13716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4pPr>
            <a:lvl5pPr marL="18288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5pPr>
          </a:lstStyle>
          <a:p>
            <a:pPr lvl="0" algn="ctr" eaLnBrk="1" hangingPunct="1"/>
            <a:r>
              <a:rPr lang="en-US" altLang="en-US" sz="2400" b="1" dirty="0">
                <a:solidFill>
                  <a:srgbClr val="CC3399"/>
                </a:solidFill>
                <a:latin typeface="Century Schoolbook" pitchFamily="18" charset="0"/>
              </a:rPr>
              <a:t>Rules For Fragmentation in MS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Picture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600" y="685800"/>
            <a:ext cx="76962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8" name="Picture 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" y="4191000"/>
            <a:ext cx="5935662" cy="120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9" name="Picture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600" y="1066800"/>
            <a:ext cx="808355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45" name="TextBox 2"/>
          <p:cNvSpPr txBox="1"/>
          <p:nvPr/>
        </p:nvSpPr>
        <p:spPr>
          <a:xfrm>
            <a:off x="1524000" y="152400"/>
            <a:ext cx="5246950" cy="46166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1pPr>
            <a:lvl2pPr marL="4572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2pPr>
            <a:lvl3pPr marL="9144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3pPr>
            <a:lvl4pPr marL="13716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4pPr>
            <a:lvl5pPr marL="18288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5pPr>
          </a:lstStyle>
          <a:p>
            <a:pPr lvl="0" algn="ctr" eaLnBrk="1" hangingPunct="1"/>
            <a:r>
              <a:rPr lang="en-US" altLang="en-US" sz="2400" b="1" dirty="0">
                <a:solidFill>
                  <a:srgbClr val="CC3399"/>
                </a:solidFill>
                <a:latin typeface="Century Schoolbook" pitchFamily="18" charset="0"/>
              </a:rPr>
              <a:t>Rules For Fragmentation in MS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785926"/>
            <a:ext cx="66437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     </a:t>
            </a:r>
            <a:r>
              <a:rPr lang="en-US" alt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McLafferty</a:t>
            </a:r>
            <a:r>
              <a:rPr lang="en-US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 </a:t>
            </a:r>
          </a:p>
          <a:p>
            <a:pPr lvl="0"/>
            <a:r>
              <a:rPr lang="en-US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   Rearrangement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extBox 1"/>
          <p:cNvSpPr txBox="1"/>
          <p:nvPr/>
        </p:nvSpPr>
        <p:spPr>
          <a:xfrm>
            <a:off x="1828800" y="228600"/>
            <a:ext cx="5296643" cy="52322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1pPr>
            <a:lvl2pPr marL="4572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2pPr>
            <a:lvl3pPr marL="9144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3pPr>
            <a:lvl4pPr marL="13716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4pPr>
            <a:lvl5pPr marL="18288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5pPr>
          </a:lstStyle>
          <a:p>
            <a:pPr lvl="0" eaLnBrk="1" hangingPunct="1"/>
            <a:r>
              <a:rPr lang="en-US" altLang="en-US" sz="2800" b="1" dirty="0" err="1">
                <a:solidFill>
                  <a:srgbClr val="CC3399"/>
                </a:solidFill>
                <a:latin typeface="Century Schoolbook" pitchFamily="18" charset="0"/>
              </a:rPr>
              <a:t>McLafferty</a:t>
            </a:r>
            <a:r>
              <a:rPr lang="en-US" altLang="en-US" sz="2800" b="1" dirty="0">
                <a:solidFill>
                  <a:srgbClr val="CC3399"/>
                </a:solidFill>
                <a:latin typeface="Century Schoolbook" pitchFamily="18" charset="0"/>
              </a:rPr>
              <a:t> Rearrangement</a:t>
            </a:r>
          </a:p>
        </p:txBody>
      </p:sp>
      <p:pic>
        <p:nvPicPr>
          <p:cNvPr id="2097190" name="Picture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5786" y="785794"/>
            <a:ext cx="7696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extBox 1"/>
          <p:cNvSpPr txBox="1"/>
          <p:nvPr/>
        </p:nvSpPr>
        <p:spPr>
          <a:xfrm>
            <a:off x="2214546" y="571480"/>
            <a:ext cx="4565673" cy="46166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1pPr>
            <a:lvl2pPr marL="4572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2pPr>
            <a:lvl3pPr marL="9144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3pPr>
            <a:lvl4pPr marL="13716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4pPr>
            <a:lvl5pPr marL="18288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5pPr>
          </a:lstStyle>
          <a:p>
            <a:pPr lvl="0" eaLnBrk="1" hangingPunct="1"/>
            <a:r>
              <a:rPr lang="en-US" altLang="en-US" sz="2400" b="1" dirty="0" err="1">
                <a:solidFill>
                  <a:srgbClr val="CC3399"/>
                </a:solidFill>
                <a:latin typeface="Century Schoolbook" pitchFamily="18" charset="0"/>
              </a:rPr>
              <a:t>McLafferty</a:t>
            </a:r>
            <a:r>
              <a:rPr lang="en-US" altLang="en-US" sz="2400" b="1" dirty="0">
                <a:solidFill>
                  <a:srgbClr val="CC3399"/>
                </a:solidFill>
                <a:latin typeface="Century Schoolbook" pitchFamily="18" charset="0"/>
              </a:rPr>
              <a:t> Rearrangement</a:t>
            </a:r>
          </a:p>
        </p:txBody>
      </p:sp>
      <p:pic>
        <p:nvPicPr>
          <p:cNvPr id="2097191" name="Picture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24000"/>
            <a:ext cx="7272337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2" name="Picture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152400"/>
            <a:ext cx="6954837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3" name="Picture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0" y="3541629"/>
            <a:ext cx="4953000" cy="16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4" name="Picture 5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24000" y="1185293"/>
            <a:ext cx="4159827" cy="2188078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48" name="TextBox 5"/>
          <p:cNvSpPr txBox="1"/>
          <p:nvPr/>
        </p:nvSpPr>
        <p:spPr>
          <a:xfrm>
            <a:off x="228600" y="685800"/>
            <a:ext cx="990600" cy="4000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1pPr>
            <a:lvl2pPr marL="4572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2pPr>
            <a:lvl3pPr marL="9144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3pPr>
            <a:lvl4pPr marL="13716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4pPr>
            <a:lvl5pPr marL="18288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5pPr>
          </a:lstStyle>
          <a:p>
            <a:pPr lvl="0" eaLnBrk="1" hangingPunct="1"/>
            <a:r>
              <a:rPr lang="en-US" altLang="en-US" sz="2000" b="1">
                <a:solidFill>
                  <a:srgbClr val="7030A0"/>
                </a:solidFill>
                <a:latin typeface="Century Schoolbook" pitchFamily="18" charset="0"/>
              </a:rPr>
              <a:t>Arene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extBox 1"/>
          <p:cNvSpPr txBox="1"/>
          <p:nvPr/>
        </p:nvSpPr>
        <p:spPr>
          <a:xfrm>
            <a:off x="152400" y="685800"/>
            <a:ext cx="1363980" cy="35814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1pPr>
            <a:lvl2pPr marL="4572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2pPr>
            <a:lvl3pPr marL="9144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3pPr>
            <a:lvl4pPr marL="13716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4pPr>
            <a:lvl5pPr marL="18288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5pPr>
          </a:lstStyle>
          <a:p>
            <a:pPr lvl="0" eaLnBrk="1" hangingPunct="1"/>
            <a:r>
              <a:rPr lang="en-US" altLang="en-US" b="1">
                <a:solidFill>
                  <a:srgbClr val="7030A0"/>
                </a:solidFill>
                <a:latin typeface="Century Schoolbook" pitchFamily="18" charset="0"/>
              </a:rPr>
              <a:t>Alkyl Halide</a:t>
            </a:r>
          </a:p>
        </p:txBody>
      </p:sp>
      <p:pic>
        <p:nvPicPr>
          <p:cNvPr id="2097195" name="Picture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8997" y="285728"/>
            <a:ext cx="6954837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6" name="Picture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2169612"/>
            <a:ext cx="8229600" cy="1668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7" name="Picture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24768" y="1599575"/>
            <a:ext cx="6494462" cy="440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8" name="Picture 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7500" y="639762"/>
            <a:ext cx="2339975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9" name="Picture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100" y="487362"/>
            <a:ext cx="3370262" cy="579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0" name="Picture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" y="1545773"/>
            <a:ext cx="8196262" cy="2119363"/>
          </a:xfrm>
          <a:prstGeom prst="rect">
            <a:avLst/>
          </a:prstGeom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round/>
          </a:ln>
        </p:spPr>
      </p:pic>
      <p:pic>
        <p:nvPicPr>
          <p:cNvPr id="2097201" name="Picture 5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1000" y="3908392"/>
            <a:ext cx="6437074" cy="1959008"/>
          </a:xfrm>
          <a:prstGeom prst="rect">
            <a:avLst/>
          </a:prstGeom>
          <a:noFill/>
          <a:ln w="9525" cap="flat" cmpd="sng">
            <a:solidFill>
              <a:schemeClr val="lt1">
                <a:alpha val="100000"/>
              </a:schemeClr>
            </a:solidFill>
            <a:prstDash val="solid"/>
            <a:rou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1878012" y="323850"/>
            <a:ext cx="3857625" cy="596900"/>
            <a:chOff x="1183" y="204"/>
            <a:chExt cx="2430" cy="376"/>
          </a:xfrm>
        </p:grpSpPr>
        <p:pic>
          <p:nvPicPr>
            <p:cNvPr id="2097202" name="TextBox 1"/>
            <p:cNvPicPr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183" y="204"/>
              <a:ext cx="2430" cy="3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650" name="TextBox 1048649"/>
            <p:cNvSpPr txBox="1"/>
            <p:nvPr/>
          </p:nvSpPr>
          <p:spPr>
            <a:xfrm>
              <a:off x="1248" y="240"/>
              <a:ext cx="1836" cy="2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>
              <a:spAutoFit/>
            </a:bodyPr>
            <a:lstStyle>
              <a:lvl1pPr marL="0" indent="0" algn="l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itchFamily="34" charset="0"/>
                  <a:sym typeface="Arial" pitchFamily="34" charset="0"/>
                </a:defRPr>
              </a:lvl1pPr>
              <a:lvl2pPr marL="457200" indent="0" algn="l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itchFamily="34" charset="0"/>
                  <a:sym typeface="Arial" pitchFamily="34" charset="0"/>
                </a:defRPr>
              </a:lvl2pPr>
              <a:lvl3pPr marL="914400" indent="0" algn="l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itchFamily="34" charset="0"/>
                  <a:sym typeface="Arial" pitchFamily="34" charset="0"/>
                </a:defRPr>
              </a:lvl3pPr>
              <a:lvl4pPr marL="1371600" indent="0" algn="l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itchFamily="34" charset="0"/>
                  <a:sym typeface="Arial" pitchFamily="34" charset="0"/>
                </a:defRPr>
              </a:lvl4pPr>
              <a:lvl5pPr marL="1828800" indent="0" algn="l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itchFamily="34" charset="0"/>
                  <a:sym typeface="Arial" pitchFamily="34" charset="0"/>
                </a:defRPr>
              </a:lvl5pPr>
            </a:lstStyle>
            <a:p>
              <a:pPr lvl="0" eaLnBrk="1" hangingPunct="1"/>
              <a:r>
                <a:rPr lang="en-US" altLang="en-US" b="1">
                  <a:solidFill>
                    <a:srgbClr val="7030A0"/>
                  </a:solidFill>
                  <a:latin typeface="Century Schoolbook" pitchFamily="18" charset="0"/>
                </a:rPr>
                <a:t>IONIZATION TECHNIQUES </a:t>
              </a:r>
            </a:p>
          </p:txBody>
        </p:sp>
      </p:grpSp>
      <p:sp>
        <p:nvSpPr>
          <p:cNvPr id="1048651" name="TextBox 2"/>
          <p:cNvSpPr txBox="1"/>
          <p:nvPr/>
        </p:nvSpPr>
        <p:spPr>
          <a:xfrm>
            <a:off x="1981198" y="2327156"/>
            <a:ext cx="4408739" cy="14249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1pPr>
            <a:lvl2pPr marL="4572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2pPr>
            <a:lvl3pPr marL="9144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3pPr>
            <a:lvl4pPr marL="13716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4pPr>
            <a:lvl5pPr marL="18288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5pPr>
          </a:lstStyle>
          <a:p>
            <a:pPr lvl="0" eaLnBrk="1" hangingPunct="1"/>
            <a:r>
              <a:rPr lang="en-US" altLang="en-US" b="1">
                <a:solidFill>
                  <a:srgbClr val="C00000"/>
                </a:solidFill>
                <a:latin typeface="Century Schoolbook" pitchFamily="18" charset="0"/>
              </a:rPr>
              <a:t>EI: Electron Impact</a:t>
            </a:r>
          </a:p>
          <a:p>
            <a:pPr lvl="0" eaLnBrk="1" hangingPunct="1"/>
            <a:endParaRPr lang="en-US" altLang="en-US" b="1">
              <a:solidFill>
                <a:srgbClr val="C00000"/>
              </a:solidFill>
              <a:latin typeface="Century Schoolbook" pitchFamily="18" charset="0"/>
            </a:endParaRPr>
          </a:p>
          <a:p>
            <a:pPr lvl="0" eaLnBrk="1" hangingPunct="1"/>
            <a:r>
              <a:rPr lang="en-US" altLang="en-US" b="1">
                <a:solidFill>
                  <a:srgbClr val="FF0000"/>
                </a:solidFill>
                <a:latin typeface="Century Schoolbook" pitchFamily="18" charset="0"/>
              </a:rPr>
              <a:t>CI: Chemical Ionisation </a:t>
            </a:r>
            <a:endParaRPr lang="en-US" altLang="en-US" b="1">
              <a:solidFill>
                <a:srgbClr val="00B050"/>
              </a:solidFill>
              <a:latin typeface="Century Schoolbook" pitchFamily="18" charset="0"/>
            </a:endParaRPr>
          </a:p>
          <a:p>
            <a:pPr lvl="0" eaLnBrk="1" hangingPunct="1"/>
            <a:endParaRPr lang="en-US" altLang="en-US" b="1">
              <a:solidFill>
                <a:srgbClr val="0070C0"/>
              </a:solidFill>
              <a:latin typeface="Century Schoolbook" pitchFamily="18" charset="0"/>
            </a:endParaRPr>
          </a:p>
          <a:p>
            <a:pPr lvl="0" eaLnBrk="1" hangingPunct="1"/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extBox 4"/>
          <p:cNvSpPr txBox="1"/>
          <p:nvPr/>
        </p:nvSpPr>
        <p:spPr>
          <a:xfrm>
            <a:off x="457200" y="228600"/>
            <a:ext cx="7315200" cy="258064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1pPr>
            <a:lvl2pPr marL="4572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2pPr>
            <a:lvl3pPr marL="9144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3pPr>
            <a:lvl4pPr marL="13716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4pPr>
            <a:lvl5pPr marL="18288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5pPr>
          </a:lstStyle>
          <a:p>
            <a:pPr lvl="0" algn="ctr" eaLnBrk="1" hangingPunct="1"/>
            <a:r>
              <a:rPr lang="en-US" altLang="en-US" sz="2400" b="1">
                <a:solidFill>
                  <a:srgbClr val="7030A0"/>
                </a:solidFill>
                <a:latin typeface="Century Schoolbook" pitchFamily="18" charset="0"/>
              </a:rPr>
              <a:t>Chemical Ionization (CI)</a:t>
            </a:r>
          </a:p>
          <a:p>
            <a:pPr lvl="0" algn="ctr" eaLnBrk="1" hangingPunct="1"/>
            <a:endParaRPr lang="en-US" altLang="en-US" b="1">
              <a:solidFill>
                <a:srgbClr val="7030A0"/>
              </a:solidFill>
              <a:latin typeface="Century Schoolbook" pitchFamily="18" charset="0"/>
            </a:endParaRPr>
          </a:p>
          <a:p>
            <a:pPr lvl="0" algn="just" eaLnBrk="1" hangingPunct="1">
              <a:buFont typeface="Wingdings" pitchFamily="2" charset="2"/>
              <a:buChar char="Ø"/>
            </a:pPr>
            <a:r>
              <a:rPr lang="en-US" altLang="en-US" b="1">
                <a:solidFill>
                  <a:srgbClr val="3668C4"/>
                </a:solidFill>
                <a:latin typeface="Century Schoolbook" pitchFamily="18" charset="0"/>
              </a:rPr>
              <a:t>The vapourized sample is introduced in to the mass spectropeter with an excess of a ‘reagent’ gas (commonly) at a pressure of about 1 torr. </a:t>
            </a:r>
          </a:p>
          <a:p>
            <a:pPr lvl="0" algn="just" eaLnBrk="1" hangingPunct="1"/>
            <a:endParaRPr lang="en-US" altLang="en-US" b="1">
              <a:solidFill>
                <a:srgbClr val="3668C4"/>
              </a:solidFill>
              <a:latin typeface="Century Schoolbook" pitchFamily="18" charset="0"/>
            </a:endParaRPr>
          </a:p>
          <a:p>
            <a:pPr lvl="0" algn="just" eaLnBrk="1" hangingPunct="1">
              <a:buFont typeface="Wingdings" pitchFamily="2" charset="2"/>
              <a:buChar char="Ø"/>
            </a:pPr>
            <a:r>
              <a:rPr lang="en-US" altLang="en-US" b="1">
                <a:solidFill>
                  <a:srgbClr val="C00000"/>
                </a:solidFill>
                <a:latin typeface="Century Schoolbook" pitchFamily="18" charset="0"/>
              </a:rPr>
              <a:t>The excess carrier gas is ionized by electron impact to the primary ions  CH4</a:t>
            </a:r>
            <a:r>
              <a:rPr lang="en-US" altLang="en-US" b="1" baseline="30000">
                <a:solidFill>
                  <a:srgbClr val="C00000"/>
                </a:solidFill>
                <a:latin typeface="Century Schoolbook" pitchFamily="18" charset="0"/>
              </a:rPr>
              <a:t>.+ </a:t>
            </a:r>
            <a:r>
              <a:rPr lang="en-US" altLang="en-US" b="1">
                <a:solidFill>
                  <a:srgbClr val="C00000"/>
                </a:solidFill>
                <a:latin typeface="Century Schoolbook" pitchFamily="18" charset="0"/>
              </a:rPr>
              <a:t>and CH</a:t>
            </a:r>
            <a:r>
              <a:rPr lang="en-US" altLang="en-US" b="1" baseline="-25000">
                <a:solidFill>
                  <a:srgbClr val="C00000"/>
                </a:solidFill>
                <a:latin typeface="Century Schoolbook" pitchFamily="18" charset="0"/>
              </a:rPr>
              <a:t>3</a:t>
            </a:r>
            <a:r>
              <a:rPr lang="en-US" altLang="en-US" b="1" baseline="30000">
                <a:solidFill>
                  <a:srgbClr val="C00000"/>
                </a:solidFill>
                <a:latin typeface="Century Schoolbook" pitchFamily="18" charset="0"/>
              </a:rPr>
              <a:t>+</a:t>
            </a:r>
            <a:r>
              <a:rPr lang="en-US" altLang="en-US" b="1">
                <a:solidFill>
                  <a:srgbClr val="C00000"/>
                </a:solidFill>
                <a:latin typeface="Century Schoolbook" pitchFamily="18" charset="0"/>
              </a:rPr>
              <a:t>. These react with the excess methane to give secondary ions.</a:t>
            </a:r>
          </a:p>
        </p:txBody>
      </p:sp>
      <p:pic>
        <p:nvPicPr>
          <p:cNvPr id="2097203" name="Picture 5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6800" y="3276600"/>
            <a:ext cx="5334000" cy="289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2219325" y="225425"/>
            <a:ext cx="4114800" cy="749300"/>
            <a:chOff x="1398" y="142"/>
            <a:chExt cx="2592" cy="472"/>
          </a:xfrm>
        </p:grpSpPr>
        <p:pic>
          <p:nvPicPr>
            <p:cNvPr id="2097204" name="TextBox 2"/>
            <p:cNvPicPr>
              <a:picLocks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398" y="142"/>
              <a:ext cx="2592" cy="4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653" name="TextBox 1048652"/>
            <p:cNvSpPr txBox="1"/>
            <p:nvPr/>
          </p:nvSpPr>
          <p:spPr>
            <a:xfrm>
              <a:off x="1488" y="192"/>
              <a:ext cx="1972" cy="28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>
              <a:spAutoFit/>
            </a:bodyPr>
            <a:lstStyle>
              <a:lvl1pPr marL="0" indent="0" algn="l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itchFamily="34" charset="0"/>
                  <a:sym typeface="Arial" pitchFamily="34" charset="0"/>
                </a:defRPr>
              </a:lvl1pPr>
              <a:lvl2pPr marL="457200" indent="0" algn="l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itchFamily="34" charset="0"/>
                  <a:sym typeface="Arial" pitchFamily="34" charset="0"/>
                </a:defRPr>
              </a:lvl2pPr>
              <a:lvl3pPr marL="914400" indent="0" algn="l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itchFamily="34" charset="0"/>
                  <a:sym typeface="Arial" pitchFamily="34" charset="0"/>
                </a:defRPr>
              </a:lvl3pPr>
              <a:lvl4pPr marL="1371600" indent="0" algn="l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itchFamily="34" charset="0"/>
                  <a:sym typeface="Arial" pitchFamily="34" charset="0"/>
                </a:defRPr>
              </a:lvl4pPr>
              <a:lvl5pPr marL="1828800" indent="0" algn="l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itchFamily="34" charset="0"/>
                  <a:sym typeface="Arial" pitchFamily="34" charset="0"/>
                </a:defRPr>
              </a:lvl5pPr>
            </a:lstStyle>
            <a:p>
              <a:pPr lvl="0" eaLnBrk="1" hangingPunct="1"/>
              <a:r>
                <a:rPr lang="en-US" altLang="en-US" sz="2400" b="1">
                  <a:solidFill>
                    <a:srgbClr val="FFFFFF"/>
                  </a:solidFill>
                  <a:latin typeface="Century Schoolbook" pitchFamily="18" charset="0"/>
                </a:rPr>
                <a:t>Field Desorption (FD) </a:t>
              </a:r>
            </a:p>
          </p:txBody>
        </p:sp>
      </p:grpSp>
      <p:sp>
        <p:nvSpPr>
          <p:cNvPr id="1048654" name="TextBox 3"/>
          <p:cNvSpPr txBox="1"/>
          <p:nvPr/>
        </p:nvSpPr>
        <p:spPr>
          <a:xfrm>
            <a:off x="152400" y="1219200"/>
            <a:ext cx="7924800" cy="35585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1pPr>
            <a:lvl2pPr marL="4572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2pPr>
            <a:lvl3pPr marL="9144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3pPr>
            <a:lvl4pPr marL="13716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4pPr>
            <a:lvl5pPr marL="18288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5pPr>
          </a:lstStyle>
          <a:p>
            <a:pPr lvl="0" algn="just" eaLnBrk="1" hangingPunct="1">
              <a:buFont typeface="Wingdings" pitchFamily="2" charset="2"/>
              <a:buChar char="Ø"/>
            </a:pPr>
            <a:r>
              <a:rPr lang="en-US" altLang="en-US" b="1">
                <a:latin typeface="Century Schoolbook" pitchFamily="18" charset="0"/>
              </a:rPr>
              <a:t>Stable molecular ions are obtained from  a sample of low volatility, which is placed on the anode of a pair of electrodes, between which there is an intense electric field. </a:t>
            </a:r>
          </a:p>
          <a:p>
            <a:pPr lvl="0" algn="just" eaLnBrk="1" hangingPunct="1">
              <a:buFont typeface="Wingdings" pitchFamily="2" charset="2"/>
              <a:buChar char="Ø"/>
            </a:pPr>
            <a:endParaRPr lang="en-US" altLang="en-US" b="1">
              <a:latin typeface="Century Schoolbook" pitchFamily="18" charset="0"/>
            </a:endParaRPr>
          </a:p>
          <a:p>
            <a:pPr lvl="0" algn="just" eaLnBrk="1" hangingPunct="1">
              <a:buFont typeface="Wingdings" pitchFamily="2" charset="2"/>
              <a:buChar char="Ø"/>
            </a:pPr>
            <a:r>
              <a:rPr lang="en-US" altLang="en-US" b="1">
                <a:latin typeface="Century Schoolbook" pitchFamily="18" charset="0"/>
              </a:rPr>
              <a:t>Desorption occurs, and molecular and quasimolecular ions are produced with insufficient internal energy for extensive fragmentation.</a:t>
            </a:r>
          </a:p>
          <a:p>
            <a:pPr lvl="0" algn="just" eaLnBrk="1" hangingPunct="1">
              <a:buFont typeface="Wingdings" pitchFamily="2" charset="2"/>
              <a:buChar char="Ø"/>
            </a:pPr>
            <a:endParaRPr lang="en-US" altLang="en-US" b="1">
              <a:latin typeface="Century Schoolbook" pitchFamily="18" charset="0"/>
            </a:endParaRPr>
          </a:p>
          <a:p>
            <a:pPr lvl="0" algn="just" eaLnBrk="1" hangingPunct="1">
              <a:buFont typeface="Wingdings" pitchFamily="2" charset="2"/>
              <a:buChar char="Ø"/>
            </a:pPr>
            <a:r>
              <a:rPr lang="en-US" altLang="en-US" b="1">
                <a:latin typeface="Century Schoolbook" pitchFamily="18" charset="0"/>
              </a:rPr>
              <a:t>Usually the major peak represents the [M+H]</a:t>
            </a:r>
            <a:r>
              <a:rPr lang="en-US" altLang="en-US" b="1" baseline="30000">
                <a:latin typeface="Century Schoolbook" pitchFamily="18" charset="0"/>
              </a:rPr>
              <a:t>+</a:t>
            </a:r>
            <a:r>
              <a:rPr lang="en-US" altLang="en-US" b="1">
                <a:latin typeface="Century Schoolbook" pitchFamily="18" charset="0"/>
              </a:rPr>
              <a:t> ion.</a:t>
            </a:r>
          </a:p>
          <a:p>
            <a:pPr lvl="0" algn="just" eaLnBrk="1" hangingPunct="1"/>
            <a:endParaRPr lang="en-US" altLang="en-US" b="1">
              <a:latin typeface="Century Schoolbook" pitchFamily="18" charset="0"/>
            </a:endParaRPr>
          </a:p>
          <a:p>
            <a:pPr lvl="0" algn="just" eaLnBrk="1" hangingPunct="1">
              <a:buFont typeface="Wingdings" pitchFamily="2" charset="2"/>
              <a:buChar char="Ø"/>
            </a:pPr>
            <a:r>
              <a:rPr lang="en-US" altLang="en-US" b="1">
                <a:latin typeface="Century Schoolbook" pitchFamily="18" charset="0"/>
              </a:rPr>
              <a:t>Synthetic polymers with molecular weights on the order of 10,000 Da have been analyzed, but there is a much lower molecular weight limit for polar biopolymers.</a:t>
            </a:r>
          </a:p>
          <a:p>
            <a:pPr lvl="0" eaLnBrk="1" hangingPunct="1"/>
            <a:endParaRPr lang="en-US" altLang="en-US"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Rectangle 3"/>
          <p:cNvSpPr/>
          <p:nvPr/>
        </p:nvSpPr>
        <p:spPr>
          <a:xfrm>
            <a:off x="152400" y="762000"/>
            <a:ext cx="8458200" cy="1016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1pPr>
            <a:lvl2pPr marL="4572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2pPr>
            <a:lvl3pPr marL="9144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3pPr>
            <a:lvl4pPr marL="13716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4pPr>
            <a:lvl5pPr marL="18288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5pPr>
          </a:lstStyle>
          <a:p>
            <a:pPr lvl="0" algn="just" eaLnBrk="1" hangingPunct="1"/>
            <a:r>
              <a:rPr lang="en-US" altLang="en-US" sz="2000" b="1" dirty="0">
                <a:solidFill>
                  <a:srgbClr val="00B050"/>
                </a:solidFill>
                <a:latin typeface="Times-Bold"/>
              </a:rPr>
              <a:t>Mass spectrometry </a:t>
            </a:r>
            <a:r>
              <a:rPr lang="en-US" altLang="en-US" sz="2000" b="1" dirty="0">
                <a:solidFill>
                  <a:srgbClr val="00B050"/>
                </a:solidFill>
                <a:latin typeface="Times-Roman"/>
              </a:rPr>
              <a:t>allows us to determine the </a:t>
            </a:r>
            <a:r>
              <a:rPr lang="en-US" altLang="en-US" sz="2000" b="1" i="1" dirty="0">
                <a:solidFill>
                  <a:srgbClr val="00B050"/>
                </a:solidFill>
                <a:latin typeface="Times-Italic"/>
              </a:rPr>
              <a:t>molecular mass </a:t>
            </a:r>
            <a:r>
              <a:rPr lang="en-US" altLang="en-US" sz="2000" b="1" dirty="0">
                <a:solidFill>
                  <a:srgbClr val="00B050"/>
                </a:solidFill>
                <a:latin typeface="Times-Roman"/>
              </a:rPr>
              <a:t>and the </a:t>
            </a:r>
            <a:r>
              <a:rPr lang="en-US" altLang="en-US" sz="2000" b="1" i="1" dirty="0">
                <a:solidFill>
                  <a:srgbClr val="00B050"/>
                </a:solidFill>
                <a:latin typeface="Times-Italic"/>
              </a:rPr>
              <a:t>molecular formula </a:t>
            </a:r>
            <a:r>
              <a:rPr lang="en-US" altLang="en-US" sz="2000" b="1" dirty="0">
                <a:solidFill>
                  <a:srgbClr val="00B050"/>
                </a:solidFill>
                <a:latin typeface="Times-Roman"/>
              </a:rPr>
              <a:t>of a compound, as well as certain </a:t>
            </a:r>
            <a:r>
              <a:rPr lang="en-US" altLang="en-US" sz="2000" b="1" i="1" dirty="0">
                <a:solidFill>
                  <a:srgbClr val="00B050"/>
                </a:solidFill>
                <a:latin typeface="Times-Italic"/>
              </a:rPr>
              <a:t>structural features </a:t>
            </a:r>
            <a:r>
              <a:rPr lang="en-US" altLang="en-US" sz="2000" b="1" dirty="0">
                <a:solidFill>
                  <a:srgbClr val="00B050"/>
                </a:solidFill>
                <a:latin typeface="Times-Roman"/>
              </a:rPr>
              <a:t>of the compound.</a:t>
            </a:r>
          </a:p>
        </p:txBody>
      </p:sp>
      <p:sp>
        <p:nvSpPr>
          <p:cNvPr id="1048626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7467600" cy="5032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>
            <a:normAutofit fontScale="90000"/>
          </a:bodyPr>
          <a:lstStyle>
            <a:lvl1pPr marL="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000" b="0" i="0" u="none" baseline="0">
                <a:solidFill>
                  <a:schemeClr val="lt2"/>
                </a:solidFill>
                <a:latin typeface="Century Schoolbook" pitchFamily="18" charset="0"/>
                <a:sym typeface="Arial" pitchFamily="34" charset="0"/>
              </a:defRPr>
            </a:lvl1pPr>
          </a:lstStyle>
          <a:p>
            <a:pPr lvl="0" algn="ctr" eaLnBrk="1" hangingPunct="1"/>
            <a:r>
              <a:rPr lang="en-US" altLang="en-US" sz="3600" b="1" dirty="0">
                <a:solidFill>
                  <a:srgbClr val="7030A0"/>
                </a:solidFill>
                <a:latin typeface="Aparajita" pitchFamily="34" charset="0"/>
                <a:ea typeface="Aparajita" pitchFamily="34" charset="0"/>
              </a:rPr>
              <a:t>MASS SPECTROMETRY - PRINCIPLE</a:t>
            </a:r>
          </a:p>
        </p:txBody>
      </p:sp>
      <p:sp>
        <p:nvSpPr>
          <p:cNvPr id="1048627" name="Rectangle 5"/>
          <p:cNvSpPr/>
          <p:nvPr/>
        </p:nvSpPr>
        <p:spPr>
          <a:xfrm>
            <a:off x="0" y="1770062"/>
            <a:ext cx="8763000" cy="34778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1pPr>
            <a:lvl2pPr marL="4572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2pPr>
            <a:lvl3pPr marL="9144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3pPr>
            <a:lvl4pPr marL="13716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4pPr>
            <a:lvl5pPr marL="18288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5pPr>
          </a:lstStyle>
          <a:p>
            <a:pPr marL="285750" lvl="0" indent="-285750" algn="just" eaLnBrk="1" hangingPunct="1">
              <a:buChar char="•"/>
            </a:pPr>
            <a:r>
              <a:rPr lang="en-US" altLang="en-US" sz="2000" b="1" dirty="0">
                <a:solidFill>
                  <a:srgbClr val="0070C0"/>
                </a:solidFill>
                <a:latin typeface="Times-Roman"/>
              </a:rPr>
              <a:t>In mass spectrometry, a small sample of a compound is introduced into an instrument called a mass spectrometer, where it is vaporized and then ionized as a result of an electron’s being removed from each molecule. Ionization can be accomplished in several ways. </a:t>
            </a:r>
          </a:p>
          <a:p>
            <a:pPr marL="285750" lvl="0" indent="-285750" algn="just" eaLnBrk="1" hangingPunct="1">
              <a:buChar char="•"/>
            </a:pPr>
            <a:r>
              <a:rPr lang="en-US" altLang="en-US" sz="2000" b="1" dirty="0">
                <a:solidFill>
                  <a:srgbClr val="0070C0"/>
                </a:solidFill>
                <a:latin typeface="Times-Roman"/>
              </a:rPr>
              <a:t>The most common method bombards the vaporized molecules with a beam of  high-energy electrons. The energy of the electron beam can be varied, but a beam of about 70 electron volts (</a:t>
            </a:r>
            <a:r>
              <a:rPr lang="en-US" altLang="en-US" sz="2000" b="1" dirty="0" err="1">
                <a:solidFill>
                  <a:srgbClr val="0070C0"/>
                </a:solidFill>
                <a:latin typeface="Times-Roman"/>
              </a:rPr>
              <a:t>eV</a:t>
            </a:r>
            <a:r>
              <a:rPr lang="en-US" altLang="en-US" sz="2000" b="1" dirty="0">
                <a:solidFill>
                  <a:srgbClr val="0070C0"/>
                </a:solidFill>
                <a:latin typeface="Times-Roman"/>
              </a:rPr>
              <a:t>) is commonly used. </a:t>
            </a:r>
          </a:p>
          <a:p>
            <a:pPr marL="285750" lvl="0" indent="-285750" algn="just" eaLnBrk="1" hangingPunct="1">
              <a:buChar char="•"/>
            </a:pPr>
            <a:r>
              <a:rPr lang="en-US" altLang="en-US" sz="2000" b="1" dirty="0">
                <a:solidFill>
                  <a:srgbClr val="0070C0"/>
                </a:solidFill>
                <a:latin typeface="Times-Roman"/>
              </a:rPr>
              <a:t>When the electron beam hits a molecule, it knocks out an electron, producing a </a:t>
            </a:r>
            <a:r>
              <a:rPr lang="en-US" altLang="en-US" sz="2000" b="1" dirty="0">
                <a:solidFill>
                  <a:srgbClr val="0070C0"/>
                </a:solidFill>
                <a:latin typeface="Times-Bold"/>
              </a:rPr>
              <a:t>molecular ion, </a:t>
            </a:r>
            <a:r>
              <a:rPr lang="en-US" altLang="en-US" sz="2000" b="1" dirty="0">
                <a:solidFill>
                  <a:srgbClr val="0070C0"/>
                </a:solidFill>
                <a:latin typeface="Times-Roman"/>
              </a:rPr>
              <a:t>which is a </a:t>
            </a:r>
            <a:r>
              <a:rPr lang="en-US" altLang="en-US" sz="2000" b="1" dirty="0">
                <a:solidFill>
                  <a:srgbClr val="0070C0"/>
                </a:solidFill>
                <a:latin typeface="Times-Bold"/>
              </a:rPr>
              <a:t>radical </a:t>
            </a:r>
            <a:r>
              <a:rPr lang="en-US" altLang="en-US" sz="2000" b="1" dirty="0" err="1">
                <a:solidFill>
                  <a:srgbClr val="0070C0"/>
                </a:solidFill>
                <a:latin typeface="Times-Bold"/>
              </a:rPr>
              <a:t>cation</a:t>
            </a:r>
            <a:r>
              <a:rPr lang="en-US" altLang="en-US" sz="2000" b="1" dirty="0">
                <a:solidFill>
                  <a:srgbClr val="0070C0"/>
                </a:solidFill>
                <a:latin typeface="Times-Roman"/>
              </a:rPr>
              <a:t>—a species with an unpaired electron and a positive charge.</a:t>
            </a:r>
          </a:p>
        </p:txBody>
      </p:sp>
      <p:pic>
        <p:nvPicPr>
          <p:cNvPr id="2097157" name="Picture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81200" y="5248275"/>
            <a:ext cx="4371975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400" y="228600"/>
            <a:ext cx="7239000" cy="428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6" name="Picture 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3400" y="4495800"/>
            <a:ext cx="7391400" cy="1519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33600" y="533400"/>
            <a:ext cx="3352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4" name="Picture 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2000" y="1676400"/>
            <a:ext cx="6529387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381000"/>
            <a:ext cx="7815262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extBox 1048589"/>
          <p:cNvSpPr txBox="1"/>
          <p:nvPr/>
        </p:nvSpPr>
        <p:spPr>
          <a:xfrm>
            <a:off x="1734232" y="2632918"/>
            <a:ext cx="5675534" cy="10693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000000"/>
                </a:solidFill>
              </a:rPr>
              <a:t>Thank you </a:t>
            </a:r>
            <a:endParaRPr lang="en-IN" sz="2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3000" y="1142984"/>
            <a:ext cx="5029200" cy="927116"/>
          </a:xfrm>
          <a:prstGeom prst="rect">
            <a:avLst/>
          </a:prstGeom>
          <a:noFill/>
          <a:ln w="9525" cap="flat" cmpd="sng">
            <a:solidFill>
              <a:srgbClr val="00B0F0">
                <a:alpha val="100000"/>
              </a:srgbClr>
            </a:solidFill>
            <a:prstDash val="solid"/>
            <a:round/>
          </a:ln>
        </p:spPr>
      </p:pic>
      <p:sp>
        <p:nvSpPr>
          <p:cNvPr id="1048628" name="TextBox 2"/>
          <p:cNvSpPr txBox="1"/>
          <p:nvPr/>
        </p:nvSpPr>
        <p:spPr>
          <a:xfrm>
            <a:off x="152400" y="304800"/>
            <a:ext cx="9001182" cy="461665"/>
          </a:xfrm>
          <a:prstGeom prst="rect">
            <a:avLst/>
          </a:prstGeom>
          <a:noFill/>
          <a:ln w="9525" cap="flat" cmpd="sng">
            <a:solidFill>
              <a:srgbClr val="00B0F0">
                <a:alpha val="100000"/>
              </a:srgbClr>
            </a:solidFill>
            <a:prstDash val="solid"/>
            <a:round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1pPr>
            <a:lvl2pPr marL="4572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2pPr>
            <a:lvl3pPr marL="9144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3pPr>
            <a:lvl4pPr marL="13716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4pPr>
            <a:lvl5pPr marL="18288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5pPr>
          </a:lstStyle>
          <a:p>
            <a:pPr lvl="0" eaLnBrk="1" hangingPunct="1"/>
            <a:r>
              <a:rPr lang="en-US" altLang="en-US" sz="2400" b="1" dirty="0">
                <a:solidFill>
                  <a:srgbClr val="CC3399"/>
                </a:solidFill>
                <a:latin typeface="Century Schoolbook" pitchFamily="18" charset="0"/>
              </a:rPr>
              <a:t>Molecular ion peak: Molecular weight of the compound</a:t>
            </a:r>
          </a:p>
        </p:txBody>
      </p:sp>
      <p:pic>
        <p:nvPicPr>
          <p:cNvPr id="2097159" name="Picture 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2743200"/>
            <a:ext cx="8534400" cy="1143000"/>
          </a:xfrm>
          <a:prstGeom prst="rect">
            <a:avLst/>
          </a:prstGeom>
          <a:noFill/>
          <a:ln w="9525" cap="flat" cmpd="sng">
            <a:solidFill>
              <a:srgbClr val="00B0F0">
                <a:alpha val="100000"/>
              </a:srgbClr>
            </a:solidFill>
            <a:prstDash val="solid"/>
            <a:round/>
          </a:ln>
        </p:spPr>
      </p:pic>
      <p:sp>
        <p:nvSpPr>
          <p:cNvPr id="1048629" name="TextBox 4"/>
          <p:cNvSpPr txBox="1"/>
          <p:nvPr/>
        </p:nvSpPr>
        <p:spPr>
          <a:xfrm>
            <a:off x="152400" y="2286000"/>
            <a:ext cx="2212465" cy="52322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1pPr>
            <a:lvl2pPr marL="4572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2pPr>
            <a:lvl3pPr marL="9144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3pPr>
            <a:lvl4pPr marL="13716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4pPr>
            <a:lvl5pPr marL="18288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5pPr>
          </a:lstStyle>
          <a:p>
            <a:pPr lvl="0" eaLnBrk="1" hangingPunct="1"/>
            <a:r>
              <a:rPr lang="en-US" altLang="en-US" sz="2800" b="1" dirty="0">
                <a:solidFill>
                  <a:srgbClr val="CC3399"/>
                </a:solidFill>
                <a:latin typeface="Century Schoolbook" pitchFamily="18" charset="0"/>
              </a:rPr>
              <a:t>Base Peak </a:t>
            </a:r>
          </a:p>
        </p:txBody>
      </p:sp>
      <p:pic>
        <p:nvPicPr>
          <p:cNvPr id="2097160" name="Picture 4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981200" y="4343400"/>
            <a:ext cx="4267200" cy="1371600"/>
          </a:xfrm>
          <a:prstGeom prst="rect">
            <a:avLst/>
          </a:prstGeom>
          <a:noFill/>
          <a:ln w="9525" cap="flat" cmpd="sng">
            <a:solidFill>
              <a:srgbClr val="0070C0">
                <a:alpha val="100000"/>
              </a:srgbClr>
            </a:solidFill>
            <a:prstDash val="solid"/>
            <a:rou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472" y="1357298"/>
            <a:ext cx="6858000" cy="3286148"/>
          </a:xfrm>
          <a:prstGeom prst="rect">
            <a:avLst/>
          </a:prstGeom>
          <a:noFill/>
          <a:ln w="9525" cap="flat" cmpd="sng">
            <a:solidFill>
              <a:srgbClr val="0070C0">
                <a:alpha val="100000"/>
              </a:srgbClr>
            </a:solidFill>
            <a:prstDash val="solid"/>
            <a:round/>
          </a:ln>
        </p:spPr>
      </p:pic>
      <p:pic>
        <p:nvPicPr>
          <p:cNvPr id="2097162" name="Picture 5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0100" y="4857760"/>
            <a:ext cx="6143668" cy="178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3" name="Picture 4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8425" y="76200"/>
            <a:ext cx="8435975" cy="1392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0587" y="1500187"/>
            <a:ext cx="5980112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30" name="TextBox 2"/>
          <p:cNvSpPr txBox="1"/>
          <p:nvPr/>
        </p:nvSpPr>
        <p:spPr>
          <a:xfrm>
            <a:off x="228600" y="381000"/>
            <a:ext cx="8229600" cy="8026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1pPr>
            <a:lvl2pPr marL="4572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2pPr>
            <a:lvl3pPr marL="9144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3pPr>
            <a:lvl4pPr marL="13716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4pPr>
            <a:lvl5pPr marL="18288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5pPr>
          </a:lstStyle>
          <a:p>
            <a:pPr lvl="0" eaLnBrk="1" hangingPunct="1"/>
            <a:r>
              <a:rPr lang="en-US" altLang="en-US" sz="2400" b="1">
                <a:solidFill>
                  <a:srgbClr val="7030A0"/>
                </a:solidFill>
                <a:latin typeface="Century Schoolbook" pitchFamily="18" charset="0"/>
              </a:rPr>
              <a:t>Calculating the Relative Abundance of</a:t>
            </a:r>
          </a:p>
          <a:p>
            <a:pPr lvl="0" eaLnBrk="1" hangingPunct="1"/>
            <a:r>
              <a:rPr lang="en-US" altLang="en-US" sz="2400" b="1">
                <a:solidFill>
                  <a:srgbClr val="7030A0"/>
                </a:solidFill>
                <a:latin typeface="Century Schoolbook" pitchFamily="18" charset="0"/>
              </a:rPr>
              <a:t>Isotope Peaks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extBox 1"/>
          <p:cNvSpPr txBox="1"/>
          <p:nvPr/>
        </p:nvSpPr>
        <p:spPr>
          <a:xfrm>
            <a:off x="228600" y="381000"/>
            <a:ext cx="8229600" cy="95410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1pPr>
            <a:lvl2pPr marL="4572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2pPr>
            <a:lvl3pPr marL="9144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3pPr>
            <a:lvl4pPr marL="13716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4pPr>
            <a:lvl5pPr marL="18288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5pPr>
          </a:lstStyle>
          <a:p>
            <a:pPr lvl="0" algn="ctr" eaLnBrk="1" hangingPunct="1"/>
            <a:r>
              <a:rPr lang="en-US" altLang="en-US" sz="2800" b="1" dirty="0">
                <a:solidFill>
                  <a:srgbClr val="CC3399"/>
                </a:solidFill>
                <a:latin typeface="Century Schoolbook" pitchFamily="18" charset="0"/>
              </a:rPr>
              <a:t>Calculating the Relative Abundance of</a:t>
            </a:r>
          </a:p>
          <a:p>
            <a:pPr lvl="0" algn="ctr" eaLnBrk="1" hangingPunct="1"/>
            <a:r>
              <a:rPr lang="en-US" altLang="en-US" sz="2800" b="1" dirty="0">
                <a:solidFill>
                  <a:srgbClr val="CC3399"/>
                </a:solidFill>
                <a:latin typeface="Century Schoolbook" pitchFamily="18" charset="0"/>
              </a:rPr>
              <a:t>Isotope Peaks</a:t>
            </a:r>
          </a:p>
        </p:txBody>
      </p:sp>
      <p:pic>
        <p:nvPicPr>
          <p:cNvPr id="2097165" name="Picture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1371600"/>
            <a:ext cx="7669212" cy="2057400"/>
          </a:xfrm>
          <a:prstGeom prst="rect">
            <a:avLst/>
          </a:prstGeom>
          <a:noFill/>
          <a:ln w="9525" cap="flat" cmpd="sng">
            <a:solidFill>
              <a:srgbClr val="00B0F0">
                <a:alpha val="100000"/>
              </a:srgbClr>
            </a:solidFill>
            <a:prstDash val="solid"/>
            <a:round/>
          </a:ln>
        </p:spPr>
      </p:pic>
      <p:pic>
        <p:nvPicPr>
          <p:cNvPr id="2097166" name="Picture 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4800" y="3505200"/>
            <a:ext cx="7686675" cy="2286000"/>
          </a:xfrm>
          <a:prstGeom prst="rect">
            <a:avLst/>
          </a:prstGeom>
          <a:noFill/>
          <a:ln w="9525" cap="flat" cmpd="sng">
            <a:solidFill>
              <a:srgbClr val="00B0F0">
                <a:alpha val="100000"/>
              </a:srgbClr>
            </a:solidFill>
            <a:prstDash val="solid"/>
            <a:rou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4400" y="1295400"/>
            <a:ext cx="6189662" cy="944562"/>
          </a:xfrm>
          <a:prstGeom prst="rect">
            <a:avLst/>
          </a:prstGeom>
          <a:noFill/>
          <a:ln w="9525" cap="flat" cmpd="sng">
            <a:solidFill>
              <a:srgbClr val="00B0F0">
                <a:alpha val="100000"/>
              </a:srgbClr>
            </a:solidFill>
            <a:prstDash val="solid"/>
            <a:round/>
          </a:ln>
        </p:spPr>
      </p:pic>
      <p:sp>
        <p:nvSpPr>
          <p:cNvPr id="1048632" name="TextBox 2"/>
          <p:cNvSpPr txBox="1"/>
          <p:nvPr/>
        </p:nvSpPr>
        <p:spPr>
          <a:xfrm>
            <a:off x="381000" y="228600"/>
            <a:ext cx="7524817" cy="58477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1pPr>
            <a:lvl2pPr marL="4572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2pPr>
            <a:lvl3pPr marL="9144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3pPr>
            <a:lvl4pPr marL="13716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4pPr>
            <a:lvl5pPr marL="18288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5pPr>
          </a:lstStyle>
          <a:p>
            <a:pPr lvl="0" eaLnBrk="1" hangingPunct="1"/>
            <a:r>
              <a:rPr lang="en-US" altLang="en-US" sz="3200" dirty="0" smtClean="0">
                <a:solidFill>
                  <a:srgbClr val="CC3399"/>
                </a:solidFill>
                <a:latin typeface="Century Schoolbook" pitchFamily="18" charset="0"/>
              </a:rPr>
              <a:t>        </a:t>
            </a:r>
            <a:r>
              <a:rPr lang="en-US" altLang="en-US" sz="3200" b="1" dirty="0" smtClean="0">
                <a:solidFill>
                  <a:srgbClr val="CC3399"/>
                </a:solidFill>
                <a:latin typeface="Century Schoolbook" pitchFamily="18" charset="0"/>
              </a:rPr>
              <a:t>Applications of Isotope Peaks </a:t>
            </a:r>
            <a:endParaRPr lang="en-US" altLang="en-US" sz="3200" b="1" dirty="0">
              <a:solidFill>
                <a:srgbClr val="CC3399"/>
              </a:solidFill>
              <a:latin typeface="Century Schoolbook" pitchFamily="18" charset="0"/>
            </a:endParaRPr>
          </a:p>
        </p:txBody>
      </p:sp>
      <p:sp>
        <p:nvSpPr>
          <p:cNvPr id="1048633" name="TextBox 3"/>
          <p:cNvSpPr txBox="1"/>
          <p:nvPr/>
        </p:nvSpPr>
        <p:spPr>
          <a:xfrm>
            <a:off x="533400" y="914400"/>
            <a:ext cx="4780281" cy="35814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1pPr>
            <a:lvl2pPr marL="4572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2pPr>
            <a:lvl3pPr marL="9144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3pPr>
            <a:lvl4pPr marL="13716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4pPr>
            <a:lvl5pPr marL="18288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5pPr>
          </a:lstStyle>
          <a:p>
            <a:pPr lvl="0" eaLnBrk="1" hangingPunct="1"/>
            <a:r>
              <a:rPr lang="en-US" altLang="en-US" b="1">
                <a:solidFill>
                  <a:srgbClr val="FF0000"/>
                </a:solidFill>
                <a:latin typeface="Century Schoolbook" pitchFamily="18" charset="0"/>
              </a:rPr>
              <a:t>(i) To calculate the number of CARBON atoms</a:t>
            </a:r>
          </a:p>
        </p:txBody>
      </p:sp>
      <p:sp>
        <p:nvSpPr>
          <p:cNvPr id="1048634" name="TextBox 4"/>
          <p:cNvSpPr txBox="1"/>
          <p:nvPr/>
        </p:nvSpPr>
        <p:spPr>
          <a:xfrm>
            <a:off x="457200" y="2590800"/>
            <a:ext cx="5313680" cy="358141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>
            <a:lvl1pPr marL="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1pPr>
            <a:lvl2pPr marL="4572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2pPr>
            <a:lvl3pPr marL="9144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3pPr>
            <a:lvl4pPr marL="13716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4pPr>
            <a:lvl5pPr marL="18288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5pPr>
          </a:lstStyle>
          <a:p>
            <a:pPr lvl="0" eaLnBrk="1" hangingPunct="1"/>
            <a:r>
              <a:rPr lang="en-US" altLang="en-US" b="1">
                <a:solidFill>
                  <a:srgbClr val="FF0000"/>
                </a:solidFill>
                <a:latin typeface="Century Schoolbook" pitchFamily="18" charset="0"/>
              </a:rPr>
              <a:t>(ii) To calculate the number of halogens like Cl &amp; Br </a:t>
            </a:r>
          </a:p>
        </p:txBody>
      </p:sp>
      <p:sp>
        <p:nvSpPr>
          <p:cNvPr id="1048635" name="TextBox 5"/>
          <p:cNvSpPr txBox="1"/>
          <p:nvPr/>
        </p:nvSpPr>
        <p:spPr>
          <a:xfrm>
            <a:off x="1600200" y="3200400"/>
            <a:ext cx="3881437" cy="646112"/>
          </a:xfrm>
          <a:prstGeom prst="rect">
            <a:avLst/>
          </a:prstGeom>
          <a:noFill/>
          <a:ln w="9525" cap="flat" cmpd="sng">
            <a:solidFill>
              <a:srgbClr val="DCDFE3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1pPr>
            <a:lvl2pPr marL="4572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2pPr>
            <a:lvl3pPr marL="9144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3pPr>
            <a:lvl4pPr marL="13716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4pPr>
            <a:lvl5pPr marL="18288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sym typeface="Arial" pitchFamily="34" charset="0"/>
              </a:defRPr>
            </a:lvl5pPr>
          </a:lstStyle>
          <a:p>
            <a:pPr lvl="0" eaLnBrk="1" hangingPunct="1"/>
            <a:r>
              <a:rPr lang="en-US" altLang="en-US">
                <a:solidFill>
                  <a:srgbClr val="0070C0"/>
                </a:solidFill>
                <a:latin typeface="Century Schoolbook" pitchFamily="18" charset="0"/>
              </a:rPr>
              <a:t>M+2 peak 3:1		Chlorine</a:t>
            </a:r>
          </a:p>
          <a:p>
            <a:pPr lvl="0" eaLnBrk="1" hangingPunct="1"/>
            <a:r>
              <a:rPr lang="en-US" altLang="en-US">
                <a:solidFill>
                  <a:srgbClr val="0070C0"/>
                </a:solidFill>
                <a:latin typeface="Century Schoolbook" pitchFamily="18" charset="0"/>
              </a:rPr>
              <a:t>M+2 peak 1:1		Bromine</a:t>
            </a:r>
          </a:p>
        </p:txBody>
      </p:sp>
      <p:pic>
        <p:nvPicPr>
          <p:cNvPr id="2097168" name="Picture 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" y="3962400"/>
            <a:ext cx="6581775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85918" y="285728"/>
            <a:ext cx="5160962" cy="6858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accent1">
                <a:alpha val="100000"/>
              </a:schemeClr>
            </a:solidFill>
            <a:prstDash val="solid"/>
            <a:round/>
          </a:ln>
        </p:spPr>
      </p:pic>
      <p:pic>
        <p:nvPicPr>
          <p:cNvPr id="2097170" name="Picture 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990600"/>
            <a:ext cx="8580438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</TotalTime>
  <Words>464</Words>
  <PresentationFormat>On-screen Show (4:3)</PresentationFormat>
  <Paragraphs>60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Flow</vt:lpstr>
      <vt:lpstr>Slide 1</vt:lpstr>
      <vt:lpstr>Slide 2</vt:lpstr>
      <vt:lpstr>MASS SPECTROMETRY - PRINCIPLE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 Spectrometry</dc:title>
  <dc:creator>DESKTOP</dc:creator>
  <cp:lastModifiedBy>GHONE</cp:lastModifiedBy>
  <cp:revision>7</cp:revision>
  <dcterms:created xsi:type="dcterms:W3CDTF">2012-03-06T22:06:53Z</dcterms:created>
  <dcterms:modified xsi:type="dcterms:W3CDTF">2024-02-17T03:15:08Z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84b63b826b844e57ab2265aea38fda3c</vt:lpwstr>
  </property>
</Properties>
</file>