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12"/>
  </p:notesMasterIdLst>
  <p:handoutMasterIdLst>
    <p:handoutMasterId r:id="rId13"/>
  </p:handoutMasterIdLst>
  <p:sldIdLst>
    <p:sldId id="302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40F7C6-A34C-690B-714E-EFE1878A7A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0267F8-D516-0103-9A55-16AC466CA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4E59C0-1341-B125-3986-1CC4A8C9B9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D46B1-083A-42C7-A378-563C1AD1F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80305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01707B-7851-0772-7368-A96F3D3731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CD5BF5-57E8-1427-4AEB-884B586FEE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991EC3-421D-B61F-5DBA-67B353629C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7855D-F620-4BF8-8865-7F3F567563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77468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00B4A5-1868-C6C9-2BA2-6F083BA10E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AFEF9F-172A-0D01-F29D-CC7C4927AC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9E6BAC-44F8-CE86-20A4-78DE537D3B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3396-1EB2-455A-8858-FBBFF1C05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90623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8FB99-EDA5-DC68-0FBB-12F3F2ADF6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33A4E3-54FB-9468-582C-5A79E6D5D8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21858C-8212-3B62-07BC-669F9D36BE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693A8-9652-4A39-A4D0-538E4621F7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72150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85C6E0-6F50-1085-5E1D-F9B383B918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0215677-8A55-A1A0-FD12-88F9A000F0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D4A0D1C-6738-53A4-0F5C-139A3F95F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1E07A-CA34-4891-B2E2-A82E54222B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57948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A220559-AA41-3BBC-39D3-6C851228F5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1A77C3-5AB3-332D-2104-1C72519E4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29A804-E068-E08E-06B3-322CBBA71E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594EC-B522-4E0E-8551-F4D6CB346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2332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6ADC38-157A-8257-74F8-D1C76CE0FC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371FF8-85C3-0DF3-07C8-AA39D91F19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9EF09B1-A440-D248-8168-F944C5581C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2D50A-45DE-4AC7-89E9-A39B1DFADB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46153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38D88B-55EF-8622-EFDE-AF0DFF890C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ED0E0E-F461-CB0F-DA1C-80DF9EA40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19AA86-3C5B-0967-7DBE-30DEE84588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89589-F709-4C66-9B6D-D22014262E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62857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5308ED-6B56-F25D-8CC3-6EF83F54F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4DEB4-B622-2CDF-8B6D-12C91B4DA6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AE90DD-2B94-5DB5-AA96-BCAB9B884E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AC09C-36D3-461D-8FAC-486DD573E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31692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7223DF-24B4-DEE5-3175-661D0678AE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F50926-2B50-4B4E-D09D-A757DBAC4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3E7E7A-7784-C87F-3FD0-90219847C2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B38DB-79D1-40C6-87A9-1BFEF3D7FE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42100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28600"/>
            <a:ext cx="30480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8940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828CE8-5723-1B9E-A87B-1A6A0B0603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130BC-26DA-B930-FD9A-8CCBAE3E2F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CC9A51-4243-10B5-0718-803F5D3AC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63A48-23F8-4AC4-9520-673528AB1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30480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8EE178-9922-875D-09E6-A2FA5F5315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348C53-2B90-4394-84B0-5D44C424A1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6F847D-0CBC-492B-6858-6404AD6A03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C2D79-9CDF-4923-8F9E-A7589EEDE5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989899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DCC5AB-5B35-ED6A-5CB5-609CB80824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95EB13-83C0-267A-BD0A-4EFF0116B7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9B47F2-1D02-3C69-39BC-8F008EBF8D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E1224-6031-42B0-924C-D53CD612A5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62298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E8241F-4A36-50F4-A46E-729FF36515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0AF5D5-B3B3-B4FB-5BCF-1F5E130743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80508D-957B-DFA6-AB99-E88358F33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F4E8E-04C2-4B4A-9761-268811D78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81272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A72030-99ED-029A-0CF8-3F62F3C67E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BA2A42-FA51-E365-AA1B-55E96FC5B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86857C-7911-7104-17F8-CBE3960EE8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3E67C-D967-4308-8274-39F81D0411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13274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2A8C7D0-E6F0-890E-AA14-AD84ECA8E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C91B3A3-FEC7-2F65-AE44-DFA8FF5EA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130F35A-63E5-199D-5418-6E49CB5B9F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441727-EFAF-8815-AD60-EB9E4FA6B0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927FC99-43B0-FB15-1431-4169DDEC6F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1B2B0FC-C3CC-46DD-B146-3231196B9D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1" name="Group 9">
            <a:extLst>
              <a:ext uri="{FF2B5EF4-FFF2-40B4-BE49-F238E27FC236}">
                <a16:creationId xmlns:a16="http://schemas.microsoft.com/office/drawing/2014/main" id="{064CA99F-81F1-DE27-4820-CAFF98E81ED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325102" y="5486400"/>
            <a:ext cx="1828800" cy="1371600"/>
            <a:chOff x="4878" y="3456"/>
            <a:chExt cx="864" cy="864"/>
          </a:xfrm>
        </p:grpSpPr>
        <p:pic>
          <p:nvPicPr>
            <p:cNvPr id="1032" name="Picture 7" descr="spine icon">
              <a:extLst>
                <a:ext uri="{FF2B5EF4-FFF2-40B4-BE49-F238E27FC236}">
                  <a16:creationId xmlns:a16="http://schemas.microsoft.com/office/drawing/2014/main" id="{7AFB6F29-1FE0-2751-E171-2A31E63BDE7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" y="3456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Rectangle 8">
              <a:extLst>
                <a:ext uri="{FF2B5EF4-FFF2-40B4-BE49-F238E27FC236}">
                  <a16:creationId xmlns:a16="http://schemas.microsoft.com/office/drawing/2014/main" id="{B57739B3-2204-433A-AAD6-6D8BC4BD98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70" y="3725"/>
              <a:ext cx="68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C82E32"/>
                  </a:solidFill>
                  <a:latin typeface="Times New Roman" panose="02020603050405020304" pitchFamily="18" charset="0"/>
                </a:rPr>
                <a:t>Chemical</a:t>
              </a:r>
            </a:p>
            <a:p>
              <a:pPr algn="ctr"/>
              <a:r>
                <a:rPr lang="en-US" altLang="en-US" sz="1400">
                  <a:solidFill>
                    <a:srgbClr val="C82E32"/>
                  </a:solidFill>
                  <a:latin typeface="Times New Roman" panose="02020603050405020304" pitchFamily="18" charset="0"/>
                </a:rPr>
                <a:t>Thermodynamics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46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C82E3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>
          <a:solidFill>
            <a:srgbClr val="C82E3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82E3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82E3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C87883F7-8FE1-D613-53AA-D7831A34D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868363"/>
            <a:ext cx="9144000" cy="1143000"/>
          </a:xfrm>
        </p:spPr>
        <p:txBody>
          <a:bodyPr/>
          <a:lstStyle/>
          <a:p>
            <a:r>
              <a:rPr lang="en-IN" altLang="en-US" sz="2000" b="1">
                <a:solidFill>
                  <a:srgbClr val="00B050"/>
                </a:solidFill>
              </a:rPr>
              <a:t>JANATA SHIKSHAN SANTHA’S</a:t>
            </a:r>
            <a:br>
              <a:rPr lang="en-IN" altLang="en-US" sz="2000" b="1">
                <a:solidFill>
                  <a:srgbClr val="00B050"/>
                </a:solidFill>
              </a:rPr>
            </a:br>
            <a:r>
              <a:rPr lang="en-IN" altLang="en-US" sz="2000" b="1">
                <a:solidFill>
                  <a:srgbClr val="00B050"/>
                </a:solidFill>
              </a:rPr>
              <a:t>KISAN VEER MAHAVIDYALAYA, WAI</a:t>
            </a:r>
            <a:br>
              <a:rPr lang="en-IN" altLang="en-US" sz="2000" b="1">
                <a:solidFill>
                  <a:srgbClr val="00B050"/>
                </a:solidFill>
              </a:rPr>
            </a:br>
            <a:r>
              <a:rPr lang="en-IN" altLang="en-US" sz="2000" b="1">
                <a:solidFill>
                  <a:srgbClr val="00B050"/>
                </a:solidFill>
              </a:rPr>
              <a:t>DEPARTMENT OF CHEMISTRY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39CC1-BF07-C63B-C2EF-8E1F4BFF7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888" y="2382838"/>
            <a:ext cx="10850136" cy="274955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IN" sz="3600" b="1" dirty="0">
                <a:solidFill>
                  <a:srgbClr val="00197D"/>
                </a:solidFill>
              </a:rPr>
              <a:t>TOPIC- ELEMENTARY QUANTUM MECHANICS</a:t>
            </a:r>
          </a:p>
          <a:p>
            <a:pPr marL="0" indent="0" algn="ctr">
              <a:buNone/>
              <a:defRPr/>
            </a:pPr>
            <a:r>
              <a:rPr lang="en-IN" b="1" dirty="0">
                <a:solidFill>
                  <a:schemeClr val="accent1">
                    <a:lumMod val="50000"/>
                  </a:schemeClr>
                </a:solidFill>
              </a:rPr>
              <a:t>BSc III</a:t>
            </a:r>
          </a:p>
          <a:p>
            <a:pPr marL="0" indent="0" algn="ctr">
              <a:buNone/>
              <a:defRPr/>
            </a:pPr>
            <a:r>
              <a:rPr lang="en-IN" b="1" dirty="0">
                <a:solidFill>
                  <a:schemeClr val="accent1">
                    <a:lumMod val="50000"/>
                  </a:schemeClr>
                </a:solidFill>
              </a:rPr>
              <a:t>SEMESTER V</a:t>
            </a:r>
          </a:p>
          <a:p>
            <a:pPr marL="0" indent="0" algn="ctr">
              <a:buNone/>
              <a:defRPr/>
            </a:pPr>
            <a:r>
              <a:rPr lang="en-IN" b="1" dirty="0">
                <a:solidFill>
                  <a:schemeClr val="accent1">
                    <a:lumMod val="50000"/>
                  </a:schemeClr>
                </a:solidFill>
              </a:rPr>
              <a:t>PAPER XI PHYSICAL CHEMISTRY</a:t>
            </a:r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A6D037B5-EDB0-DA38-9E4F-638B755F1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237163"/>
            <a:ext cx="6172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PRESENTED BY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MISS. RAJESHWARI SHIVAJI KAMATE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B7A219-49AD-9131-0FE4-D8011FE3B818}"/>
              </a:ext>
            </a:extLst>
          </p:cNvPr>
          <p:cNvSpPr txBox="1"/>
          <p:nvPr/>
        </p:nvSpPr>
        <p:spPr>
          <a:xfrm>
            <a:off x="10080702" y="5564459"/>
            <a:ext cx="1918010" cy="10482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Photoelectric</a:t>
            </a:r>
            <a:r>
              <a:rPr lang="en-US" dirty="0"/>
              <a:t> </a:t>
            </a:r>
            <a:r>
              <a:rPr lang="en-US" b="1" u="sng" dirty="0"/>
              <a:t>effect </a:t>
            </a:r>
            <a:r>
              <a:rPr lang="en-US" b="1" dirty="0"/>
              <a:t>: </a:t>
            </a:r>
            <a:r>
              <a:rPr lang="en-US" b="1" u="sng" dirty="0"/>
              <a:t>Wave –Particle</a:t>
            </a:r>
            <a:r>
              <a:rPr lang="en-US" b="1" dirty="0"/>
              <a:t> </a:t>
            </a:r>
            <a:r>
              <a:rPr lang="en-US" b="1" u="sng" dirty="0"/>
              <a:t>Duality</a:t>
            </a:r>
            <a:r>
              <a:rPr lang="en-US" b="1" dirty="0"/>
              <a:t> </a:t>
            </a:r>
            <a:r>
              <a:rPr lang="en-US" b="1" u="sng" dirty="0"/>
              <a:t>Of</a:t>
            </a:r>
            <a:r>
              <a:rPr lang="en-US" b="1" dirty="0"/>
              <a:t> </a:t>
            </a:r>
            <a:r>
              <a:rPr lang="en-US" b="1" u="sng" dirty="0"/>
              <a:t>Radiation</a:t>
            </a:r>
            <a:r>
              <a:rPr lang="en-US" b="1" dirty="0"/>
              <a:t> -</a:t>
            </a:r>
          </a:p>
        </p:txBody>
      </p:sp>
      <p:pic>
        <p:nvPicPr>
          <p:cNvPr id="1026" name="Picture 2" descr="D:\PE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2639" y="2398542"/>
            <a:ext cx="3548418" cy="211837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13194" y="2361062"/>
            <a:ext cx="70013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Defination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According to this effect ,when a beam of electromagnetic radiation  of a particular frequency falls on a metal surface,  electrons are ejected.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happens because electrons on metal surface absorb energy from the light beam and ultimately overcome  its binding  energy.</a:t>
            </a:r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4149" y="532263"/>
            <a:ext cx="9648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77922" y="504967"/>
            <a:ext cx="1078173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There are two very significant experimental observation concerning photoelectric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effect -</a:t>
            </a:r>
          </a:p>
          <a:p>
            <a:pPr marL="514350" indent="-514350">
              <a:buAutoNum type="romanLcParenR"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photoelectric emission of electrons is possible only with the light of the certain    minimum frequency </a:t>
            </a:r>
            <a:r>
              <a:rPr lang="el-GR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this “threshold frequency” varies  from metal to metal, </a:t>
            </a:r>
          </a:p>
          <a:p>
            <a:pPr marL="514350" indent="-514350"/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and for most metal it lies in the ultraviolet region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ii) Kinetic energy of the emitted  electron increases or increasing the frequency, 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but   remain unaffected for increasing the intensity of the light.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1446" y="3152633"/>
            <a:ext cx="109455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These observations could not be understood in terms of classical wave theory of light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According to the wave theory,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This was contrary to the experimental observation. 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01003" y="3930556"/>
            <a:ext cx="101682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energy in a wave is proportional to its intensity and independent of its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frequency, so the kinetic energy of the emitted electrons should increase 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with intensity of the light and not with frequency.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Light of any frequency, provided it was sufficiently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intense,could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emit electron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4966" y="590603"/>
            <a:ext cx="109455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is to be noted that Planck had proposed the idea of energy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quantisation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for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the  emission and absorption of electromagnetic radiation but had considered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radiation to  be a wave.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0375" y="1746913"/>
            <a:ext cx="108090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Einstein used Planck’s idea of energy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quantisation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explain the above mentioned observations.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 proposed that electromagnetic radiation could be considered to have properties 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of  both waves and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particles.He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called the particles of light as “</a:t>
            </a:r>
            <a:r>
              <a:rPr lang="en-US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photons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”. Each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175" y="3189744"/>
            <a:ext cx="115345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photon of   light   possessed an energy equal to h</a:t>
            </a:r>
            <a:r>
              <a:rPr lang="el-G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Now when </a:t>
            </a:r>
            <a:r>
              <a:rPr lang="en-US" sz="2400" dirty="0">
                <a:solidFill>
                  <a:srgbClr val="FF0000"/>
                </a:solidFill>
              </a:rPr>
              <a:t>a light photon of a particular frequency hit an electron in the metal,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it   transfer energy h to the electron. The electron uses this quantum of energy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to overcome the energy (w) that bind it in the metal and to increase its own kinetic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energy(            ),</a:t>
            </a:r>
            <a:r>
              <a:rPr lang="en-US" sz="2400" dirty="0" err="1">
                <a:solidFill>
                  <a:srgbClr val="FF0000"/>
                </a:solidFill>
              </a:rPr>
              <a:t>i.e</a:t>
            </a:r>
            <a:r>
              <a:rPr lang="en-US" sz="2400" dirty="0">
                <a:solidFill>
                  <a:srgbClr val="FF0000"/>
                </a:solidFill>
              </a:rPr>
              <a:t> ,</a:t>
            </a:r>
          </a:p>
          <a:p>
            <a:endParaRPr lang="en-US" sz="2400" dirty="0"/>
          </a:p>
          <a:p>
            <a:r>
              <a:rPr lang="en-US" sz="2400" dirty="0"/>
              <a:t>                                                                                                                                      …………….(1)</a:t>
            </a:r>
          </a:p>
          <a:p>
            <a:br>
              <a:rPr lang="en-US" sz="2400" dirty="0"/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4211" y="4551528"/>
            <a:ext cx="790575" cy="74295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2001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7099" y="5302154"/>
            <a:ext cx="2457450" cy="4191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8763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0376" y="627796"/>
            <a:ext cx="110819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h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lgerian"/>
                <a:cs typeface="Times New Roman" pitchFamily="18" charset="0"/>
              </a:rPr>
              <a:t>&lt;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w, the photon will not have sufficient energy to eject the electron from the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metal and no photoelectric effect would be observed.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Also  eqn.1 shows that </a:t>
            </a:r>
            <a:r>
              <a:rPr lang="en-US" sz="2400" dirty="0">
                <a:solidFill>
                  <a:srgbClr val="0070C0"/>
                </a:solidFill>
              </a:rPr>
              <a:t> as frequency increases, the kinetic energy of the emitted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electron increases. Increase in intensity of light would mean  increase in the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number of photons per unit volume thereby  increasing the number of electrons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emitted and not their kinetic energy.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Certain phenomena of light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could be explained only in terms of the wave concept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while photoelectric effect could be explained in terms of particle (photon) concept.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This confusion was ultimately solved by the proposition that electromagnetic radiation 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has a dual character, </a:t>
            </a:r>
            <a:r>
              <a: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particle and wave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duality was supposed to be inherent in the Planck’s equation E = h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,E being the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energy of the photon(a particle property) and 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its frequency(a wave property).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9684" y="428851"/>
            <a:ext cx="100583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Einstein, in his special theory of relativity ,pointed out that the photon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travelling with the speed of light has a mass(m) and that its energy is related to  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it by the equation .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E = mc</a:t>
            </a:r>
            <a:r>
              <a:rPr lang="en-US" sz="24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…………(2)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                           h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mc</a:t>
            </a:r>
            <a:r>
              <a:rPr lang="en-US" sz="24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                                                                                           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…..........(3)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Wave theory of light, the frequency </a:t>
            </a:r>
            <a:r>
              <a:rPr lang="el-G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is related to the wavelength </a:t>
            </a:r>
            <a:r>
              <a:rPr lang="el-G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by the 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equation  </a:t>
            </a:r>
            <a:r>
              <a:rPr lang="el-G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νλ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c. Therefore,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…………..(4)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 p is momentum of the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photon.Since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,the wavelength is a wave property and p, the momentum , is a particle property , equation .4 correlated the two properties of a photon.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8985" y="3364173"/>
            <a:ext cx="2228850" cy="809625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266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785" y="1228299"/>
            <a:ext cx="975814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Using a conservation of energy  argument, Einstein showed that the kinetic energy (KE) of the an ejected electron is equal to the energy of the incident photon (h</a:t>
            </a:r>
            <a:r>
              <a:rPr lang="el-G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minus the minimum energy required to remove an electron from the surface of the particular metal(w).In an equation –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………….(5)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  w or 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,called the work function  of the metal.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h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≥ w (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minimum frequency that will eject an electron is just the frequency required to overcome the work function of the metal ,thus there is a threshold frequency </a:t>
            </a:r>
            <a:r>
              <a:rPr lang="el-G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4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given by-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h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                      KE = h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 h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                               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≥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        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…………..(6)</a:t>
            </a:r>
          </a:p>
          <a:p>
            <a:endParaRPr lang="en-US" sz="24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0371" y="2668138"/>
            <a:ext cx="2981325" cy="74295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12001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p.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4520" y="2361063"/>
            <a:ext cx="6100550" cy="307074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09935" y="553704"/>
            <a:ext cx="10263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Equation (6) shows that a plot of KE versus </a:t>
            </a:r>
            <a:r>
              <a:rPr lang="el-G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should be linear and that the slope of the line should be h,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2388" y="736979"/>
            <a:ext cx="10822674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Wave-Particle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Duality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Material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Particles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 Broglie’s Hypothesis 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young French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physicist,Louis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de Broglie, in 1924  proposed that it was possible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to explain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quantisation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of energy in an atom if some sort of wave motion was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associated with electronic motion , this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is,if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electrons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too,like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electromagnetic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light, exhibited the dual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of particles and waves.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wavelength or frequency of electron could be derived in analogy with that of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photons whose wavelength is given by the relation             ,where 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the wavelength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and p the momentum of a photon.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 Broglie proposed that the wavelength of a material particle is like-wise given by-</a:t>
            </a:r>
          </a:p>
          <a:p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…………..(5)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 Broglie’s hypothesis was verified experimentally by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davisson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Germer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working independently ,three years later through electron diffraction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experiments.If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electrons were waves then they would produce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difraction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patterns when passed through a thin diffraction grating.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3313" y="3364174"/>
            <a:ext cx="800100" cy="809625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266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6659" y="4660710"/>
            <a:ext cx="1771650" cy="809625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1266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f03031002_win32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tf03031002_win32</Template>
  <TotalTime>532</TotalTime>
  <Words>1042</Words>
  <Application>Microsoft Office PowerPoint</Application>
  <PresentationFormat>Widescreen</PresentationFormat>
  <Paragraphs>100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Algerian</vt:lpstr>
      <vt:lpstr>Arial</vt:lpstr>
      <vt:lpstr>Cambria</vt:lpstr>
      <vt:lpstr>Times New Roman</vt:lpstr>
      <vt:lpstr>Wingdings</vt:lpstr>
      <vt:lpstr>tf03031002_win32</vt:lpstr>
      <vt:lpstr>1_Blank Presentation</vt:lpstr>
      <vt:lpstr>JANATA SHIKSHAN SANTHA’S KISAN VEER MAHAVIDYALAYA, WAI DEPARTMENT OF CHEMISTRY</vt:lpstr>
      <vt:lpstr>Photoelectric effect : Wave –Particle Duality Of Radiation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Surya Enterprises</dc:creator>
  <cp:lastModifiedBy>Dnyandev Zambare</cp:lastModifiedBy>
  <cp:revision>12</cp:revision>
  <dcterms:created xsi:type="dcterms:W3CDTF">2020-07-07T15:53:08Z</dcterms:created>
  <dcterms:modified xsi:type="dcterms:W3CDTF">2024-04-05T07:35:44Z</dcterms:modified>
</cp:coreProperties>
</file>