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49B57E-6DA2-4F5E-8E0B-AFD05431DA5D}" type="datetimeFigureOut">
              <a:rPr lang="en-US" smtClean="0"/>
              <a:t>6/26/2020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0CDD51-251A-4A6A-96E7-29E95886138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0CDD51-251A-4A6A-96E7-29E95886138D}"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8991600" cy="6858000"/>
          </a:xfrm>
        </p:spPr>
        <p:txBody>
          <a:bodyPr>
            <a:noAutofit/>
          </a:bodyPr>
          <a:lstStyle/>
          <a:p>
            <a:pPr algn="l"/>
            <a:r>
              <a:rPr lang="en-US" sz="1700" dirty="0" smtClean="0">
                <a:solidFill>
                  <a:schemeClr val="tx1"/>
                </a:solidFill>
                <a:latin typeface="Times New Roman" pitchFamily="18" charset="0"/>
                <a:cs typeface="Times New Roman" pitchFamily="18" charset="0"/>
              </a:rPr>
              <a:t>Let us get familiar with some of the terms related to probability.</a:t>
            </a:r>
            <a:br>
              <a:rPr lang="en-US" sz="1700" dirty="0" smtClean="0">
                <a:solidFill>
                  <a:schemeClr val="tx1"/>
                </a:solidFill>
                <a:latin typeface="Times New Roman" pitchFamily="18" charset="0"/>
                <a:cs typeface="Times New Roman" pitchFamily="18" charset="0"/>
              </a:rPr>
            </a:br>
            <a:r>
              <a:rPr lang="en-US" sz="1700" b="1" dirty="0" smtClean="0">
                <a:solidFill>
                  <a:schemeClr val="tx1"/>
                </a:solidFill>
                <a:latin typeface="Times New Roman" pitchFamily="18" charset="0"/>
                <a:cs typeface="Times New Roman" pitchFamily="18" charset="0"/>
              </a:rPr>
              <a:t>Experiment</a:t>
            </a:r>
            <a:r>
              <a:rPr lang="en-US" sz="1700" dirty="0" smtClean="0">
                <a:solidFill>
                  <a:schemeClr val="tx1"/>
                </a:solidFill>
                <a:latin typeface="Times New Roman" pitchFamily="18" charset="0"/>
                <a:cs typeface="Times New Roman" pitchFamily="18" charset="0"/>
              </a:rPr>
              <a:t> : An experiment is process under observation or any procedure that can be infinitely repeated</a:t>
            </a:r>
            <a:br>
              <a:rPr lang="en-US" sz="1700" dirty="0" smtClean="0">
                <a:solidFill>
                  <a:schemeClr val="tx1"/>
                </a:solidFill>
                <a:latin typeface="Times New Roman" pitchFamily="18" charset="0"/>
                <a:cs typeface="Times New Roman" pitchFamily="18" charset="0"/>
              </a:rPr>
            </a:br>
            <a:r>
              <a:rPr lang="en-US" sz="1700" b="1" dirty="0" smtClean="0">
                <a:solidFill>
                  <a:schemeClr val="tx1"/>
                </a:solidFill>
                <a:latin typeface="Times New Roman" pitchFamily="18" charset="0"/>
                <a:cs typeface="Times New Roman" pitchFamily="18" charset="0"/>
              </a:rPr>
              <a:t>Random Experiment</a:t>
            </a:r>
            <a:r>
              <a:rPr lang="en-US" sz="1700" dirty="0" smtClean="0">
                <a:solidFill>
                  <a:schemeClr val="tx1"/>
                </a:solidFill>
                <a:latin typeface="Times New Roman" pitchFamily="18" charset="0"/>
                <a:cs typeface="Times New Roman" pitchFamily="18" charset="0"/>
              </a:rPr>
              <a:t>: Those experiments, (conducted in identical situations), in which the outcomes are the same in each trail but its prediction is uncertain. The experiment in which the total numbers of outcomes are the same in all cases but the occurrence of the outcome is unpredictable is random.</a:t>
            </a:r>
            <a:br>
              <a:rPr lang="en-US" sz="1700" dirty="0" smtClean="0">
                <a:solidFill>
                  <a:schemeClr val="tx1"/>
                </a:solidFill>
                <a:latin typeface="Times New Roman" pitchFamily="18" charset="0"/>
                <a:cs typeface="Times New Roman" pitchFamily="18" charset="0"/>
              </a:rPr>
            </a:br>
            <a:r>
              <a:rPr lang="en-US" sz="1700" b="1" dirty="0" smtClean="0">
                <a:solidFill>
                  <a:schemeClr val="tx1"/>
                </a:solidFill>
                <a:latin typeface="Times New Roman" pitchFamily="18" charset="0"/>
                <a:cs typeface="Times New Roman" pitchFamily="18" charset="0"/>
              </a:rPr>
              <a:t>Outcome</a:t>
            </a:r>
            <a:r>
              <a:rPr lang="en-US" sz="1700" dirty="0" smtClean="0">
                <a:solidFill>
                  <a:schemeClr val="tx1"/>
                </a:solidFill>
                <a:latin typeface="Times New Roman" pitchFamily="18" charset="0"/>
                <a:cs typeface="Times New Roman" pitchFamily="18" charset="0"/>
              </a:rPr>
              <a:t>: The various possible results of a random experiment.</a:t>
            </a:r>
            <a:br>
              <a:rPr lang="en-US" sz="1700" dirty="0" smtClean="0">
                <a:solidFill>
                  <a:schemeClr val="tx1"/>
                </a:solidFill>
                <a:latin typeface="Times New Roman" pitchFamily="18" charset="0"/>
                <a:cs typeface="Times New Roman" pitchFamily="18" charset="0"/>
              </a:rPr>
            </a:br>
            <a:r>
              <a:rPr lang="en-US" sz="1700" dirty="0" smtClean="0">
                <a:solidFill>
                  <a:schemeClr val="tx1"/>
                </a:solidFill>
                <a:latin typeface="Times New Roman" pitchFamily="18" charset="0"/>
                <a:cs typeface="Times New Roman" pitchFamily="18" charset="0"/>
              </a:rPr>
              <a:t>Sample Space: The set of all possible outcomes is sample space. It is denoted by S or Ω.</a:t>
            </a:r>
            <a:br>
              <a:rPr lang="en-US" sz="1700" dirty="0" smtClean="0">
                <a:solidFill>
                  <a:schemeClr val="tx1"/>
                </a:solidFill>
                <a:latin typeface="Times New Roman" pitchFamily="18" charset="0"/>
                <a:cs typeface="Times New Roman" pitchFamily="18" charset="0"/>
              </a:rPr>
            </a:br>
            <a:r>
              <a:rPr lang="en-US" sz="1700" b="1" dirty="0" smtClean="0">
                <a:solidFill>
                  <a:schemeClr val="tx1"/>
                </a:solidFill>
                <a:latin typeface="Times New Roman" pitchFamily="18" charset="0"/>
                <a:cs typeface="Times New Roman" pitchFamily="18" charset="0"/>
              </a:rPr>
              <a:t>Sample Point</a:t>
            </a:r>
            <a:r>
              <a:rPr lang="en-US" sz="1700" dirty="0" smtClean="0">
                <a:solidFill>
                  <a:schemeClr val="tx1"/>
                </a:solidFill>
                <a:latin typeface="Times New Roman" pitchFamily="18" charset="0"/>
                <a:cs typeface="Times New Roman" pitchFamily="18" charset="0"/>
              </a:rPr>
              <a:t>: Each element of the sample space or each outcome of a random experiment</a:t>
            </a:r>
            <a:r>
              <a:rPr lang="en-US" sz="1700" dirty="0" smtClean="0">
                <a:solidFill>
                  <a:schemeClr val="tx1"/>
                </a:solidFill>
                <a:latin typeface="Times New Roman" pitchFamily="18" charset="0"/>
                <a:cs typeface="Times New Roman" pitchFamily="18" charset="0"/>
              </a:rPr>
              <a:t>.</a:t>
            </a:r>
          </a:p>
          <a:p>
            <a:pPr algn="l"/>
            <a:r>
              <a:rPr lang="en-US" sz="1700" b="1" dirty="0" smtClean="0">
                <a:solidFill>
                  <a:schemeClr val="tx1"/>
                </a:solidFill>
                <a:latin typeface="Times New Roman" pitchFamily="18" charset="0"/>
                <a:cs typeface="Times New Roman" pitchFamily="18" charset="0"/>
              </a:rPr>
              <a:t>Event: </a:t>
            </a:r>
            <a:r>
              <a:rPr lang="en-US" sz="1700" dirty="0" smtClean="0">
                <a:solidFill>
                  <a:schemeClr val="tx1"/>
                </a:solidFill>
                <a:latin typeface="Times New Roman" pitchFamily="18" charset="0"/>
                <a:cs typeface="Times New Roman" pitchFamily="18" charset="0"/>
              </a:rPr>
              <a:t>In probability, the set of outcomes from an experiment is known as an Event i.e. A subset of a sample space is an event. So say for example you conduct an experiment by tossing a coin. The outcome of this experiment is the coin landing ‘heads’ or ‘tails’. These can be said to be the events connected with the experiment. So when the coin lands tails, an event can be said to have occurred</a:t>
            </a:r>
            <a:r>
              <a:rPr lang="en-US" sz="1700" dirty="0" smtClean="0">
                <a:solidFill>
                  <a:schemeClr val="tx1"/>
                </a:solidFill>
                <a:latin typeface="Times New Roman" pitchFamily="18" charset="0"/>
                <a:cs typeface="Times New Roman" pitchFamily="18" charset="0"/>
              </a:rPr>
              <a:t>.</a:t>
            </a:r>
          </a:p>
          <a:p>
            <a:pPr algn="l"/>
            <a:r>
              <a:rPr lang="en-US" sz="1700" b="1" dirty="0" smtClean="0">
                <a:solidFill>
                  <a:schemeClr val="tx1"/>
                </a:solidFill>
                <a:latin typeface="Times New Roman" pitchFamily="18" charset="0"/>
                <a:cs typeface="Times New Roman" pitchFamily="18" charset="0"/>
              </a:rPr>
              <a:t>Occurrence of an Event</a:t>
            </a:r>
            <a:endParaRPr lang="en-US" sz="1700" dirty="0" smtClean="0">
              <a:solidFill>
                <a:schemeClr val="tx1"/>
              </a:solidFill>
              <a:latin typeface="Times New Roman" pitchFamily="18" charset="0"/>
              <a:cs typeface="Times New Roman" pitchFamily="18" charset="0"/>
            </a:endParaRPr>
          </a:p>
          <a:p>
            <a:pPr algn="l"/>
            <a:r>
              <a:rPr lang="en-US" sz="1700" dirty="0" smtClean="0">
                <a:solidFill>
                  <a:schemeClr val="tx1"/>
                </a:solidFill>
                <a:latin typeface="Times New Roman" pitchFamily="18" charset="0"/>
                <a:cs typeface="Times New Roman" pitchFamily="18" charset="0"/>
              </a:rPr>
              <a:t>In any given experiment or trial, there is a probability that either an event occurs or it does not. The probability of the occurrence of an event lies between 0 and 1.</a:t>
            </a:r>
          </a:p>
          <a:p>
            <a:pPr algn="l"/>
            <a:r>
              <a:rPr lang="en-US" sz="1700" dirty="0" smtClean="0">
                <a:solidFill>
                  <a:schemeClr val="tx1"/>
                </a:solidFill>
                <a:latin typeface="Times New Roman" pitchFamily="18" charset="0"/>
                <a:cs typeface="Times New Roman" pitchFamily="18" charset="0"/>
              </a:rPr>
              <a:t>The event </a:t>
            </a:r>
            <a:r>
              <a:rPr lang="en-US" sz="1700" i="1" dirty="0" smtClean="0">
                <a:solidFill>
                  <a:schemeClr val="tx1"/>
                </a:solidFill>
                <a:latin typeface="Times New Roman" pitchFamily="18" charset="0"/>
                <a:cs typeface="Times New Roman" pitchFamily="18" charset="0"/>
              </a:rPr>
              <a:t>E </a:t>
            </a:r>
            <a:r>
              <a:rPr lang="en-US" sz="1700" dirty="0" smtClean="0">
                <a:solidFill>
                  <a:schemeClr val="tx1"/>
                </a:solidFill>
                <a:latin typeface="Times New Roman" pitchFamily="18" charset="0"/>
                <a:cs typeface="Times New Roman" pitchFamily="18" charset="0"/>
              </a:rPr>
              <a:t>of a sample space </a:t>
            </a:r>
            <a:r>
              <a:rPr lang="en-US" sz="1700" i="1" dirty="0" smtClean="0">
                <a:solidFill>
                  <a:schemeClr val="tx1"/>
                </a:solidFill>
                <a:latin typeface="Times New Roman" pitchFamily="18" charset="0"/>
                <a:cs typeface="Times New Roman" pitchFamily="18" charset="0"/>
              </a:rPr>
              <a:t>S </a:t>
            </a:r>
            <a:r>
              <a:rPr lang="en-US" sz="1700" dirty="0" smtClean="0">
                <a:solidFill>
                  <a:schemeClr val="tx1"/>
                </a:solidFill>
                <a:latin typeface="Times New Roman" pitchFamily="18" charset="0"/>
                <a:cs typeface="Times New Roman" pitchFamily="18" charset="0"/>
              </a:rPr>
              <a:t>is said to have occurred if the outcome ω of the experiment is such that ω ∈ </a:t>
            </a:r>
            <a:r>
              <a:rPr lang="en-US" sz="1700" i="1" dirty="0" smtClean="0">
                <a:solidFill>
                  <a:schemeClr val="tx1"/>
                </a:solidFill>
                <a:latin typeface="Times New Roman" pitchFamily="18" charset="0"/>
                <a:cs typeface="Times New Roman" pitchFamily="18" charset="0"/>
              </a:rPr>
              <a:t>E. </a:t>
            </a:r>
            <a:r>
              <a:rPr lang="en-US" sz="1700" dirty="0" smtClean="0">
                <a:solidFill>
                  <a:schemeClr val="tx1"/>
                </a:solidFill>
                <a:latin typeface="Times New Roman" pitchFamily="18" charset="0"/>
                <a:cs typeface="Times New Roman" pitchFamily="18" charset="0"/>
              </a:rPr>
              <a:t>However if the outcome ω is such that, ω ∉ </a:t>
            </a:r>
            <a:r>
              <a:rPr lang="en-US" sz="1700" i="1" dirty="0" smtClean="0">
                <a:solidFill>
                  <a:schemeClr val="tx1"/>
                </a:solidFill>
                <a:latin typeface="Times New Roman" pitchFamily="18" charset="0"/>
                <a:cs typeface="Times New Roman" pitchFamily="18" charset="0"/>
              </a:rPr>
              <a:t>E </a:t>
            </a:r>
            <a:r>
              <a:rPr lang="en-US" sz="1700" dirty="0" smtClean="0">
                <a:solidFill>
                  <a:schemeClr val="tx1"/>
                </a:solidFill>
                <a:latin typeface="Times New Roman" pitchFamily="18" charset="0"/>
                <a:cs typeface="Times New Roman" pitchFamily="18" charset="0"/>
              </a:rPr>
              <a:t>we say that the event has not occurred.</a:t>
            </a:r>
          </a:p>
          <a:p>
            <a:pPr algn="l"/>
            <a:r>
              <a:rPr lang="en-US" sz="1700" dirty="0" smtClean="0">
                <a:solidFill>
                  <a:schemeClr val="tx1"/>
                </a:solidFill>
                <a:latin typeface="Times New Roman" pitchFamily="18" charset="0"/>
                <a:cs typeface="Times New Roman" pitchFamily="18" charset="0"/>
              </a:rPr>
              <a:t>Let us take the example of playing cards. Here the event </a:t>
            </a:r>
            <a:r>
              <a:rPr lang="en-US" sz="1700" i="1" dirty="0" smtClean="0">
                <a:solidFill>
                  <a:schemeClr val="tx1"/>
                </a:solidFill>
                <a:latin typeface="Times New Roman" pitchFamily="18" charset="0"/>
                <a:cs typeface="Times New Roman" pitchFamily="18" charset="0"/>
              </a:rPr>
              <a:t>E </a:t>
            </a:r>
            <a:r>
              <a:rPr lang="en-US" sz="1700" dirty="0" smtClean="0">
                <a:solidFill>
                  <a:schemeClr val="tx1"/>
                </a:solidFill>
                <a:latin typeface="Times New Roman" pitchFamily="18" charset="0"/>
                <a:cs typeface="Times New Roman" pitchFamily="18" charset="0"/>
              </a:rPr>
              <a:t>is drawing a face card. If you draw a king of spades, we say the event </a:t>
            </a:r>
            <a:r>
              <a:rPr lang="en-US" sz="1700" i="1" dirty="0" smtClean="0">
                <a:solidFill>
                  <a:schemeClr val="tx1"/>
                </a:solidFill>
                <a:latin typeface="Times New Roman" pitchFamily="18" charset="0"/>
                <a:cs typeface="Times New Roman" pitchFamily="18" charset="0"/>
              </a:rPr>
              <a:t>E </a:t>
            </a:r>
            <a:r>
              <a:rPr lang="en-US" sz="1700" dirty="0" smtClean="0">
                <a:solidFill>
                  <a:schemeClr val="tx1"/>
                </a:solidFill>
                <a:latin typeface="Times New Roman" pitchFamily="18" charset="0"/>
                <a:cs typeface="Times New Roman" pitchFamily="18" charset="0"/>
              </a:rPr>
              <a:t>has occurred. However, if you draw an eight of clubs, we say the event </a:t>
            </a:r>
            <a:r>
              <a:rPr lang="en-US" sz="1700" i="1" dirty="0" smtClean="0">
                <a:solidFill>
                  <a:schemeClr val="tx1"/>
                </a:solidFill>
                <a:latin typeface="Times New Roman" pitchFamily="18" charset="0"/>
                <a:cs typeface="Times New Roman" pitchFamily="18" charset="0"/>
              </a:rPr>
              <a:t>E </a:t>
            </a:r>
            <a:r>
              <a:rPr lang="en-US" sz="1700" dirty="0" smtClean="0">
                <a:solidFill>
                  <a:schemeClr val="tx1"/>
                </a:solidFill>
                <a:latin typeface="Times New Roman" pitchFamily="18" charset="0"/>
                <a:cs typeface="Times New Roman" pitchFamily="18" charset="0"/>
              </a:rPr>
              <a:t>has not occurred.</a:t>
            </a:r>
          </a:p>
          <a:p>
            <a:pPr algn="l"/>
            <a:endParaRPr lang="en-US" sz="1700" dirty="0" smtClean="0">
              <a:solidFill>
                <a:schemeClr val="tx1"/>
              </a:solidFill>
              <a:latin typeface="Times New Roman" pitchFamily="18" charset="0"/>
              <a:cs typeface="Times New Roman" pitchFamily="18" charset="0"/>
            </a:endParaRPr>
          </a:p>
          <a:p>
            <a:pPr algn="l"/>
            <a:r>
              <a:rPr lang="en-US" sz="1700" dirty="0" smtClean="0">
                <a:solidFill>
                  <a:schemeClr val="tx1"/>
                </a:solidFill>
                <a:latin typeface="Times New Roman" pitchFamily="18" charset="0"/>
                <a:cs typeface="Times New Roman" pitchFamily="18" charset="0"/>
              </a:rPr>
              <a:t/>
            </a:r>
            <a:br>
              <a:rPr lang="en-US" sz="1700" dirty="0" smtClean="0">
                <a:solidFill>
                  <a:schemeClr val="tx1"/>
                </a:solidFill>
                <a:latin typeface="Times New Roman" pitchFamily="18" charset="0"/>
                <a:cs typeface="Times New Roman" pitchFamily="18" charset="0"/>
              </a:rPr>
            </a:br>
            <a:r>
              <a:rPr lang="en-US" sz="1700" dirty="0" smtClean="0">
                <a:solidFill>
                  <a:schemeClr val="tx1"/>
                </a:solidFill>
                <a:latin typeface="Times New Roman" pitchFamily="18" charset="0"/>
                <a:cs typeface="Times New Roman" pitchFamily="18" charset="0"/>
              </a:rPr>
              <a:t/>
            </a:r>
            <a:br>
              <a:rPr lang="en-US" sz="1700" dirty="0" smtClean="0">
                <a:solidFill>
                  <a:schemeClr val="tx1"/>
                </a:solidFill>
                <a:latin typeface="Times New Roman" pitchFamily="18" charset="0"/>
                <a:cs typeface="Times New Roman" pitchFamily="18" charset="0"/>
              </a:rPr>
            </a:br>
            <a:r>
              <a:rPr lang="en-US" sz="1700" dirty="0" smtClean="0">
                <a:solidFill>
                  <a:schemeClr val="tx1"/>
                </a:solidFill>
                <a:latin typeface="Times New Roman" pitchFamily="18" charset="0"/>
                <a:cs typeface="Times New Roman" pitchFamily="18" charset="0"/>
              </a:rPr>
              <a:t/>
            </a:r>
            <a:br>
              <a:rPr lang="en-US" sz="1700" dirty="0" smtClean="0">
                <a:solidFill>
                  <a:schemeClr val="tx1"/>
                </a:solidFill>
                <a:latin typeface="Times New Roman" pitchFamily="18" charset="0"/>
                <a:cs typeface="Times New Roman" pitchFamily="18" charset="0"/>
              </a:rPr>
            </a:br>
            <a:endParaRPr lang="en-US" sz="17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1800" dirty="0" smtClean="0">
                <a:latin typeface="Times New Roman" pitchFamily="18" charset="0"/>
                <a:cs typeface="Times New Roman" pitchFamily="18" charset="0"/>
              </a:rPr>
              <a:t>Types of events :</a:t>
            </a:r>
          </a:p>
          <a:p>
            <a:pPr>
              <a:buNone/>
            </a:pPr>
            <a:r>
              <a:rPr lang="en-US" sz="1800" dirty="0" smtClean="0">
                <a:latin typeface="Times New Roman" pitchFamily="18" charset="0"/>
                <a:cs typeface="Times New Roman" pitchFamily="18" charset="0"/>
              </a:rPr>
              <a:t>1. Simple Event</a:t>
            </a:r>
          </a:p>
          <a:p>
            <a:pPr>
              <a:buNone/>
            </a:pPr>
            <a:r>
              <a:rPr lang="en-US" sz="1800" dirty="0" smtClean="0">
                <a:latin typeface="Times New Roman" pitchFamily="18" charset="0"/>
                <a:cs typeface="Times New Roman" pitchFamily="18" charset="0"/>
              </a:rPr>
              <a:t>	If </a:t>
            </a:r>
            <a:r>
              <a:rPr lang="en-US" sz="1800" dirty="0" smtClean="0">
                <a:latin typeface="Times New Roman" pitchFamily="18" charset="0"/>
                <a:cs typeface="Times New Roman" pitchFamily="18" charset="0"/>
              </a:rPr>
              <a:t>the event </a:t>
            </a:r>
            <a:r>
              <a:rPr lang="en-US" sz="1800" i="1" dirty="0" smtClean="0">
                <a:latin typeface="Times New Roman" pitchFamily="18" charset="0"/>
                <a:cs typeface="Times New Roman" pitchFamily="18" charset="0"/>
              </a:rPr>
              <a:t>E </a:t>
            </a:r>
            <a:r>
              <a:rPr lang="en-US" sz="1800" dirty="0" smtClean="0">
                <a:latin typeface="Times New Roman" pitchFamily="18" charset="0"/>
                <a:cs typeface="Times New Roman" pitchFamily="18" charset="0"/>
              </a:rPr>
              <a:t>has only one sample point of a sample space, it is called a simple event or an Elementary Event. It is an event that consists of exactly one outcome. </a:t>
            </a:r>
            <a:r>
              <a:rPr lang="en-US" sz="1800" dirty="0" smtClean="0">
                <a:latin typeface="Times New Roman" pitchFamily="18" charset="0"/>
                <a:cs typeface="Times New Roman" pitchFamily="18" charset="0"/>
              </a:rPr>
              <a:t>In other word event which </a:t>
            </a:r>
            <a:r>
              <a:rPr lang="en-US" sz="1800" dirty="0" smtClean="0">
                <a:latin typeface="Times New Roman" pitchFamily="18" charset="0"/>
                <a:cs typeface="Times New Roman" pitchFamily="18" charset="0"/>
              </a:rPr>
              <a:t>cannot be written as unions of disjoint non-empty subsets of the sample </a:t>
            </a:r>
            <a:r>
              <a:rPr lang="en-US" sz="1800" dirty="0" smtClean="0">
                <a:latin typeface="Times New Roman" pitchFamily="18" charset="0"/>
                <a:cs typeface="Times New Roman" pitchFamily="18" charset="0"/>
              </a:rPr>
              <a:t>space is called elementary event. Let </a:t>
            </a:r>
            <a:r>
              <a:rPr lang="en-US" sz="1800" dirty="0" smtClean="0">
                <a:latin typeface="Times New Roman" pitchFamily="18" charset="0"/>
                <a:cs typeface="Times New Roman" pitchFamily="18" charset="0"/>
              </a:rPr>
              <a:t>us understand this with an example. Say you throw a die, the possibility of 2 appearing on the die is a simple event and is given by E = {2}.</a:t>
            </a:r>
          </a:p>
          <a:p>
            <a:pPr>
              <a:buNone/>
            </a:pPr>
            <a:r>
              <a:rPr lang="en-US" sz="1800" dirty="0" smtClean="0">
                <a:latin typeface="Times New Roman" pitchFamily="18" charset="0"/>
                <a:cs typeface="Times New Roman" pitchFamily="18" charset="0"/>
              </a:rPr>
              <a:t>2. Compound Event</a:t>
            </a:r>
          </a:p>
          <a:p>
            <a:pPr>
              <a:buNone/>
            </a:pPr>
            <a:r>
              <a:rPr lang="en-US" sz="1800" dirty="0" smtClean="0">
                <a:latin typeface="Times New Roman" pitchFamily="18" charset="0"/>
                <a:cs typeface="Times New Roman" pitchFamily="18" charset="0"/>
              </a:rPr>
              <a:t>	As </a:t>
            </a:r>
            <a:r>
              <a:rPr lang="en-US" sz="1800" dirty="0" smtClean="0">
                <a:latin typeface="Times New Roman" pitchFamily="18" charset="0"/>
                <a:cs typeface="Times New Roman" pitchFamily="18" charset="0"/>
              </a:rPr>
              <a:t>opposed to a simple event, if there is more than one sample point on a sample space, such an event is called Compound Event. It involves combining two or more events together and finding the probability of such a combination of events</a:t>
            </a:r>
            <a:r>
              <a:rPr lang="en-US" sz="1800" dirty="0" smtClean="0">
                <a:latin typeface="Times New Roman" pitchFamily="18" charset="0"/>
                <a:cs typeface="Times New Roman" pitchFamily="18" charset="0"/>
              </a:rPr>
              <a:t>.</a:t>
            </a:r>
          </a:p>
          <a:p>
            <a:pPr>
              <a:buNone/>
            </a:pPr>
            <a:r>
              <a:rPr lang="en-US" sz="1800" dirty="0" smtClean="0">
                <a:latin typeface="Times New Roman" pitchFamily="18" charset="0"/>
                <a:cs typeface="Times New Roman" pitchFamily="18" charset="0"/>
              </a:rPr>
              <a:t>	For </a:t>
            </a:r>
            <a:r>
              <a:rPr lang="en-US" sz="1800" dirty="0" smtClean="0">
                <a:latin typeface="Times New Roman" pitchFamily="18" charset="0"/>
                <a:cs typeface="Times New Roman" pitchFamily="18" charset="0"/>
              </a:rPr>
              <a:t>example, let us take another example. When we throw a die, the possibility of an even number appearing is a compound event, as there is more than one possibility, there are three possibilities i.e. E = {2,4,6}.</a:t>
            </a:r>
          </a:p>
          <a:p>
            <a:pPr>
              <a:buNone/>
            </a:pPr>
            <a:r>
              <a:rPr lang="en-US" sz="1800" dirty="0" smtClean="0">
                <a:latin typeface="Times New Roman" pitchFamily="18" charset="0"/>
                <a:cs typeface="Times New Roman" pitchFamily="18" charset="0"/>
              </a:rPr>
              <a:t>3. Certain Event</a:t>
            </a:r>
          </a:p>
          <a:p>
            <a:pPr>
              <a:buNone/>
            </a:pPr>
            <a:r>
              <a:rPr lang="en-US" sz="1800" dirty="0" smtClean="0">
                <a:latin typeface="Times New Roman" pitchFamily="18" charset="0"/>
                <a:cs typeface="Times New Roman" pitchFamily="18" charset="0"/>
              </a:rPr>
              <a:t>	Just as the name suggests, an event which is sure to occur in any given experiment is a certain event. The probability of this type of event is 1.</a:t>
            </a:r>
          </a:p>
          <a:p>
            <a:pPr>
              <a:buNone/>
            </a:pPr>
            <a:r>
              <a:rPr lang="en-US" sz="1800" dirty="0" smtClean="0">
                <a:latin typeface="Times New Roman" pitchFamily="18" charset="0"/>
                <a:cs typeface="Times New Roman" pitchFamily="18" charset="0"/>
              </a:rPr>
              <a:t>4. Impossible Event</a:t>
            </a:r>
          </a:p>
          <a:p>
            <a:pPr>
              <a:buNone/>
            </a:pPr>
            <a:r>
              <a:rPr lang="en-US" sz="1800" dirty="0" smtClean="0">
                <a:latin typeface="Times New Roman" pitchFamily="18" charset="0"/>
                <a:cs typeface="Times New Roman" pitchFamily="18" charset="0"/>
              </a:rPr>
              <a:t>	On the other hand, when an event cannot occur i.e. there is no chance of the event occurring it is said to be an impossible event. The probability of this event is 0. </a:t>
            </a:r>
            <a:r>
              <a:rPr lang="en-US" sz="1800" dirty="0" smtClean="0"/>
              <a:t>The empty set Φ is an impossible set. </a:t>
            </a:r>
            <a:r>
              <a:rPr lang="en-US" sz="1800" dirty="0" smtClean="0">
                <a:latin typeface="Times New Roman" pitchFamily="18" charset="0"/>
                <a:cs typeface="Times New Roman" pitchFamily="18" charset="0"/>
              </a:rPr>
              <a:t>Like the card you drew from a deck is both red and black is an impossible event.</a:t>
            </a: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pPr>
              <a:buNone/>
            </a:pP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1700" dirty="0" smtClean="0">
                <a:latin typeface="Times New Roman" pitchFamily="18" charset="0"/>
                <a:cs typeface="Times New Roman" pitchFamily="18" charset="0"/>
              </a:rPr>
              <a:t>5</a:t>
            </a:r>
            <a:r>
              <a:rPr lang="en-US" sz="1700" dirty="0" smtClean="0">
                <a:latin typeface="Times New Roman" pitchFamily="18" charset="0"/>
                <a:cs typeface="Times New Roman" pitchFamily="18" charset="0"/>
              </a:rPr>
              <a:t>. Equally likely Events</a:t>
            </a:r>
          </a:p>
          <a:p>
            <a:pPr>
              <a:buNone/>
            </a:pPr>
            <a:r>
              <a:rPr lang="en-US" sz="1700" dirty="0" smtClean="0">
                <a:latin typeface="Times New Roman" pitchFamily="18" charset="0"/>
                <a:cs typeface="Times New Roman" pitchFamily="18" charset="0"/>
              </a:rPr>
              <a:t>	When </a:t>
            </a:r>
            <a:r>
              <a:rPr lang="en-US" sz="1700" dirty="0" smtClean="0">
                <a:latin typeface="Times New Roman" pitchFamily="18" charset="0"/>
                <a:cs typeface="Times New Roman" pitchFamily="18" charset="0"/>
              </a:rPr>
              <a:t>the outcomes of an experiment are equally likely to happen, they are called equally likely events. Like during a coin toss you are equally likely to get heads or tails.</a:t>
            </a:r>
          </a:p>
          <a:p>
            <a:pPr>
              <a:buNone/>
            </a:pPr>
            <a:r>
              <a:rPr lang="en-US" sz="1700" dirty="0" smtClean="0">
                <a:latin typeface="Times New Roman" pitchFamily="18" charset="0"/>
                <a:cs typeface="Times New Roman" pitchFamily="18" charset="0"/>
              </a:rPr>
              <a:t>6. </a:t>
            </a:r>
            <a:r>
              <a:rPr lang="en-US" sz="1700" dirty="0" smtClean="0">
                <a:latin typeface="Times New Roman" pitchFamily="18" charset="0"/>
                <a:cs typeface="Times New Roman" pitchFamily="18" charset="0"/>
              </a:rPr>
              <a:t>Mutually </a:t>
            </a:r>
            <a:r>
              <a:rPr lang="en-US" sz="1700" dirty="0" smtClean="0">
                <a:latin typeface="Times New Roman" pitchFamily="18" charset="0"/>
                <a:cs typeface="Times New Roman" pitchFamily="18" charset="0"/>
              </a:rPr>
              <a:t>Exclusive Events</a:t>
            </a:r>
          </a:p>
          <a:p>
            <a:pPr>
              <a:buNone/>
            </a:pPr>
            <a:r>
              <a:rPr lang="en-US" sz="1700" dirty="0" smtClean="0">
                <a:latin typeface="Times New Roman" pitchFamily="18" charset="0"/>
                <a:cs typeface="Times New Roman" pitchFamily="18" charset="0"/>
              </a:rPr>
              <a:t>	Two </a:t>
            </a:r>
            <a:r>
              <a:rPr lang="en-US" sz="1700" dirty="0" smtClean="0">
                <a:latin typeface="Times New Roman" pitchFamily="18" charset="0"/>
                <a:cs typeface="Times New Roman" pitchFamily="18" charset="0"/>
              </a:rPr>
              <a:t>events are said to be mutually exclusive events when both cannot occur at the same time. Mutually exclusive events always have a different outcome. Two simple events are always mutually exclusive, whereas two compound events may or may not be</a:t>
            </a:r>
            <a:r>
              <a:rPr lang="en-US" sz="1700" dirty="0" smtClean="0">
                <a:latin typeface="Times New Roman" pitchFamily="18" charset="0"/>
                <a:cs typeface="Times New Roman" pitchFamily="18" charset="0"/>
              </a:rPr>
              <a:t>.</a:t>
            </a:r>
          </a:p>
          <a:p>
            <a:pPr>
              <a:buNone/>
            </a:pPr>
            <a:r>
              <a:rPr lang="en-US" sz="1700" dirty="0" smtClean="0">
                <a:latin typeface="Times New Roman" pitchFamily="18" charset="0"/>
                <a:cs typeface="Times New Roman" pitchFamily="18" charset="0"/>
              </a:rPr>
              <a:t>7. Exhaustive events :</a:t>
            </a:r>
          </a:p>
          <a:p>
            <a:pPr fontAlgn="base">
              <a:buNone/>
            </a:pPr>
            <a:r>
              <a:rPr lang="en-US" sz="1700" dirty="0" smtClean="0">
                <a:latin typeface="Times New Roman" pitchFamily="18" charset="0"/>
                <a:cs typeface="Times New Roman" pitchFamily="18" charset="0"/>
              </a:rPr>
              <a:t>	When </a:t>
            </a:r>
            <a:r>
              <a:rPr lang="en-US" sz="1700" dirty="0" smtClean="0">
                <a:latin typeface="Times New Roman" pitchFamily="18" charset="0"/>
                <a:cs typeface="Times New Roman" pitchFamily="18" charset="0"/>
              </a:rPr>
              <a:t>two or more events form the sample space collectively than it is known as collectively exhaustive events</a:t>
            </a:r>
            <a:r>
              <a:rPr lang="en-US" sz="1700" dirty="0" smtClean="0">
                <a:latin typeface="Times New Roman" pitchFamily="18" charset="0"/>
                <a:cs typeface="Times New Roman" pitchFamily="18" charset="0"/>
              </a:rPr>
              <a:t>.</a:t>
            </a:r>
          </a:p>
          <a:p>
            <a:pPr>
              <a:buNone/>
            </a:pPr>
            <a:r>
              <a:rPr lang="en-US" sz="1700" dirty="0" smtClean="0">
                <a:latin typeface="Times New Roman" pitchFamily="18" charset="0"/>
                <a:cs typeface="Times New Roman" pitchFamily="18" charset="0"/>
              </a:rPr>
              <a:t>8. Power set : .</a:t>
            </a:r>
          </a:p>
          <a:p>
            <a:pPr>
              <a:buNone/>
            </a:pPr>
            <a:r>
              <a:rPr lang="en-US" sz="1700" dirty="0" smtClean="0">
                <a:latin typeface="Times New Roman" pitchFamily="18" charset="0"/>
                <a:cs typeface="Times New Roman" pitchFamily="18" charset="0"/>
              </a:rPr>
              <a:t>	Any set which is the set of all subsets of sample space S, including the empty set and S itself is called as power set denoted as P(S).</a:t>
            </a:r>
          </a:p>
          <a:p>
            <a:pPr>
              <a:buNone/>
            </a:pPr>
            <a:r>
              <a:rPr lang="en-US" sz="1700" dirty="0" smtClean="0">
                <a:latin typeface="Times New Roman" pitchFamily="18" charset="0"/>
                <a:cs typeface="Times New Roman" pitchFamily="18" charset="0"/>
              </a:rPr>
              <a:t>9. Favorable Events</a:t>
            </a:r>
          </a:p>
          <a:p>
            <a:pPr>
              <a:buNone/>
            </a:pPr>
            <a:r>
              <a:rPr lang="en-US" sz="1700" dirty="0" smtClean="0">
                <a:latin typeface="Times New Roman" pitchFamily="18" charset="0"/>
                <a:cs typeface="Times New Roman" pitchFamily="18" charset="0"/>
              </a:rPr>
              <a:t>	The numbers of outcomes which show the happening of the event in a random experiment are favorable events. They show the number of cases favorable to an event. In a random experiment of tossing of two coins, the number of the favorable event for getting two tails together is 1.</a:t>
            </a:r>
          </a:p>
          <a:p>
            <a:pPr fontAlgn="base">
              <a:buNone/>
            </a:pP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
            </a:r>
            <a:br>
              <a:rPr lang="en-US" sz="1700" dirty="0" smtClean="0">
                <a:latin typeface="Times New Roman" pitchFamily="18" charset="0"/>
                <a:cs typeface="Times New Roman" pitchFamily="18" charset="0"/>
              </a:rPr>
            </a:br>
            <a:endParaRPr lang="en-US" sz="1700" dirty="0" smtClean="0">
              <a:latin typeface="Times New Roman" pitchFamily="18" charset="0"/>
              <a:cs typeface="Times New Roman" pitchFamily="18" charset="0"/>
            </a:endParaRPr>
          </a:p>
          <a:p>
            <a:pPr>
              <a:buNone/>
            </a:pPr>
            <a:endParaRPr lang="en-US" sz="17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1800" dirty="0" smtClean="0">
                <a:latin typeface="Times New Roman" pitchFamily="18" charset="0"/>
                <a:cs typeface="Times New Roman" pitchFamily="18" charset="0"/>
              </a:rPr>
              <a:t>Algebra of Events :</a:t>
            </a:r>
          </a:p>
          <a:p>
            <a:r>
              <a:rPr lang="en-US" sz="1800" dirty="0" smtClean="0">
                <a:latin typeface="Times New Roman" pitchFamily="18" charset="0"/>
                <a:cs typeface="Times New Roman" pitchFamily="18" charset="0"/>
              </a:rPr>
              <a:t>Event A or </a:t>
            </a:r>
            <a:r>
              <a:rPr lang="en-US" sz="1800" dirty="0" smtClean="0">
                <a:latin typeface="Times New Roman" pitchFamily="18" charset="0"/>
                <a:cs typeface="Times New Roman" pitchFamily="18" charset="0"/>
              </a:rPr>
              <a:t>B ( Union of  Events </a:t>
            </a:r>
            <a:r>
              <a:rPr lang="en-US" sz="1800" u="sng"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The </a:t>
            </a:r>
            <a:r>
              <a:rPr lang="en-US" sz="1800" dirty="0" smtClean="0">
                <a:latin typeface="Times New Roman" pitchFamily="18" charset="0"/>
                <a:cs typeface="Times New Roman" pitchFamily="18" charset="0"/>
              </a:rPr>
              <a:t>event A or B shows the sample points of a random experiment which are either in A or B or both. Event A or B = A ∪ B Suppose event A = {1, 3, 4, 7} and B = {2, 3, 5. 6}. A ∪ B = {1, 2, 3, 4, 5, 6, 7}.</a:t>
            </a:r>
          </a:p>
          <a:p>
            <a:r>
              <a:rPr lang="en-US" sz="1800" dirty="0" smtClean="0">
                <a:latin typeface="Times New Roman" pitchFamily="18" charset="0"/>
                <a:cs typeface="Times New Roman" pitchFamily="18" charset="0"/>
              </a:rPr>
              <a:t>Event </a:t>
            </a:r>
            <a:r>
              <a:rPr lang="en-US" sz="1800" dirty="0" smtClean="0">
                <a:latin typeface="Times New Roman" pitchFamily="18" charset="0"/>
                <a:cs typeface="Times New Roman" pitchFamily="18" charset="0"/>
              </a:rPr>
              <a:t>A and </a:t>
            </a:r>
            <a:r>
              <a:rPr lang="en-US" sz="1800" dirty="0" smtClean="0">
                <a:latin typeface="Times New Roman" pitchFamily="18" charset="0"/>
                <a:cs typeface="Times New Roman" pitchFamily="18" charset="0"/>
              </a:rPr>
              <a:t>B (Intersection of events )</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Let </a:t>
            </a:r>
            <a:r>
              <a:rPr lang="en-US" sz="1800" dirty="0" smtClean="0">
                <a:latin typeface="Times New Roman" pitchFamily="18" charset="0"/>
                <a:cs typeface="Times New Roman" pitchFamily="18" charset="0"/>
              </a:rPr>
              <a:t>A and B be two events. The event A and B show the sample points of a random experiment which are common to both A and B. It is similar to the intersection of two sets A and B. Event A and B = A ∩ </a:t>
            </a:r>
            <a:r>
              <a:rPr lang="en-US" sz="1800" dirty="0" smtClean="0">
                <a:latin typeface="Times New Roman" pitchFamily="18" charset="0"/>
                <a:cs typeface="Times New Roman" pitchFamily="18" charset="0"/>
              </a:rPr>
              <a:t>B. Consider </a:t>
            </a:r>
            <a:r>
              <a:rPr lang="en-US" sz="1800" dirty="0" smtClean="0">
                <a:latin typeface="Times New Roman" pitchFamily="18" charset="0"/>
                <a:cs typeface="Times New Roman" pitchFamily="18" charset="0"/>
              </a:rPr>
              <a:t>a random experiment of throwing a die. A is the event of getting an even number. B is the event of getting a multiple of 3. A ∩ B shows the sample point which is common to both A and B. Here, A = {2, 4, 6} and B = {3, 6} and A ∩ B = {6</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Complimentary Events</a:t>
            </a:r>
          </a:p>
          <a:p>
            <a:pPr>
              <a:buNone/>
            </a:pPr>
            <a:r>
              <a:rPr lang="en-US" sz="1800" dirty="0" smtClean="0">
                <a:latin typeface="Times New Roman" pitchFamily="18" charset="0"/>
                <a:cs typeface="Times New Roman" pitchFamily="18" charset="0"/>
              </a:rPr>
              <a:t>	For an event </a:t>
            </a:r>
            <a:r>
              <a:rPr lang="en-US" sz="1800" i="1" dirty="0" smtClean="0">
                <a:latin typeface="Times New Roman" pitchFamily="18" charset="0"/>
                <a:cs typeface="Times New Roman" pitchFamily="18" charset="0"/>
              </a:rPr>
              <a:t>E </a:t>
            </a:r>
            <a:r>
              <a:rPr lang="en-US" sz="1800" dirty="0" smtClean="0">
                <a:latin typeface="Times New Roman" pitchFamily="18" charset="0"/>
                <a:cs typeface="Times New Roman" pitchFamily="18" charset="0"/>
              </a:rPr>
              <a:t>the non-occurrence of the event is called its complimentary event. Basically complimentary events are events that cannot occur at the same time. So when a die is thrown, getting an odd face and an even face are complementary events</a:t>
            </a:r>
            <a:r>
              <a:rPr lang="en-US"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Event A but not </a:t>
            </a:r>
            <a:r>
              <a:rPr lang="en-US" sz="1800" dirty="0" smtClean="0">
                <a:latin typeface="Times New Roman" pitchFamily="18" charset="0"/>
                <a:cs typeface="Times New Roman" pitchFamily="18" charset="0"/>
              </a:rPr>
              <a:t>B (Relative complementation)</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The </a:t>
            </a:r>
            <a:r>
              <a:rPr lang="en-US" sz="1800" dirty="0" smtClean="0">
                <a:latin typeface="Times New Roman" pitchFamily="18" charset="0"/>
                <a:cs typeface="Times New Roman" pitchFamily="18" charset="0"/>
              </a:rPr>
              <a:t>event A but not B shows the sample points which are in A but not in B. Event A but not B = A ∩ B’ = A – A ∩ B. This event shows the unique sample points of A other than that in B. Suppose event A = {1, 3, 4, 5, 6, 7} and B’ = {2, 3, 5. 6}. A ∩ B’ = {1, 4, 7}.</a:t>
            </a:r>
          </a:p>
          <a:p>
            <a:pPr>
              <a:buNone/>
            </a:pPr>
            <a:endParaRPr lang="en-US" sz="1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1800" b="1" dirty="0" smtClean="0">
                <a:latin typeface="Times New Roman" pitchFamily="18" charset="0"/>
                <a:cs typeface="Times New Roman" pitchFamily="18" charset="0"/>
              </a:rPr>
              <a:t>Events Bases on Venn diagram</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	A </a:t>
            </a:r>
            <a:r>
              <a:rPr lang="en-US" sz="1800" dirty="0" smtClean="0">
                <a:latin typeface="Times New Roman" pitchFamily="18" charset="0"/>
                <a:cs typeface="Times New Roman" pitchFamily="18" charset="0"/>
              </a:rPr>
              <a:t>Venn diagram showing various algebra of events.</a:t>
            </a:r>
          </a:p>
          <a:p>
            <a:endParaRPr lang="en-US" sz="1800" dirty="0">
              <a:latin typeface="Times New Roman" pitchFamily="18" charset="0"/>
              <a:cs typeface="Times New Roman" pitchFamily="18" charset="0"/>
            </a:endParaRPr>
          </a:p>
        </p:txBody>
      </p:sp>
      <p:pic>
        <p:nvPicPr>
          <p:cNvPr id="4" name="Picture 3" descr="probability definition"/>
          <p:cNvPicPr/>
          <p:nvPr/>
        </p:nvPicPr>
        <p:blipFill>
          <a:blip r:embed="rId2">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219200" y="1219200"/>
            <a:ext cx="6705600" cy="3810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1800" dirty="0" smtClean="0">
                <a:latin typeface="Times New Roman" pitchFamily="18" charset="0"/>
                <a:cs typeface="Times New Roman" pitchFamily="18" charset="0"/>
              </a:rPr>
              <a:t>Below are some of the used statements </a:t>
            </a:r>
            <a:r>
              <a:rPr lang="en-US" sz="1800" dirty="0" smtClean="0">
                <a:latin typeface="Times New Roman" pitchFamily="18" charset="0"/>
                <a:cs typeface="Times New Roman" pitchFamily="18" charset="0"/>
              </a:rPr>
              <a:t>and their </a:t>
            </a:r>
            <a:r>
              <a:rPr lang="en-US" sz="1800" dirty="0" smtClean="0">
                <a:latin typeface="Times New Roman" pitchFamily="18" charset="0"/>
                <a:cs typeface="Times New Roman" pitchFamily="18" charset="0"/>
              </a:rPr>
              <a:t>meaning in terms of set theory.</a:t>
            </a:r>
          </a:p>
          <a:p>
            <a:pPr>
              <a:buNone/>
            </a:pPr>
            <a:endParaRPr lang="en-US" sz="1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457200" y="609597"/>
          <a:ext cx="8305800" cy="5562604"/>
        </p:xfrm>
        <a:graphic>
          <a:graphicData uri="http://schemas.openxmlformats.org/drawingml/2006/table">
            <a:tbl>
              <a:tblPr/>
              <a:tblGrid>
                <a:gridCol w="4306237"/>
                <a:gridCol w="3999563"/>
              </a:tblGrid>
              <a:tr h="487232">
                <a:tc>
                  <a:txBody>
                    <a:bodyPr/>
                    <a:lstStyle/>
                    <a:p>
                      <a:pPr marL="0" marR="0" algn="ctr">
                        <a:lnSpc>
                          <a:spcPct val="115000"/>
                        </a:lnSpc>
                        <a:spcBef>
                          <a:spcPts val="0"/>
                        </a:spcBef>
                        <a:spcAft>
                          <a:spcPts val="2250"/>
                        </a:spcAft>
                      </a:pPr>
                      <a:r>
                        <a:rPr lang="en-US" sz="1400" b="1">
                          <a:solidFill>
                            <a:srgbClr val="0B0B0B"/>
                          </a:solidFill>
                          <a:latin typeface="Times New Roman" pitchFamily="18" charset="0"/>
                          <a:ea typeface="Times New Roman"/>
                          <a:cs typeface="Times New Roman" pitchFamily="18" charset="0"/>
                        </a:rPr>
                        <a:t>Statement</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b="1">
                          <a:solidFill>
                            <a:srgbClr val="0B0B0B"/>
                          </a:solidFill>
                          <a:latin typeface="Times New Roman" pitchFamily="18" charset="0"/>
                          <a:ea typeface="Times New Roman"/>
                          <a:cs typeface="Times New Roman" pitchFamily="18" charset="0"/>
                        </a:rPr>
                        <a:t>Meaning in terms of Set Theory</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Sample Space</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Universal Set, S</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Complimentary Event of A</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or A</a:t>
                      </a:r>
                      <a:r>
                        <a:rPr lang="en-US" sz="1400" baseline="30000">
                          <a:solidFill>
                            <a:srgbClr val="0B0B0B"/>
                          </a:solidFill>
                          <a:latin typeface="Times New Roman" pitchFamily="18" charset="0"/>
                          <a:ea typeface="Times New Roman"/>
                          <a:cs typeface="Times New Roman" pitchFamily="18" charset="0"/>
                        </a:rPr>
                        <a:t>c</a:t>
                      </a:r>
                      <a:r>
                        <a:rPr lang="en-US" sz="1400">
                          <a:solidFill>
                            <a:srgbClr val="0B0B0B"/>
                          </a:solidFill>
                          <a:latin typeface="Times New Roman" pitchFamily="18" charset="0"/>
                          <a:ea typeface="Times New Roman"/>
                          <a:cs typeface="Times New Roman" pitchFamily="18" charset="0"/>
                        </a:rPr>
                        <a:t> or A‾</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5194">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At least one of the events A or B occurs</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 B</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Both the events A and B occurs</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 B</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Events A and B are mutually exclusive</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 B = Φ</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Neither A nor B occurs</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 B’</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Event A occurs and B does not occur</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 B’</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Exactly one of the events A or B occurs</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 B’) ∪ (A’ ∩ B)</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1232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Not more than one of the events A or B occurs</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(A ∩ B’) ∪ (A’ ∩ B) ∪ (A’ ∩ B’)</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7232">
                <a:tc>
                  <a:txBody>
                    <a:bodyPr/>
                    <a:lstStyle/>
                    <a:p>
                      <a:pPr marL="0" marR="0">
                        <a:lnSpc>
                          <a:spcPct val="115000"/>
                        </a:lnSpc>
                        <a:spcBef>
                          <a:spcPts val="0"/>
                        </a:spcBef>
                        <a:spcAft>
                          <a:spcPts val="2250"/>
                        </a:spcAft>
                      </a:pPr>
                      <a:r>
                        <a:rPr lang="en-US" sz="1400">
                          <a:solidFill>
                            <a:srgbClr val="0B0B0B"/>
                          </a:solidFill>
                          <a:latin typeface="Times New Roman" pitchFamily="18" charset="0"/>
                          <a:ea typeface="Times New Roman"/>
                          <a:cs typeface="Times New Roman" pitchFamily="18" charset="0"/>
                        </a:rPr>
                        <a:t>If event A occurs, so does B</a:t>
                      </a:r>
                      <a:endParaRPr lang="en-US" sz="140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2250"/>
                        </a:spcAft>
                      </a:pPr>
                      <a:r>
                        <a:rPr lang="en-US" sz="1400" dirty="0">
                          <a:solidFill>
                            <a:srgbClr val="0B0B0B"/>
                          </a:solidFill>
                          <a:latin typeface="Times New Roman" pitchFamily="18" charset="0"/>
                          <a:ea typeface="Times New Roman"/>
                          <a:cs typeface="Times New Roman" pitchFamily="18" charset="0"/>
                        </a:rPr>
                        <a:t>A ⊂ B</a:t>
                      </a:r>
                      <a:endParaRPr lang="en-US" sz="1400" dirty="0">
                        <a:latin typeface="Times New Roman" pitchFamily="18" charset="0"/>
                        <a:ea typeface="Calibri"/>
                        <a:cs typeface="Times New Roman" pitchFamily="18" charset="0"/>
                      </a:endParaRPr>
                    </a:p>
                  </a:txBody>
                  <a:tcPr marL="95381" marR="95381" marT="95381" marB="9538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158</Words>
  <Application>Microsoft Office PowerPoint</Application>
  <PresentationFormat>On-screen Show (4:3)</PresentationFormat>
  <Paragraphs>67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Rahul</dc:creator>
  <cp:lastModifiedBy>Rahul</cp:lastModifiedBy>
  <cp:revision>18</cp:revision>
  <dcterms:created xsi:type="dcterms:W3CDTF">2006-08-16T00:00:00Z</dcterms:created>
  <dcterms:modified xsi:type="dcterms:W3CDTF">2020-06-26T07:51:54Z</dcterms:modified>
</cp:coreProperties>
</file>