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68" d="100"/>
          <a:sy n="68" d="100"/>
        </p:scale>
        <p:origin x="-276" y="204"/>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F59409D6-A986-4BC0-8E21-6C3F97669052}" type="datetimeFigureOut">
              <a:rPr lang="en-US" smtClean="0"/>
              <a:t>4/15/2024</a:t>
            </a:fld>
            <a:endParaRPr lang="en-US"/>
          </a:p>
        </p:txBody>
      </p:sp>
      <p:sp>
        <p:nvSpPr>
          <p:cNvPr id="4" name="Slide Image Placeholder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24C5F50B-C642-49F2-8BC2-EE41283EDA50}" type="slidenum">
              <a:rPr lang="en-US" smtClean="0"/>
              <a:t>‹#›</a:t>
            </a:fld>
            <a:endParaRPr lang="en-US"/>
          </a:p>
        </p:txBody>
      </p:sp>
    </p:spTree>
    <p:extLst>
      <p:ext uri="{BB962C8B-B14F-4D97-AF65-F5344CB8AC3E}">
        <p14:creationId xmlns:p14="http://schemas.microsoft.com/office/powerpoint/2010/main" val="1438257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319599" y="1480661"/>
            <a:ext cx="7477601" cy="2874645"/>
          </a:xfrm>
          <a:prstGeom prst="rect">
            <a:avLst/>
          </a:prstGeom>
          <a:noFill/>
          <a:ln/>
        </p:spPr>
        <p:txBody>
          <a:bodyPr wrap="square" rtlCol="0" anchor="t"/>
          <a:lstStyle/>
          <a:p>
            <a:pPr marL="0" indent="0">
              <a:lnSpc>
                <a:spcPts val="7545"/>
              </a:lnSpc>
              <a:buNone/>
            </a:pPr>
            <a:r>
              <a:rPr lang="en-US" sz="6036" b="1" kern="0" spc="-35" dirty="0">
                <a:solidFill>
                  <a:srgbClr val="FF75D3"/>
                </a:solidFill>
                <a:latin typeface="adonis-web" pitchFamily="34" charset="0"/>
                <a:ea typeface="adonis-web" pitchFamily="34" charset="-122"/>
                <a:cs typeface="adonis-web" pitchFamily="34" charset="-120"/>
              </a:rPr>
              <a:t>Surface Tension: The Captivating Force at the Interface</a:t>
            </a:r>
            <a:endParaRPr lang="en-US" sz="6036" dirty="0"/>
          </a:p>
        </p:txBody>
      </p:sp>
      <p:sp>
        <p:nvSpPr>
          <p:cNvPr id="6" name="Text 2"/>
          <p:cNvSpPr/>
          <p:nvPr/>
        </p:nvSpPr>
        <p:spPr>
          <a:xfrm>
            <a:off x="6319598" y="5518556"/>
            <a:ext cx="7477601"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Surface tension is a unique and fascinating property of liquids that arises from the cohesive forces between the molecules at the liquid-air interface. This invisible yet powerful force has profound implications in various scientific and everyday phenomena.</a:t>
            </a:r>
            <a:endParaRPr lang="en-US" sz="1750" dirty="0"/>
          </a:p>
        </p:txBody>
      </p:sp>
      <p:sp>
        <p:nvSpPr>
          <p:cNvPr id="8" name="Text 4"/>
          <p:cNvSpPr/>
          <p:nvPr/>
        </p:nvSpPr>
        <p:spPr>
          <a:xfrm>
            <a:off x="6424255" y="6481286"/>
            <a:ext cx="146090" cy="146328"/>
          </a:xfrm>
          <a:prstGeom prst="rect">
            <a:avLst/>
          </a:prstGeom>
          <a:noFill/>
          <a:ln/>
        </p:spPr>
        <p:txBody>
          <a:bodyPr wrap="none" rtlCol="0" anchor="t"/>
          <a:lstStyle/>
          <a:p>
            <a:pPr marL="0" indent="0" algn="ctr">
              <a:lnSpc>
                <a:spcPts val="1152"/>
              </a:lnSpc>
              <a:buNone/>
            </a:pPr>
            <a:endParaRPr lang="en-US" sz="1152" dirty="0"/>
          </a:p>
        </p:txBody>
      </p:sp>
      <p:sp>
        <p:nvSpPr>
          <p:cNvPr id="9" name="Text 5"/>
          <p:cNvSpPr/>
          <p:nvPr/>
        </p:nvSpPr>
        <p:spPr>
          <a:xfrm>
            <a:off x="6786086" y="6360081"/>
            <a:ext cx="1209794" cy="388858"/>
          </a:xfrm>
          <a:prstGeom prst="rect">
            <a:avLst/>
          </a:prstGeom>
          <a:noFill/>
          <a:ln/>
        </p:spPr>
        <p:txBody>
          <a:bodyPr wrap="none" rtlCol="0" anchor="t"/>
          <a:lstStyle/>
          <a:p>
            <a:pPr marL="0" indent="0" algn="l">
              <a:lnSpc>
                <a:spcPts val="3062"/>
              </a:lnSpc>
              <a:buNone/>
            </a:pPr>
            <a:endParaRPr lang="en-US" sz="218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FFFFFF">
              <a:alpha val="85000"/>
            </a:srgbClr>
          </a:solidFill>
          <a:ln/>
        </p:spPr>
      </p:sp>
      <p:sp>
        <p:nvSpPr>
          <p:cNvPr id="6" name="Text 2"/>
          <p:cNvSpPr/>
          <p:nvPr/>
        </p:nvSpPr>
        <p:spPr>
          <a:xfrm>
            <a:off x="2348389" y="925473"/>
            <a:ext cx="8231505" cy="694373"/>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Experimental Setup and Procedure</a:t>
            </a:r>
            <a:endParaRPr lang="en-US" sz="4374" dirty="0"/>
          </a:p>
        </p:txBody>
      </p:sp>
      <p:sp>
        <p:nvSpPr>
          <p:cNvPr id="7" name="Shape 3"/>
          <p:cNvSpPr/>
          <p:nvPr/>
        </p:nvSpPr>
        <p:spPr>
          <a:xfrm>
            <a:off x="2659499" y="1953101"/>
            <a:ext cx="44410" cy="5351026"/>
          </a:xfrm>
          <a:prstGeom prst="roundRect">
            <a:avLst>
              <a:gd name="adj" fmla="val 225151"/>
            </a:avLst>
          </a:prstGeom>
          <a:solidFill>
            <a:srgbClr val="D1B6E1"/>
          </a:solidFill>
          <a:ln/>
        </p:spPr>
      </p:sp>
      <p:sp>
        <p:nvSpPr>
          <p:cNvPr id="8" name="Shape 4"/>
          <p:cNvSpPr/>
          <p:nvPr/>
        </p:nvSpPr>
        <p:spPr>
          <a:xfrm>
            <a:off x="2931616" y="2354401"/>
            <a:ext cx="777597" cy="44410"/>
          </a:xfrm>
          <a:prstGeom prst="roundRect">
            <a:avLst>
              <a:gd name="adj" fmla="val 225151"/>
            </a:avLst>
          </a:prstGeom>
          <a:solidFill>
            <a:srgbClr val="D1B6E1"/>
          </a:solidFill>
          <a:ln/>
        </p:spPr>
      </p:sp>
      <p:sp>
        <p:nvSpPr>
          <p:cNvPr id="9" name="Shape 5"/>
          <p:cNvSpPr/>
          <p:nvPr/>
        </p:nvSpPr>
        <p:spPr>
          <a:xfrm>
            <a:off x="2431673" y="2126694"/>
            <a:ext cx="499943" cy="499943"/>
          </a:xfrm>
          <a:prstGeom prst="roundRect">
            <a:avLst>
              <a:gd name="adj" fmla="val 20000"/>
            </a:avLst>
          </a:prstGeom>
          <a:noFill/>
          <a:ln w="7620">
            <a:solidFill>
              <a:srgbClr val="D1B6E1"/>
            </a:solidFill>
            <a:prstDash val="solid"/>
          </a:ln>
        </p:spPr>
      </p:sp>
      <p:sp>
        <p:nvSpPr>
          <p:cNvPr id="10" name="Text 6"/>
          <p:cNvSpPr/>
          <p:nvPr/>
        </p:nvSpPr>
        <p:spPr>
          <a:xfrm>
            <a:off x="2588955" y="2168366"/>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1</a:t>
            </a:r>
            <a:endParaRPr lang="en-US" sz="2624" dirty="0"/>
          </a:p>
        </p:txBody>
      </p:sp>
      <p:sp>
        <p:nvSpPr>
          <p:cNvPr id="11" name="Text 7"/>
          <p:cNvSpPr/>
          <p:nvPr/>
        </p:nvSpPr>
        <p:spPr>
          <a:xfrm>
            <a:off x="3903702" y="2175272"/>
            <a:ext cx="3103126" cy="347186"/>
          </a:xfrm>
          <a:prstGeom prst="rect">
            <a:avLst/>
          </a:prstGeom>
          <a:noFill/>
          <a:ln/>
        </p:spPr>
        <p:txBody>
          <a:bodyPr wrap="none" rtlCol="0" anchor="t"/>
          <a:lstStyle/>
          <a:p>
            <a:pPr marL="0" indent="0" algn="l">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Prepare the Capillary Tube</a:t>
            </a:r>
            <a:endParaRPr lang="en-US" sz="2187" dirty="0"/>
          </a:p>
        </p:txBody>
      </p:sp>
      <p:sp>
        <p:nvSpPr>
          <p:cNvPr id="12" name="Text 8"/>
          <p:cNvSpPr/>
          <p:nvPr/>
        </p:nvSpPr>
        <p:spPr>
          <a:xfrm>
            <a:off x="3903702" y="2655689"/>
            <a:ext cx="8378190" cy="710803"/>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first step is to select a clean, dry capillary tube with a known diameter. The tube should be vertically mounted and its height carefully measured.</a:t>
            </a:r>
            <a:endParaRPr lang="en-US" sz="1750" dirty="0"/>
          </a:p>
        </p:txBody>
      </p:sp>
      <p:sp>
        <p:nvSpPr>
          <p:cNvPr id="13" name="Shape 9"/>
          <p:cNvSpPr/>
          <p:nvPr/>
        </p:nvSpPr>
        <p:spPr>
          <a:xfrm>
            <a:off x="2931616" y="4212134"/>
            <a:ext cx="777597" cy="44410"/>
          </a:xfrm>
          <a:prstGeom prst="roundRect">
            <a:avLst>
              <a:gd name="adj" fmla="val 225151"/>
            </a:avLst>
          </a:prstGeom>
          <a:solidFill>
            <a:srgbClr val="D1B6E1"/>
          </a:solidFill>
          <a:ln/>
        </p:spPr>
      </p:sp>
      <p:sp>
        <p:nvSpPr>
          <p:cNvPr id="14" name="Shape 10"/>
          <p:cNvSpPr/>
          <p:nvPr/>
        </p:nvSpPr>
        <p:spPr>
          <a:xfrm>
            <a:off x="2431673" y="3984427"/>
            <a:ext cx="499943" cy="499943"/>
          </a:xfrm>
          <a:prstGeom prst="roundRect">
            <a:avLst>
              <a:gd name="adj" fmla="val 20000"/>
            </a:avLst>
          </a:prstGeom>
          <a:noFill/>
          <a:ln w="7620">
            <a:solidFill>
              <a:srgbClr val="D1B6E1"/>
            </a:solidFill>
            <a:prstDash val="solid"/>
          </a:ln>
        </p:spPr>
      </p:sp>
      <p:sp>
        <p:nvSpPr>
          <p:cNvPr id="15" name="Text 11"/>
          <p:cNvSpPr/>
          <p:nvPr/>
        </p:nvSpPr>
        <p:spPr>
          <a:xfrm>
            <a:off x="2588955" y="4026098"/>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2</a:t>
            </a:r>
            <a:endParaRPr lang="en-US" sz="2624" dirty="0"/>
          </a:p>
        </p:txBody>
      </p:sp>
      <p:sp>
        <p:nvSpPr>
          <p:cNvPr id="16" name="Text 12"/>
          <p:cNvSpPr/>
          <p:nvPr/>
        </p:nvSpPr>
        <p:spPr>
          <a:xfrm>
            <a:off x="3903702" y="4033004"/>
            <a:ext cx="2777490" cy="347186"/>
          </a:xfrm>
          <a:prstGeom prst="rect">
            <a:avLst/>
          </a:prstGeom>
          <a:noFill/>
          <a:ln/>
        </p:spPr>
        <p:txBody>
          <a:bodyPr wrap="none" rtlCol="0" anchor="t"/>
          <a:lstStyle/>
          <a:p>
            <a:pPr marL="0" indent="0" algn="l">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Add the Liquid Sample</a:t>
            </a:r>
            <a:endParaRPr lang="en-US" sz="2187" dirty="0"/>
          </a:p>
        </p:txBody>
      </p:sp>
      <p:sp>
        <p:nvSpPr>
          <p:cNvPr id="17" name="Text 13"/>
          <p:cNvSpPr/>
          <p:nvPr/>
        </p:nvSpPr>
        <p:spPr>
          <a:xfrm>
            <a:off x="3903702" y="4513421"/>
            <a:ext cx="8378190" cy="710803"/>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liquid sample is then carefully added to a beaker or container placed beneath the capillary tube. The liquid should be allowed to rise up the tube until it reaches a stable height.</a:t>
            </a:r>
            <a:endParaRPr lang="en-US" sz="1750" dirty="0"/>
          </a:p>
        </p:txBody>
      </p:sp>
      <p:sp>
        <p:nvSpPr>
          <p:cNvPr id="18" name="Shape 14"/>
          <p:cNvSpPr/>
          <p:nvPr/>
        </p:nvSpPr>
        <p:spPr>
          <a:xfrm>
            <a:off x="2931616" y="6069866"/>
            <a:ext cx="777597" cy="44410"/>
          </a:xfrm>
          <a:prstGeom prst="roundRect">
            <a:avLst>
              <a:gd name="adj" fmla="val 225151"/>
            </a:avLst>
          </a:prstGeom>
          <a:solidFill>
            <a:srgbClr val="D1B6E1"/>
          </a:solidFill>
          <a:ln/>
        </p:spPr>
      </p:sp>
      <p:sp>
        <p:nvSpPr>
          <p:cNvPr id="19" name="Shape 15"/>
          <p:cNvSpPr/>
          <p:nvPr/>
        </p:nvSpPr>
        <p:spPr>
          <a:xfrm>
            <a:off x="2431673" y="5842159"/>
            <a:ext cx="499943" cy="499943"/>
          </a:xfrm>
          <a:prstGeom prst="roundRect">
            <a:avLst>
              <a:gd name="adj" fmla="val 20000"/>
            </a:avLst>
          </a:prstGeom>
          <a:noFill/>
          <a:ln w="7620">
            <a:solidFill>
              <a:srgbClr val="D1B6E1"/>
            </a:solidFill>
            <a:prstDash val="solid"/>
          </a:ln>
        </p:spPr>
      </p:sp>
      <p:sp>
        <p:nvSpPr>
          <p:cNvPr id="20" name="Text 16"/>
          <p:cNvSpPr/>
          <p:nvPr/>
        </p:nvSpPr>
        <p:spPr>
          <a:xfrm>
            <a:off x="2588955" y="5883831"/>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3</a:t>
            </a:r>
            <a:endParaRPr lang="en-US" sz="2624" dirty="0"/>
          </a:p>
        </p:txBody>
      </p:sp>
      <p:sp>
        <p:nvSpPr>
          <p:cNvPr id="21" name="Text 17"/>
          <p:cNvSpPr/>
          <p:nvPr/>
        </p:nvSpPr>
        <p:spPr>
          <a:xfrm>
            <a:off x="3903702" y="5890736"/>
            <a:ext cx="2859286" cy="347186"/>
          </a:xfrm>
          <a:prstGeom prst="rect">
            <a:avLst/>
          </a:prstGeom>
          <a:noFill/>
          <a:ln/>
        </p:spPr>
        <p:txBody>
          <a:bodyPr wrap="none" rtlCol="0" anchor="t"/>
          <a:lstStyle/>
          <a:p>
            <a:pPr marL="0" indent="0" algn="l">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Measure the Rise Height</a:t>
            </a:r>
            <a:endParaRPr lang="en-US" sz="2187" dirty="0"/>
          </a:p>
        </p:txBody>
      </p:sp>
      <p:sp>
        <p:nvSpPr>
          <p:cNvPr id="22" name="Text 18"/>
          <p:cNvSpPr/>
          <p:nvPr/>
        </p:nvSpPr>
        <p:spPr>
          <a:xfrm>
            <a:off x="3903702" y="6371153"/>
            <a:ext cx="8378190" cy="710803"/>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height of the liquid column in the capillary tube is measured using a precise ruler or scale. This rise height is a crucial parameter in the Jaeger's method calculation.</a:t>
            </a:r>
            <a:endParaRPr lang="en-US" sz="1750" dirty="0"/>
          </a:p>
        </p:txBody>
      </p:sp>
    </p:spTree>
    <p:extLst>
      <p:ext uri="{BB962C8B-B14F-4D97-AF65-F5344CB8AC3E}">
        <p14:creationId xmlns:p14="http://schemas.microsoft.com/office/powerpoint/2010/main" val="2996012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749260"/>
            <a:ext cx="7982664" cy="694373"/>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Factors Affecting Surface Tension</a:t>
            </a:r>
            <a:endParaRPr lang="en-US" sz="4374" dirty="0"/>
          </a:p>
        </p:txBody>
      </p:sp>
      <p:sp>
        <p:nvSpPr>
          <p:cNvPr id="5" name="Shape 2"/>
          <p:cNvSpPr/>
          <p:nvPr/>
        </p:nvSpPr>
        <p:spPr>
          <a:xfrm>
            <a:off x="2348389" y="2061567"/>
            <a:ext cx="499943" cy="499943"/>
          </a:xfrm>
          <a:prstGeom prst="roundRect">
            <a:avLst>
              <a:gd name="adj" fmla="val 20000"/>
            </a:avLst>
          </a:prstGeom>
          <a:noFill/>
          <a:ln w="7620">
            <a:solidFill>
              <a:srgbClr val="D1B6E1"/>
            </a:solidFill>
            <a:prstDash val="solid"/>
          </a:ln>
        </p:spPr>
      </p:sp>
      <p:sp>
        <p:nvSpPr>
          <p:cNvPr id="6" name="Text 3"/>
          <p:cNvSpPr/>
          <p:nvPr/>
        </p:nvSpPr>
        <p:spPr>
          <a:xfrm>
            <a:off x="2505670" y="2103239"/>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1</a:t>
            </a:r>
            <a:endParaRPr lang="en-US" sz="2624" dirty="0"/>
          </a:p>
        </p:txBody>
      </p:sp>
      <p:sp>
        <p:nvSpPr>
          <p:cNvPr id="7" name="Text 4"/>
          <p:cNvSpPr/>
          <p:nvPr/>
        </p:nvSpPr>
        <p:spPr>
          <a:xfrm>
            <a:off x="3070503" y="2137886"/>
            <a:ext cx="2777490" cy="347186"/>
          </a:xfrm>
          <a:prstGeom prst="rect">
            <a:avLst/>
          </a:prstGeom>
          <a:noFill/>
          <a:ln/>
        </p:spPr>
        <p:txBody>
          <a:bodyPr wrap="non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Temperature</a:t>
            </a:r>
            <a:endParaRPr lang="en-US" sz="2187" dirty="0"/>
          </a:p>
        </p:txBody>
      </p:sp>
      <p:sp>
        <p:nvSpPr>
          <p:cNvPr id="8" name="Text 5"/>
          <p:cNvSpPr/>
          <p:nvPr/>
        </p:nvSpPr>
        <p:spPr>
          <a:xfrm>
            <a:off x="3070503" y="2618303"/>
            <a:ext cx="4133612"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surface tension of a liquid is known to decrease with increasing temperature. As the temperature rises, the cohesive forces between the liquid molecules weaken, resulting in a lower surface tension.</a:t>
            </a:r>
            <a:endParaRPr lang="en-US" sz="1750" dirty="0"/>
          </a:p>
        </p:txBody>
      </p:sp>
      <p:sp>
        <p:nvSpPr>
          <p:cNvPr id="9" name="Shape 6"/>
          <p:cNvSpPr/>
          <p:nvPr/>
        </p:nvSpPr>
        <p:spPr>
          <a:xfrm>
            <a:off x="7426285" y="2061567"/>
            <a:ext cx="499943" cy="499943"/>
          </a:xfrm>
          <a:prstGeom prst="roundRect">
            <a:avLst>
              <a:gd name="adj" fmla="val 20000"/>
            </a:avLst>
          </a:prstGeom>
          <a:noFill/>
          <a:ln w="7620">
            <a:solidFill>
              <a:srgbClr val="D1B6E1"/>
            </a:solidFill>
            <a:prstDash val="solid"/>
          </a:ln>
        </p:spPr>
      </p:sp>
      <p:sp>
        <p:nvSpPr>
          <p:cNvPr id="10" name="Text 7"/>
          <p:cNvSpPr/>
          <p:nvPr/>
        </p:nvSpPr>
        <p:spPr>
          <a:xfrm>
            <a:off x="7583567" y="2103239"/>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2</a:t>
            </a:r>
            <a:endParaRPr lang="en-US" sz="2624" dirty="0"/>
          </a:p>
        </p:txBody>
      </p:sp>
      <p:sp>
        <p:nvSpPr>
          <p:cNvPr id="11" name="Text 8"/>
          <p:cNvSpPr/>
          <p:nvPr/>
        </p:nvSpPr>
        <p:spPr>
          <a:xfrm>
            <a:off x="8148399" y="2137886"/>
            <a:ext cx="2777490" cy="347186"/>
          </a:xfrm>
          <a:prstGeom prst="rect">
            <a:avLst/>
          </a:prstGeom>
          <a:noFill/>
          <a:ln/>
        </p:spPr>
        <p:txBody>
          <a:bodyPr wrap="non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Solutes</a:t>
            </a:r>
            <a:endParaRPr lang="en-US" sz="2187" dirty="0"/>
          </a:p>
        </p:txBody>
      </p:sp>
      <p:sp>
        <p:nvSpPr>
          <p:cNvPr id="12" name="Text 9"/>
          <p:cNvSpPr/>
          <p:nvPr/>
        </p:nvSpPr>
        <p:spPr>
          <a:xfrm>
            <a:off x="8148399" y="2618303"/>
            <a:ext cx="4133612"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addition of solutes, such as salts or surfactants, can significantly affect the surface tension of a liquid. Solutes can either increase or decrease the surface tension, depending on their chemical properties and concentration.</a:t>
            </a:r>
            <a:endParaRPr lang="en-US" sz="1750" dirty="0"/>
          </a:p>
        </p:txBody>
      </p:sp>
      <p:sp>
        <p:nvSpPr>
          <p:cNvPr id="13" name="Shape 10"/>
          <p:cNvSpPr/>
          <p:nvPr/>
        </p:nvSpPr>
        <p:spPr>
          <a:xfrm>
            <a:off x="2348389" y="4791075"/>
            <a:ext cx="499943" cy="499943"/>
          </a:xfrm>
          <a:prstGeom prst="roundRect">
            <a:avLst>
              <a:gd name="adj" fmla="val 20000"/>
            </a:avLst>
          </a:prstGeom>
          <a:noFill/>
          <a:ln w="7620">
            <a:solidFill>
              <a:srgbClr val="D1B6E1"/>
            </a:solidFill>
            <a:prstDash val="solid"/>
          </a:ln>
        </p:spPr>
      </p:sp>
      <p:sp>
        <p:nvSpPr>
          <p:cNvPr id="14" name="Text 11"/>
          <p:cNvSpPr/>
          <p:nvPr/>
        </p:nvSpPr>
        <p:spPr>
          <a:xfrm>
            <a:off x="2505670" y="4832747"/>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3</a:t>
            </a:r>
            <a:endParaRPr lang="en-US" sz="2624" dirty="0"/>
          </a:p>
        </p:txBody>
      </p:sp>
      <p:sp>
        <p:nvSpPr>
          <p:cNvPr id="15" name="Text 12"/>
          <p:cNvSpPr/>
          <p:nvPr/>
        </p:nvSpPr>
        <p:spPr>
          <a:xfrm>
            <a:off x="3070503" y="4867394"/>
            <a:ext cx="2777490" cy="347186"/>
          </a:xfrm>
          <a:prstGeom prst="rect">
            <a:avLst/>
          </a:prstGeom>
          <a:noFill/>
          <a:ln/>
        </p:spPr>
        <p:txBody>
          <a:bodyPr wrap="non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Impurities</a:t>
            </a:r>
            <a:endParaRPr lang="en-US" sz="2187" dirty="0"/>
          </a:p>
        </p:txBody>
      </p:sp>
      <p:sp>
        <p:nvSpPr>
          <p:cNvPr id="16" name="Text 13"/>
          <p:cNvSpPr/>
          <p:nvPr/>
        </p:nvSpPr>
        <p:spPr>
          <a:xfrm>
            <a:off x="3070503" y="5347811"/>
            <a:ext cx="4133612"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presence of impurities in a liquid can also influence its surface tension. Even small amounts of contaminants can alter the intermolecular forces at the liquid's surface, leading to changes in the observed surface tension.</a:t>
            </a:r>
            <a:endParaRPr lang="en-US" sz="1750" dirty="0"/>
          </a:p>
        </p:txBody>
      </p:sp>
      <p:sp>
        <p:nvSpPr>
          <p:cNvPr id="17" name="Shape 14"/>
          <p:cNvSpPr/>
          <p:nvPr/>
        </p:nvSpPr>
        <p:spPr>
          <a:xfrm>
            <a:off x="7426285" y="4791075"/>
            <a:ext cx="499943" cy="499943"/>
          </a:xfrm>
          <a:prstGeom prst="roundRect">
            <a:avLst>
              <a:gd name="adj" fmla="val 20000"/>
            </a:avLst>
          </a:prstGeom>
          <a:noFill/>
          <a:ln w="7620">
            <a:solidFill>
              <a:srgbClr val="D1B6E1"/>
            </a:solidFill>
            <a:prstDash val="solid"/>
          </a:ln>
        </p:spPr>
      </p:sp>
      <p:sp>
        <p:nvSpPr>
          <p:cNvPr id="18" name="Text 15"/>
          <p:cNvSpPr/>
          <p:nvPr/>
        </p:nvSpPr>
        <p:spPr>
          <a:xfrm>
            <a:off x="7583567" y="4832747"/>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4</a:t>
            </a:r>
            <a:endParaRPr lang="en-US" sz="2624" dirty="0"/>
          </a:p>
        </p:txBody>
      </p:sp>
      <p:sp>
        <p:nvSpPr>
          <p:cNvPr id="19" name="Text 16"/>
          <p:cNvSpPr/>
          <p:nvPr/>
        </p:nvSpPr>
        <p:spPr>
          <a:xfrm>
            <a:off x="8148399" y="4867394"/>
            <a:ext cx="2777490" cy="347186"/>
          </a:xfrm>
          <a:prstGeom prst="rect">
            <a:avLst/>
          </a:prstGeom>
          <a:noFill/>
          <a:ln/>
        </p:spPr>
        <p:txBody>
          <a:bodyPr wrap="non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Surfactants</a:t>
            </a:r>
            <a:endParaRPr lang="en-US" sz="2187" dirty="0"/>
          </a:p>
        </p:txBody>
      </p:sp>
      <p:sp>
        <p:nvSpPr>
          <p:cNvPr id="20" name="Text 17"/>
          <p:cNvSpPr/>
          <p:nvPr/>
        </p:nvSpPr>
        <p:spPr>
          <a:xfrm>
            <a:off x="8148399" y="5347811"/>
            <a:ext cx="4133612"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Surfactants are a class of molecules that can dramatically reduce the surface tension of a liquid. They work by adsorbing at the liquid-air interface, disrupting the cohesive forces between the liquid molecules and creating a more stable surface.</a:t>
            </a:r>
            <a:endParaRPr lang="en-US" sz="1750" dirty="0"/>
          </a:p>
        </p:txBody>
      </p:sp>
    </p:spTree>
    <p:extLst>
      <p:ext uri="{BB962C8B-B14F-4D97-AF65-F5344CB8AC3E}">
        <p14:creationId xmlns:p14="http://schemas.microsoft.com/office/powerpoint/2010/main" val="1608045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5672"/>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14630400" cy="1963103"/>
          </a:xfrm>
          <a:prstGeom prst="rect">
            <a:avLst/>
          </a:prstGeom>
        </p:spPr>
      </p:pic>
      <p:sp>
        <p:nvSpPr>
          <p:cNvPr id="5" name="Text 1"/>
          <p:cNvSpPr/>
          <p:nvPr/>
        </p:nvSpPr>
        <p:spPr>
          <a:xfrm>
            <a:off x="3804642" y="2394942"/>
            <a:ext cx="6940272" cy="490776"/>
          </a:xfrm>
          <a:prstGeom prst="rect">
            <a:avLst/>
          </a:prstGeom>
          <a:noFill/>
          <a:ln/>
        </p:spPr>
        <p:txBody>
          <a:bodyPr wrap="none" rtlCol="0" anchor="t"/>
          <a:lstStyle/>
          <a:p>
            <a:pPr marL="0" indent="0">
              <a:lnSpc>
                <a:spcPts val="3864"/>
              </a:lnSpc>
              <a:buNone/>
            </a:pPr>
            <a:r>
              <a:rPr lang="en-US" sz="3092" b="1" kern="0" spc="-25" dirty="0">
                <a:solidFill>
                  <a:srgbClr val="FF75D3"/>
                </a:solidFill>
                <a:latin typeface="adonis-web" pitchFamily="34" charset="0"/>
                <a:ea typeface="adonis-web" pitchFamily="34" charset="-122"/>
                <a:cs typeface="adonis-web" pitchFamily="34" charset="-120"/>
              </a:rPr>
              <a:t>Effect of Temperature on Surface Tension</a:t>
            </a:r>
            <a:endParaRPr lang="en-US" sz="3092" dirty="0"/>
          </a:p>
        </p:txBody>
      </p:sp>
      <p:sp>
        <p:nvSpPr>
          <p:cNvPr id="6" name="Shape 2"/>
          <p:cNvSpPr/>
          <p:nvPr/>
        </p:nvSpPr>
        <p:spPr>
          <a:xfrm>
            <a:off x="3804642" y="3121223"/>
            <a:ext cx="2235637" cy="4682609"/>
          </a:xfrm>
          <a:prstGeom prst="roundRect">
            <a:avLst>
              <a:gd name="adj" fmla="val 3161"/>
            </a:avLst>
          </a:prstGeom>
          <a:noFill/>
          <a:ln w="7620">
            <a:solidFill>
              <a:srgbClr val="D1B6E1"/>
            </a:solidFill>
            <a:prstDash val="solid"/>
          </a:ln>
        </p:spPr>
      </p:sp>
      <p:sp>
        <p:nvSpPr>
          <p:cNvPr id="7" name="Text 3"/>
          <p:cNvSpPr/>
          <p:nvPr/>
        </p:nvSpPr>
        <p:spPr>
          <a:xfrm>
            <a:off x="3969306" y="3285887"/>
            <a:ext cx="1906310" cy="245388"/>
          </a:xfrm>
          <a:prstGeom prst="rect">
            <a:avLst/>
          </a:prstGeom>
          <a:noFill/>
          <a:ln/>
        </p:spPr>
        <p:txBody>
          <a:bodyPr wrap="none" rtlCol="0" anchor="t"/>
          <a:lstStyle/>
          <a:p>
            <a:pPr marL="0" indent="0">
              <a:lnSpc>
                <a:spcPts val="1932"/>
              </a:lnSpc>
              <a:buNone/>
            </a:pPr>
            <a:r>
              <a:rPr lang="en-US" sz="1546" b="1" kern="0" spc="-25" dirty="0">
                <a:solidFill>
                  <a:srgbClr val="272525"/>
                </a:solidFill>
                <a:latin typeface="adonis-web" pitchFamily="34" charset="0"/>
                <a:ea typeface="adonis-web" pitchFamily="34" charset="-122"/>
                <a:cs typeface="adonis-web" pitchFamily="34" charset="-120"/>
              </a:rPr>
              <a:t>Molecular Explanation</a:t>
            </a:r>
            <a:endParaRPr lang="en-US" sz="1546" dirty="0"/>
          </a:p>
        </p:txBody>
      </p:sp>
      <p:sp>
        <p:nvSpPr>
          <p:cNvPr id="8" name="Text 4"/>
          <p:cNvSpPr/>
          <p:nvPr/>
        </p:nvSpPr>
        <p:spPr>
          <a:xfrm>
            <a:off x="3969306" y="3625453"/>
            <a:ext cx="1906310" cy="2763441"/>
          </a:xfrm>
          <a:prstGeom prst="rect">
            <a:avLst/>
          </a:prstGeom>
          <a:noFill/>
          <a:ln/>
        </p:spPr>
        <p:txBody>
          <a:bodyPr wrap="square" rtlCol="0" anchor="t"/>
          <a:lstStyle/>
          <a:p>
            <a:pPr marL="0" indent="0">
              <a:lnSpc>
                <a:spcPts val="1979"/>
              </a:lnSpc>
              <a:buNone/>
            </a:pPr>
            <a:r>
              <a:rPr lang="en-US" sz="1237" kern="0" spc="-25" dirty="0">
                <a:solidFill>
                  <a:srgbClr val="272525"/>
                </a:solidFill>
                <a:latin typeface="Source Sans Pro" pitchFamily="34" charset="0"/>
                <a:ea typeface="Source Sans Pro" pitchFamily="34" charset="-122"/>
                <a:cs typeface="Source Sans Pro" pitchFamily="34" charset="-120"/>
              </a:rPr>
              <a:t>As the temperature of a liquid increases, the kinetic energy of the molecules increases, causing them to move more rapidly and break free from the cohesive forces that hold them together at the surface. This weakening of intermolecular attractions leads to a decrease in the surface tension of the liquid.</a:t>
            </a:r>
            <a:endParaRPr lang="en-US" sz="1237" dirty="0"/>
          </a:p>
        </p:txBody>
      </p:sp>
      <p:sp>
        <p:nvSpPr>
          <p:cNvPr id="9" name="Shape 5"/>
          <p:cNvSpPr/>
          <p:nvPr/>
        </p:nvSpPr>
        <p:spPr>
          <a:xfrm>
            <a:off x="6197322" y="3121223"/>
            <a:ext cx="2235637" cy="4682609"/>
          </a:xfrm>
          <a:prstGeom prst="roundRect">
            <a:avLst>
              <a:gd name="adj" fmla="val 3161"/>
            </a:avLst>
          </a:prstGeom>
          <a:noFill/>
          <a:ln w="7620">
            <a:solidFill>
              <a:srgbClr val="D1B6E1"/>
            </a:solidFill>
            <a:prstDash val="solid"/>
          </a:ln>
        </p:spPr>
      </p:sp>
      <p:sp>
        <p:nvSpPr>
          <p:cNvPr id="10" name="Text 6"/>
          <p:cNvSpPr/>
          <p:nvPr/>
        </p:nvSpPr>
        <p:spPr>
          <a:xfrm>
            <a:off x="6361986" y="3285887"/>
            <a:ext cx="1906310" cy="245388"/>
          </a:xfrm>
          <a:prstGeom prst="rect">
            <a:avLst/>
          </a:prstGeom>
          <a:noFill/>
          <a:ln/>
        </p:spPr>
        <p:txBody>
          <a:bodyPr wrap="none" rtlCol="0" anchor="t"/>
          <a:lstStyle/>
          <a:p>
            <a:pPr marL="0" indent="0">
              <a:lnSpc>
                <a:spcPts val="1932"/>
              </a:lnSpc>
              <a:buNone/>
            </a:pPr>
            <a:r>
              <a:rPr lang="en-US" sz="1546" b="1" kern="0" spc="-25" dirty="0">
                <a:solidFill>
                  <a:srgbClr val="272525"/>
                </a:solidFill>
                <a:latin typeface="adonis-web" pitchFamily="34" charset="0"/>
                <a:ea typeface="adonis-web" pitchFamily="34" charset="-122"/>
                <a:cs typeface="adonis-web" pitchFamily="34" charset="-120"/>
              </a:rPr>
              <a:t>Practical Implications</a:t>
            </a:r>
            <a:endParaRPr lang="en-US" sz="1546" dirty="0"/>
          </a:p>
        </p:txBody>
      </p:sp>
      <p:sp>
        <p:nvSpPr>
          <p:cNvPr id="11" name="Text 7"/>
          <p:cNvSpPr/>
          <p:nvPr/>
        </p:nvSpPr>
        <p:spPr>
          <a:xfrm>
            <a:off x="6361986" y="3625453"/>
            <a:ext cx="1906310" cy="3014663"/>
          </a:xfrm>
          <a:prstGeom prst="rect">
            <a:avLst/>
          </a:prstGeom>
          <a:noFill/>
          <a:ln/>
        </p:spPr>
        <p:txBody>
          <a:bodyPr wrap="square" rtlCol="0" anchor="t"/>
          <a:lstStyle/>
          <a:p>
            <a:pPr marL="0" indent="0">
              <a:lnSpc>
                <a:spcPts val="1979"/>
              </a:lnSpc>
              <a:buNone/>
            </a:pPr>
            <a:r>
              <a:rPr lang="en-US" sz="1237" kern="0" spc="-25" dirty="0">
                <a:solidFill>
                  <a:srgbClr val="272525"/>
                </a:solidFill>
                <a:latin typeface="Source Sans Pro" pitchFamily="34" charset="0"/>
                <a:ea typeface="Source Sans Pro" pitchFamily="34" charset="-122"/>
                <a:cs typeface="Source Sans Pro" pitchFamily="34" charset="-120"/>
              </a:rPr>
              <a:t>The temperature dependence of surface tension has important practical applications, particularly in processes involving the wetting and spreading of liquids on surfaces. Understanding how surface tension changes with temperature is crucial in industries such as coatings, printing, and microfluidics.</a:t>
            </a:r>
            <a:endParaRPr lang="en-US" sz="1237" dirty="0"/>
          </a:p>
        </p:txBody>
      </p:sp>
      <p:sp>
        <p:nvSpPr>
          <p:cNvPr id="12" name="Shape 8"/>
          <p:cNvSpPr/>
          <p:nvPr/>
        </p:nvSpPr>
        <p:spPr>
          <a:xfrm>
            <a:off x="8590002" y="3121223"/>
            <a:ext cx="2235637" cy="4682609"/>
          </a:xfrm>
          <a:prstGeom prst="roundRect">
            <a:avLst>
              <a:gd name="adj" fmla="val 3161"/>
            </a:avLst>
          </a:prstGeom>
          <a:noFill/>
          <a:ln w="7620">
            <a:solidFill>
              <a:srgbClr val="D1B6E1"/>
            </a:solidFill>
            <a:prstDash val="solid"/>
          </a:ln>
        </p:spPr>
      </p:sp>
      <p:sp>
        <p:nvSpPr>
          <p:cNvPr id="13" name="Text 9"/>
          <p:cNvSpPr/>
          <p:nvPr/>
        </p:nvSpPr>
        <p:spPr>
          <a:xfrm>
            <a:off x="8754666" y="3285887"/>
            <a:ext cx="1906310" cy="490776"/>
          </a:xfrm>
          <a:prstGeom prst="rect">
            <a:avLst/>
          </a:prstGeom>
          <a:noFill/>
          <a:ln/>
        </p:spPr>
        <p:txBody>
          <a:bodyPr wrap="square" rtlCol="0" anchor="t"/>
          <a:lstStyle/>
          <a:p>
            <a:pPr marL="0" indent="0">
              <a:lnSpc>
                <a:spcPts val="1932"/>
              </a:lnSpc>
              <a:buNone/>
            </a:pPr>
            <a:r>
              <a:rPr lang="en-US" sz="1546" b="1" kern="0" spc="-25" dirty="0">
                <a:solidFill>
                  <a:srgbClr val="272525"/>
                </a:solidFill>
                <a:latin typeface="adonis-web" pitchFamily="34" charset="0"/>
                <a:ea typeface="adonis-web" pitchFamily="34" charset="-122"/>
                <a:cs typeface="adonis-web" pitchFamily="34" charset="-120"/>
              </a:rPr>
              <a:t>Experimental Observations</a:t>
            </a:r>
            <a:endParaRPr lang="en-US" sz="1546" dirty="0"/>
          </a:p>
        </p:txBody>
      </p:sp>
      <p:sp>
        <p:nvSpPr>
          <p:cNvPr id="14" name="Text 10"/>
          <p:cNvSpPr/>
          <p:nvPr/>
        </p:nvSpPr>
        <p:spPr>
          <a:xfrm>
            <a:off x="8754666" y="3870841"/>
            <a:ext cx="1906310" cy="3768328"/>
          </a:xfrm>
          <a:prstGeom prst="rect">
            <a:avLst/>
          </a:prstGeom>
          <a:noFill/>
          <a:ln/>
        </p:spPr>
        <p:txBody>
          <a:bodyPr wrap="square" rtlCol="0" anchor="t"/>
          <a:lstStyle/>
          <a:p>
            <a:pPr marL="0" indent="0">
              <a:lnSpc>
                <a:spcPts val="1979"/>
              </a:lnSpc>
              <a:buNone/>
            </a:pPr>
            <a:r>
              <a:rPr lang="en-US" sz="1237" kern="0" spc="-25" dirty="0">
                <a:solidFill>
                  <a:srgbClr val="272525"/>
                </a:solidFill>
                <a:latin typeface="Source Sans Pro" pitchFamily="34" charset="0"/>
                <a:ea typeface="Source Sans Pro" pitchFamily="34" charset="-122"/>
                <a:cs typeface="Source Sans Pro" pitchFamily="34" charset="-120"/>
              </a:rPr>
              <a:t>Numerous studies have confirmed the inverse relationship between temperature and surface tension for a wide range of liquids, including water, alcohols, and organic solvents. The rate of change in surface tension with temperature is often reported as the surface tension temperature coefficient, which can be used to predict the surface tension at different temperatures.</a:t>
            </a:r>
            <a:endParaRPr lang="en-US" sz="1237" dirty="0"/>
          </a:p>
        </p:txBody>
      </p:sp>
    </p:spTree>
    <p:extLst>
      <p:ext uri="{BB962C8B-B14F-4D97-AF65-F5344CB8AC3E}">
        <p14:creationId xmlns:p14="http://schemas.microsoft.com/office/powerpoint/2010/main" val="3660336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972860"/>
            <a:ext cx="8568571" cy="694373"/>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Effect of Solutes on Surface Tension</a:t>
            </a:r>
            <a:endParaRPr lang="en-US" sz="4374" dirty="0"/>
          </a:p>
        </p:txBody>
      </p:sp>
      <p:sp>
        <p:nvSpPr>
          <p:cNvPr id="5" name="Text 2"/>
          <p:cNvSpPr/>
          <p:nvPr/>
        </p:nvSpPr>
        <p:spPr>
          <a:xfrm>
            <a:off x="2348389" y="2222659"/>
            <a:ext cx="2777490" cy="347186"/>
          </a:xfrm>
          <a:prstGeom prst="rect">
            <a:avLst/>
          </a:prstGeom>
          <a:noFill/>
          <a:ln/>
        </p:spPr>
        <p:txBody>
          <a:bodyPr wrap="none" rtlCol="0" anchor="t"/>
          <a:lstStyle/>
          <a:p>
            <a:pPr marL="0" indent="0">
              <a:lnSpc>
                <a:spcPts val="2734"/>
              </a:lnSpc>
              <a:buNone/>
            </a:pPr>
            <a:r>
              <a:rPr lang="en-US" sz="2187" b="1" kern="0" spc="-35" dirty="0">
                <a:solidFill>
                  <a:srgbClr val="FF75D3"/>
                </a:solidFill>
                <a:latin typeface="adonis-web" pitchFamily="34" charset="0"/>
                <a:ea typeface="adonis-web" pitchFamily="34" charset="-122"/>
                <a:cs typeface="adonis-web" pitchFamily="34" charset="-120"/>
              </a:rPr>
              <a:t>Surfactants</a:t>
            </a:r>
            <a:endParaRPr lang="en-US" sz="2187" dirty="0"/>
          </a:p>
        </p:txBody>
      </p:sp>
      <p:sp>
        <p:nvSpPr>
          <p:cNvPr id="6" name="Text 3"/>
          <p:cNvSpPr/>
          <p:nvPr/>
        </p:nvSpPr>
        <p:spPr>
          <a:xfrm>
            <a:off x="2348389" y="2792016"/>
            <a:ext cx="2949416" cy="4264819"/>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Surfactants are a class of solutes that can significantly reduce the surface tension of a liquid. They work by adsorbing at the liquid-air interface, disrupting the cohesive forces between the liquid molecules and creating a more stable surface. As the concentration of surfactants increases, the surface tension of the liquid decreases dramatically.</a:t>
            </a:r>
            <a:endParaRPr lang="en-US" sz="1750" dirty="0"/>
          </a:p>
        </p:txBody>
      </p:sp>
      <p:sp>
        <p:nvSpPr>
          <p:cNvPr id="7" name="Text 4"/>
          <p:cNvSpPr/>
          <p:nvPr/>
        </p:nvSpPr>
        <p:spPr>
          <a:xfrm>
            <a:off x="5847398" y="2222659"/>
            <a:ext cx="2777490" cy="347186"/>
          </a:xfrm>
          <a:prstGeom prst="rect">
            <a:avLst/>
          </a:prstGeom>
          <a:noFill/>
          <a:ln/>
        </p:spPr>
        <p:txBody>
          <a:bodyPr wrap="none" rtlCol="0" anchor="t"/>
          <a:lstStyle/>
          <a:p>
            <a:pPr marL="0" indent="0">
              <a:lnSpc>
                <a:spcPts val="2734"/>
              </a:lnSpc>
              <a:buNone/>
            </a:pPr>
            <a:r>
              <a:rPr lang="en-US" sz="2187" b="1" kern="0" spc="-35" dirty="0">
                <a:solidFill>
                  <a:srgbClr val="FF75D3"/>
                </a:solidFill>
                <a:latin typeface="adonis-web" pitchFamily="34" charset="0"/>
                <a:ea typeface="adonis-web" pitchFamily="34" charset="-122"/>
                <a:cs typeface="adonis-web" pitchFamily="34" charset="-120"/>
              </a:rPr>
              <a:t>Salts and Electrolytes</a:t>
            </a:r>
            <a:endParaRPr lang="en-US" sz="2187" dirty="0"/>
          </a:p>
        </p:txBody>
      </p:sp>
      <p:sp>
        <p:nvSpPr>
          <p:cNvPr id="8" name="Text 5"/>
          <p:cNvSpPr/>
          <p:nvPr/>
        </p:nvSpPr>
        <p:spPr>
          <a:xfrm>
            <a:off x="5847398" y="2792016"/>
            <a:ext cx="2949416" cy="4264819"/>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addition of salts and other electrolytes to a liquid can also affect its surface tension, though the effect is generally less pronounced than that of surfactants. Electrolytes can either increase or decrease the surface tension, depending on their specific chemical properties and their ability to interact with the liquid molecules at the surface.</a:t>
            </a:r>
            <a:endParaRPr lang="en-US" sz="1750" dirty="0"/>
          </a:p>
        </p:txBody>
      </p:sp>
      <p:sp>
        <p:nvSpPr>
          <p:cNvPr id="9" name="Text 6"/>
          <p:cNvSpPr/>
          <p:nvPr/>
        </p:nvSpPr>
        <p:spPr>
          <a:xfrm>
            <a:off x="9346406" y="2222659"/>
            <a:ext cx="2777490" cy="347186"/>
          </a:xfrm>
          <a:prstGeom prst="rect">
            <a:avLst/>
          </a:prstGeom>
          <a:noFill/>
          <a:ln/>
        </p:spPr>
        <p:txBody>
          <a:bodyPr wrap="none" rtlCol="0" anchor="t"/>
          <a:lstStyle/>
          <a:p>
            <a:pPr marL="0" indent="0">
              <a:lnSpc>
                <a:spcPts val="2734"/>
              </a:lnSpc>
              <a:buNone/>
            </a:pPr>
            <a:r>
              <a:rPr lang="en-US" sz="2187" b="1" kern="0" spc="-35" dirty="0">
                <a:solidFill>
                  <a:srgbClr val="FF75D3"/>
                </a:solidFill>
                <a:latin typeface="adonis-web" pitchFamily="34" charset="0"/>
                <a:ea typeface="adonis-web" pitchFamily="34" charset="-122"/>
                <a:cs typeface="adonis-web" pitchFamily="34" charset="-120"/>
              </a:rPr>
              <a:t>Organic Solutes</a:t>
            </a:r>
            <a:endParaRPr lang="en-US" sz="2187" dirty="0"/>
          </a:p>
        </p:txBody>
      </p:sp>
      <p:sp>
        <p:nvSpPr>
          <p:cNvPr id="10" name="Text 7"/>
          <p:cNvSpPr/>
          <p:nvPr/>
        </p:nvSpPr>
        <p:spPr>
          <a:xfrm>
            <a:off x="9346406" y="2792016"/>
            <a:ext cx="2949416" cy="355401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Organic solutes, such as alcohols and sugars, can also influence the surface tension of a liquid. These solutes can either increase or decrease the surface tension, depending on their structure and their interactions with the liquid molecules. The effect is often more subtle than that of surfactants or electrolytes.</a:t>
            </a:r>
            <a:endParaRPr lang="en-US" sz="1750" dirty="0"/>
          </a:p>
        </p:txBody>
      </p:sp>
    </p:spTree>
    <p:extLst>
      <p:ext uri="{BB962C8B-B14F-4D97-AF65-F5344CB8AC3E}">
        <p14:creationId xmlns:p14="http://schemas.microsoft.com/office/powerpoint/2010/main" val="202496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3182541" y="509111"/>
            <a:ext cx="6226612" cy="577691"/>
          </a:xfrm>
          <a:prstGeom prst="rect">
            <a:avLst/>
          </a:prstGeom>
          <a:noFill/>
          <a:ln/>
        </p:spPr>
        <p:txBody>
          <a:bodyPr wrap="none" rtlCol="0" anchor="t"/>
          <a:lstStyle/>
          <a:p>
            <a:pPr marL="0" indent="0">
              <a:lnSpc>
                <a:spcPts val="4549"/>
              </a:lnSpc>
              <a:buNone/>
            </a:pPr>
            <a:r>
              <a:rPr lang="en-US" sz="3639" b="1" kern="0" spc="-29" dirty="0">
                <a:solidFill>
                  <a:srgbClr val="FF75D3"/>
                </a:solidFill>
                <a:latin typeface="adonis-web" pitchFamily="34" charset="0"/>
                <a:ea typeface="adonis-web" pitchFamily="34" charset="-122"/>
                <a:cs typeface="adonis-web" pitchFamily="34" charset="-120"/>
              </a:rPr>
              <a:t>Applications of Surface Tension</a:t>
            </a:r>
            <a:endParaRPr lang="en-US" sz="3639" dirty="0"/>
          </a:p>
        </p:txBody>
      </p:sp>
      <p:pic>
        <p:nvPicPr>
          <p:cNvPr id="5" name="Image 1" descr="preencoded.png"/>
          <p:cNvPicPr>
            <a:picLocks noChangeAspect="1"/>
          </p:cNvPicPr>
          <p:nvPr/>
        </p:nvPicPr>
        <p:blipFill>
          <a:blip r:embed="rId4"/>
          <a:stretch>
            <a:fillRect/>
          </a:stretch>
        </p:blipFill>
        <p:spPr>
          <a:xfrm>
            <a:off x="3182541" y="1456492"/>
            <a:ext cx="369689" cy="369689"/>
          </a:xfrm>
          <a:prstGeom prst="rect">
            <a:avLst/>
          </a:prstGeom>
        </p:spPr>
      </p:pic>
      <p:sp>
        <p:nvSpPr>
          <p:cNvPr id="6" name="Text 2"/>
          <p:cNvSpPr/>
          <p:nvPr/>
        </p:nvSpPr>
        <p:spPr>
          <a:xfrm>
            <a:off x="3182541" y="2010966"/>
            <a:ext cx="1858328" cy="288846"/>
          </a:xfrm>
          <a:prstGeom prst="rect">
            <a:avLst/>
          </a:prstGeom>
          <a:noFill/>
          <a:ln/>
        </p:spPr>
        <p:txBody>
          <a:bodyPr wrap="none" rtlCol="0" anchor="t"/>
          <a:lstStyle/>
          <a:p>
            <a:pPr marL="0" indent="0" algn="l">
              <a:lnSpc>
                <a:spcPts val="2275"/>
              </a:lnSpc>
              <a:buNone/>
            </a:pPr>
            <a:r>
              <a:rPr lang="en-US" sz="1820" b="1" kern="0" spc="-29" dirty="0">
                <a:solidFill>
                  <a:srgbClr val="272525"/>
                </a:solidFill>
                <a:latin typeface="adonis-web" pitchFamily="34" charset="0"/>
                <a:ea typeface="adonis-web" pitchFamily="34" charset="-122"/>
                <a:cs typeface="adonis-web" pitchFamily="34" charset="-120"/>
              </a:rPr>
              <a:t>Capillary Action</a:t>
            </a:r>
            <a:endParaRPr lang="en-US" sz="1820" dirty="0"/>
          </a:p>
        </p:txBody>
      </p:sp>
      <p:sp>
        <p:nvSpPr>
          <p:cNvPr id="7" name="Text 3"/>
          <p:cNvSpPr/>
          <p:nvPr/>
        </p:nvSpPr>
        <p:spPr>
          <a:xfrm>
            <a:off x="3182541" y="2410658"/>
            <a:ext cx="1858328" cy="3844766"/>
          </a:xfrm>
          <a:prstGeom prst="rect">
            <a:avLst/>
          </a:prstGeom>
          <a:noFill/>
          <a:ln/>
        </p:spPr>
        <p:txBody>
          <a:bodyPr wrap="square" rtlCol="0" anchor="t"/>
          <a:lstStyle/>
          <a:p>
            <a:pPr marL="0" indent="0" algn="l">
              <a:lnSpc>
                <a:spcPts val="2329"/>
              </a:lnSpc>
              <a:buNone/>
            </a:pPr>
            <a:r>
              <a:rPr lang="en-US" sz="1456" kern="0" spc="-29" dirty="0">
                <a:solidFill>
                  <a:srgbClr val="272525"/>
                </a:solidFill>
                <a:latin typeface="Source Sans Pro" pitchFamily="34" charset="0"/>
                <a:ea typeface="Source Sans Pro" pitchFamily="34" charset="-122"/>
                <a:cs typeface="Source Sans Pro" pitchFamily="34" charset="-120"/>
              </a:rPr>
              <a:t>Surface tension is responsible for the phenomenon of capillary action, where liquids are drawn up narrow tubes or between closely spaced surfaces. This effect is utilized in a wide range of applications, from the transport of water and nutrients in plants to the operation of inkjet printers.</a:t>
            </a:r>
            <a:endParaRPr lang="en-US" sz="1456" dirty="0"/>
          </a:p>
        </p:txBody>
      </p:sp>
      <p:pic>
        <p:nvPicPr>
          <p:cNvPr id="8" name="Image 2" descr="preencoded.png"/>
          <p:cNvPicPr>
            <a:picLocks noChangeAspect="1"/>
          </p:cNvPicPr>
          <p:nvPr/>
        </p:nvPicPr>
        <p:blipFill>
          <a:blip r:embed="rId5"/>
          <a:stretch>
            <a:fillRect/>
          </a:stretch>
        </p:blipFill>
        <p:spPr>
          <a:xfrm>
            <a:off x="5318165" y="1456492"/>
            <a:ext cx="369689" cy="369689"/>
          </a:xfrm>
          <a:prstGeom prst="rect">
            <a:avLst/>
          </a:prstGeom>
        </p:spPr>
      </p:pic>
      <p:sp>
        <p:nvSpPr>
          <p:cNvPr id="9" name="Text 4"/>
          <p:cNvSpPr/>
          <p:nvPr/>
        </p:nvSpPr>
        <p:spPr>
          <a:xfrm>
            <a:off x="5318165" y="2010966"/>
            <a:ext cx="1858328" cy="577691"/>
          </a:xfrm>
          <a:prstGeom prst="rect">
            <a:avLst/>
          </a:prstGeom>
          <a:noFill/>
          <a:ln/>
        </p:spPr>
        <p:txBody>
          <a:bodyPr wrap="square" rtlCol="0" anchor="t"/>
          <a:lstStyle/>
          <a:p>
            <a:pPr marL="0" indent="0" algn="l">
              <a:lnSpc>
                <a:spcPts val="2275"/>
              </a:lnSpc>
              <a:buNone/>
            </a:pPr>
            <a:r>
              <a:rPr lang="en-US" sz="1820" b="1" kern="0" spc="-29" dirty="0">
                <a:solidFill>
                  <a:srgbClr val="272525"/>
                </a:solidFill>
                <a:latin typeface="adonis-web" pitchFamily="34" charset="0"/>
                <a:ea typeface="adonis-web" pitchFamily="34" charset="-122"/>
                <a:cs typeface="adonis-web" pitchFamily="34" charset="-120"/>
              </a:rPr>
              <a:t>Wetting and Spreading</a:t>
            </a:r>
            <a:endParaRPr lang="en-US" sz="1820" dirty="0"/>
          </a:p>
        </p:txBody>
      </p:sp>
      <p:sp>
        <p:nvSpPr>
          <p:cNvPr id="10" name="Text 5"/>
          <p:cNvSpPr/>
          <p:nvPr/>
        </p:nvSpPr>
        <p:spPr>
          <a:xfrm>
            <a:off x="5318165" y="2699504"/>
            <a:ext cx="1858328" cy="3844766"/>
          </a:xfrm>
          <a:prstGeom prst="rect">
            <a:avLst/>
          </a:prstGeom>
          <a:noFill/>
          <a:ln/>
        </p:spPr>
        <p:txBody>
          <a:bodyPr wrap="square" rtlCol="0" anchor="t"/>
          <a:lstStyle/>
          <a:p>
            <a:pPr marL="0" indent="0" algn="l">
              <a:lnSpc>
                <a:spcPts val="2329"/>
              </a:lnSpc>
              <a:buNone/>
            </a:pPr>
            <a:r>
              <a:rPr lang="en-US" sz="1456" kern="0" spc="-29" dirty="0">
                <a:solidFill>
                  <a:srgbClr val="272525"/>
                </a:solidFill>
                <a:latin typeface="Source Sans Pro" pitchFamily="34" charset="0"/>
                <a:ea typeface="Source Sans Pro" pitchFamily="34" charset="-122"/>
                <a:cs typeface="Source Sans Pro" pitchFamily="34" charset="-120"/>
              </a:rPr>
              <a:t>The surface tension of a liquid determines its ability to wet and spread on a surface. This property is crucial in applications such as coatings, paints, and adhesives, where the wetting and spreading behavior of the liquid on the substrate is essential for achieving the desired performance.</a:t>
            </a:r>
            <a:endParaRPr lang="en-US" sz="1456" dirty="0"/>
          </a:p>
        </p:txBody>
      </p:sp>
      <p:pic>
        <p:nvPicPr>
          <p:cNvPr id="11" name="Image 3" descr="preencoded.png"/>
          <p:cNvPicPr>
            <a:picLocks noChangeAspect="1"/>
          </p:cNvPicPr>
          <p:nvPr/>
        </p:nvPicPr>
        <p:blipFill>
          <a:blip r:embed="rId6"/>
          <a:stretch>
            <a:fillRect/>
          </a:stretch>
        </p:blipFill>
        <p:spPr>
          <a:xfrm>
            <a:off x="7453789" y="1456492"/>
            <a:ext cx="369689" cy="369689"/>
          </a:xfrm>
          <a:prstGeom prst="rect">
            <a:avLst/>
          </a:prstGeom>
        </p:spPr>
      </p:pic>
      <p:sp>
        <p:nvSpPr>
          <p:cNvPr id="12" name="Text 6"/>
          <p:cNvSpPr/>
          <p:nvPr/>
        </p:nvSpPr>
        <p:spPr>
          <a:xfrm>
            <a:off x="7453789" y="2010966"/>
            <a:ext cx="1858328" cy="288846"/>
          </a:xfrm>
          <a:prstGeom prst="rect">
            <a:avLst/>
          </a:prstGeom>
          <a:noFill/>
          <a:ln/>
        </p:spPr>
        <p:txBody>
          <a:bodyPr wrap="none" rtlCol="0" anchor="t"/>
          <a:lstStyle/>
          <a:p>
            <a:pPr marL="0" indent="0" algn="l">
              <a:lnSpc>
                <a:spcPts val="2275"/>
              </a:lnSpc>
              <a:buNone/>
            </a:pPr>
            <a:r>
              <a:rPr lang="en-US" sz="1820" b="1" kern="0" spc="-29" dirty="0">
                <a:solidFill>
                  <a:srgbClr val="272525"/>
                </a:solidFill>
                <a:latin typeface="adonis-web" pitchFamily="34" charset="0"/>
                <a:ea typeface="adonis-web" pitchFamily="34" charset="-122"/>
                <a:cs typeface="adonis-web" pitchFamily="34" charset="-120"/>
              </a:rPr>
              <a:t>Insect Locomotion</a:t>
            </a:r>
            <a:endParaRPr lang="en-US" sz="1820" dirty="0"/>
          </a:p>
        </p:txBody>
      </p:sp>
      <p:sp>
        <p:nvSpPr>
          <p:cNvPr id="13" name="Text 7"/>
          <p:cNvSpPr/>
          <p:nvPr/>
        </p:nvSpPr>
        <p:spPr>
          <a:xfrm>
            <a:off x="7453789" y="2410658"/>
            <a:ext cx="1858328" cy="3844766"/>
          </a:xfrm>
          <a:prstGeom prst="rect">
            <a:avLst/>
          </a:prstGeom>
          <a:noFill/>
          <a:ln/>
        </p:spPr>
        <p:txBody>
          <a:bodyPr wrap="square" rtlCol="0" anchor="t"/>
          <a:lstStyle/>
          <a:p>
            <a:pPr marL="0" indent="0" algn="l">
              <a:lnSpc>
                <a:spcPts val="2329"/>
              </a:lnSpc>
              <a:buNone/>
            </a:pPr>
            <a:r>
              <a:rPr lang="en-US" sz="1456" kern="0" spc="-29" dirty="0">
                <a:solidFill>
                  <a:srgbClr val="272525"/>
                </a:solidFill>
                <a:latin typeface="Source Sans Pro" pitchFamily="34" charset="0"/>
                <a:ea typeface="Source Sans Pro" pitchFamily="34" charset="-122"/>
                <a:cs typeface="Source Sans Pro" pitchFamily="34" charset="-120"/>
              </a:rPr>
              <a:t>The ability of some insects, such as water striders, to walk on the surface of water is facilitated by the high surface tension of water. The insects' lightweight and specialized foot structure allow them to exploit the water's surface tension to support their weight and move across the surface.</a:t>
            </a:r>
            <a:endParaRPr lang="en-US" sz="1456" dirty="0"/>
          </a:p>
        </p:txBody>
      </p:sp>
      <p:pic>
        <p:nvPicPr>
          <p:cNvPr id="14" name="Image 4" descr="preencoded.png"/>
          <p:cNvPicPr>
            <a:picLocks noChangeAspect="1"/>
          </p:cNvPicPr>
          <p:nvPr/>
        </p:nvPicPr>
        <p:blipFill>
          <a:blip r:embed="rId7"/>
          <a:stretch>
            <a:fillRect/>
          </a:stretch>
        </p:blipFill>
        <p:spPr>
          <a:xfrm>
            <a:off x="9589413" y="1456492"/>
            <a:ext cx="369689" cy="369689"/>
          </a:xfrm>
          <a:prstGeom prst="rect">
            <a:avLst/>
          </a:prstGeom>
        </p:spPr>
      </p:pic>
      <p:sp>
        <p:nvSpPr>
          <p:cNvPr id="15" name="Text 8"/>
          <p:cNvSpPr/>
          <p:nvPr/>
        </p:nvSpPr>
        <p:spPr>
          <a:xfrm>
            <a:off x="9589413" y="2010966"/>
            <a:ext cx="1858328" cy="866537"/>
          </a:xfrm>
          <a:prstGeom prst="rect">
            <a:avLst/>
          </a:prstGeom>
          <a:noFill/>
          <a:ln/>
        </p:spPr>
        <p:txBody>
          <a:bodyPr wrap="square" rtlCol="0" anchor="t"/>
          <a:lstStyle/>
          <a:p>
            <a:pPr marL="0" indent="0" algn="l">
              <a:lnSpc>
                <a:spcPts val="2275"/>
              </a:lnSpc>
              <a:buNone/>
            </a:pPr>
            <a:r>
              <a:rPr lang="en-US" sz="1820" b="1" kern="0" spc="-29" dirty="0">
                <a:solidFill>
                  <a:srgbClr val="272525"/>
                </a:solidFill>
                <a:latin typeface="adonis-web" pitchFamily="34" charset="0"/>
                <a:ea typeface="adonis-web" pitchFamily="34" charset="-122"/>
                <a:cs typeface="adonis-web" pitchFamily="34" charset="-120"/>
              </a:rPr>
              <a:t>Chemical and Biological Processes</a:t>
            </a:r>
            <a:endParaRPr lang="en-US" sz="1820" dirty="0"/>
          </a:p>
        </p:txBody>
      </p:sp>
      <p:sp>
        <p:nvSpPr>
          <p:cNvPr id="16" name="Text 9"/>
          <p:cNvSpPr/>
          <p:nvPr/>
        </p:nvSpPr>
        <p:spPr>
          <a:xfrm>
            <a:off x="9589413" y="2988350"/>
            <a:ext cx="2987104" cy="4732020"/>
          </a:xfrm>
          <a:prstGeom prst="rect">
            <a:avLst/>
          </a:prstGeom>
          <a:noFill/>
          <a:ln/>
        </p:spPr>
        <p:txBody>
          <a:bodyPr wrap="square" rtlCol="0" anchor="t"/>
          <a:lstStyle/>
          <a:p>
            <a:pPr marL="0" indent="0" algn="l">
              <a:lnSpc>
                <a:spcPts val="2329"/>
              </a:lnSpc>
              <a:buNone/>
            </a:pPr>
            <a:r>
              <a:rPr lang="en-US" sz="1456" kern="0" spc="-29" dirty="0">
                <a:solidFill>
                  <a:srgbClr val="272525"/>
                </a:solidFill>
                <a:latin typeface="Source Sans Pro" pitchFamily="34" charset="0"/>
                <a:ea typeface="Source Sans Pro" pitchFamily="34" charset="-122"/>
                <a:cs typeface="Source Sans Pro" pitchFamily="34" charset="-120"/>
              </a:rPr>
              <a:t>Surface tension plays a crucial role in various chemical and biological processes, including the formation of emulsions, the transport of molecules through cell membranes, and the stability of foams and bubbles. Understanding and controlling surface tension is essential in fields such as nanomaterials, pharmaceuticals, and food science.</a:t>
            </a:r>
            <a:endParaRPr lang="en-US" sz="1456" dirty="0"/>
          </a:p>
        </p:txBody>
      </p:sp>
    </p:spTree>
    <p:extLst>
      <p:ext uri="{BB962C8B-B14F-4D97-AF65-F5344CB8AC3E}">
        <p14:creationId xmlns:p14="http://schemas.microsoft.com/office/powerpoint/2010/main" val="567099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10972800" y="0"/>
            <a:ext cx="3657600" cy="8229600"/>
          </a:xfrm>
          <a:prstGeom prst="rect">
            <a:avLst/>
          </a:prstGeom>
        </p:spPr>
      </p:pic>
      <p:sp>
        <p:nvSpPr>
          <p:cNvPr id="5" name="Text 1"/>
          <p:cNvSpPr/>
          <p:nvPr/>
        </p:nvSpPr>
        <p:spPr>
          <a:xfrm>
            <a:off x="833199" y="925473"/>
            <a:ext cx="8769072" cy="694373"/>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Molecular Theory of Surface Tension</a:t>
            </a:r>
            <a:endParaRPr lang="en-US" sz="4374" dirty="0"/>
          </a:p>
        </p:txBody>
      </p:sp>
      <p:sp>
        <p:nvSpPr>
          <p:cNvPr id="6" name="Shape 2"/>
          <p:cNvSpPr/>
          <p:nvPr/>
        </p:nvSpPr>
        <p:spPr>
          <a:xfrm>
            <a:off x="1144310" y="1953101"/>
            <a:ext cx="44410" cy="5351026"/>
          </a:xfrm>
          <a:prstGeom prst="roundRect">
            <a:avLst>
              <a:gd name="adj" fmla="val 225151"/>
            </a:avLst>
          </a:prstGeom>
          <a:solidFill>
            <a:srgbClr val="D1B6E1"/>
          </a:solidFill>
          <a:ln/>
        </p:spPr>
      </p:sp>
      <p:sp>
        <p:nvSpPr>
          <p:cNvPr id="7" name="Shape 3"/>
          <p:cNvSpPr/>
          <p:nvPr/>
        </p:nvSpPr>
        <p:spPr>
          <a:xfrm>
            <a:off x="1416427" y="2354401"/>
            <a:ext cx="777597" cy="44410"/>
          </a:xfrm>
          <a:prstGeom prst="roundRect">
            <a:avLst>
              <a:gd name="adj" fmla="val 225151"/>
            </a:avLst>
          </a:prstGeom>
          <a:solidFill>
            <a:srgbClr val="D1B6E1"/>
          </a:solidFill>
          <a:ln/>
        </p:spPr>
      </p:sp>
      <p:sp>
        <p:nvSpPr>
          <p:cNvPr id="8" name="Shape 4"/>
          <p:cNvSpPr/>
          <p:nvPr/>
        </p:nvSpPr>
        <p:spPr>
          <a:xfrm>
            <a:off x="916484" y="2126694"/>
            <a:ext cx="499943" cy="499943"/>
          </a:xfrm>
          <a:prstGeom prst="roundRect">
            <a:avLst>
              <a:gd name="adj" fmla="val 20000"/>
            </a:avLst>
          </a:prstGeom>
          <a:noFill/>
          <a:ln w="7620">
            <a:solidFill>
              <a:srgbClr val="D1B6E1"/>
            </a:solidFill>
            <a:prstDash val="solid"/>
          </a:ln>
        </p:spPr>
      </p:sp>
      <p:sp>
        <p:nvSpPr>
          <p:cNvPr id="9" name="Text 5"/>
          <p:cNvSpPr/>
          <p:nvPr/>
        </p:nvSpPr>
        <p:spPr>
          <a:xfrm>
            <a:off x="1073765" y="2168366"/>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1</a:t>
            </a:r>
            <a:endParaRPr lang="en-US" sz="2624" dirty="0"/>
          </a:p>
        </p:txBody>
      </p:sp>
      <p:sp>
        <p:nvSpPr>
          <p:cNvPr id="10" name="Text 6"/>
          <p:cNvSpPr/>
          <p:nvPr/>
        </p:nvSpPr>
        <p:spPr>
          <a:xfrm>
            <a:off x="2388513" y="2175272"/>
            <a:ext cx="2777490" cy="347186"/>
          </a:xfrm>
          <a:prstGeom prst="rect">
            <a:avLst/>
          </a:prstGeom>
          <a:noFill/>
          <a:ln/>
        </p:spPr>
        <p:txBody>
          <a:bodyPr wrap="none" rtlCol="0" anchor="t"/>
          <a:lstStyle/>
          <a:p>
            <a:pPr marL="0" indent="0" algn="l">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Cohesive Forces</a:t>
            </a:r>
            <a:endParaRPr lang="en-US" sz="2187" dirty="0"/>
          </a:p>
        </p:txBody>
      </p:sp>
      <p:sp>
        <p:nvSpPr>
          <p:cNvPr id="11" name="Text 7"/>
          <p:cNvSpPr/>
          <p:nvPr/>
        </p:nvSpPr>
        <p:spPr>
          <a:xfrm>
            <a:off x="2388513" y="2655689"/>
            <a:ext cx="7751088" cy="710803"/>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At the surface, water molecules experience stronger attractive forces towards their neighbors compared to those in the bulk liquid, resulting in a higher energy state.</a:t>
            </a:r>
            <a:endParaRPr lang="en-US" sz="1750" dirty="0"/>
          </a:p>
        </p:txBody>
      </p:sp>
      <p:sp>
        <p:nvSpPr>
          <p:cNvPr id="12" name="Shape 8"/>
          <p:cNvSpPr/>
          <p:nvPr/>
        </p:nvSpPr>
        <p:spPr>
          <a:xfrm>
            <a:off x="1416427" y="4212134"/>
            <a:ext cx="777597" cy="44410"/>
          </a:xfrm>
          <a:prstGeom prst="roundRect">
            <a:avLst>
              <a:gd name="adj" fmla="val 225151"/>
            </a:avLst>
          </a:prstGeom>
          <a:solidFill>
            <a:srgbClr val="D1B6E1"/>
          </a:solidFill>
          <a:ln/>
        </p:spPr>
      </p:sp>
      <p:sp>
        <p:nvSpPr>
          <p:cNvPr id="13" name="Shape 9"/>
          <p:cNvSpPr/>
          <p:nvPr/>
        </p:nvSpPr>
        <p:spPr>
          <a:xfrm>
            <a:off x="916484" y="3984427"/>
            <a:ext cx="499943" cy="499943"/>
          </a:xfrm>
          <a:prstGeom prst="roundRect">
            <a:avLst>
              <a:gd name="adj" fmla="val 20000"/>
            </a:avLst>
          </a:prstGeom>
          <a:noFill/>
          <a:ln w="7620">
            <a:solidFill>
              <a:srgbClr val="D1B6E1"/>
            </a:solidFill>
            <a:prstDash val="solid"/>
          </a:ln>
        </p:spPr>
      </p:sp>
      <p:sp>
        <p:nvSpPr>
          <p:cNvPr id="14" name="Text 10"/>
          <p:cNvSpPr/>
          <p:nvPr/>
        </p:nvSpPr>
        <p:spPr>
          <a:xfrm>
            <a:off x="1073765" y="4026098"/>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2</a:t>
            </a:r>
            <a:endParaRPr lang="en-US" sz="2624" dirty="0"/>
          </a:p>
        </p:txBody>
      </p:sp>
      <p:sp>
        <p:nvSpPr>
          <p:cNvPr id="15" name="Text 11"/>
          <p:cNvSpPr/>
          <p:nvPr/>
        </p:nvSpPr>
        <p:spPr>
          <a:xfrm>
            <a:off x="2388513" y="4033004"/>
            <a:ext cx="2879288" cy="347186"/>
          </a:xfrm>
          <a:prstGeom prst="rect">
            <a:avLst/>
          </a:prstGeom>
          <a:noFill/>
          <a:ln/>
        </p:spPr>
        <p:txBody>
          <a:bodyPr wrap="none" rtlCol="0" anchor="t"/>
          <a:lstStyle/>
          <a:p>
            <a:pPr marL="0" indent="0" algn="l">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Minimizing Surface Area</a:t>
            </a:r>
            <a:endParaRPr lang="en-US" sz="2187" dirty="0"/>
          </a:p>
        </p:txBody>
      </p:sp>
      <p:sp>
        <p:nvSpPr>
          <p:cNvPr id="16" name="Text 12"/>
          <p:cNvSpPr/>
          <p:nvPr/>
        </p:nvSpPr>
        <p:spPr>
          <a:xfrm>
            <a:off x="2388513" y="4513421"/>
            <a:ext cx="7751088" cy="710803"/>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liquid seeks to minimize its surface area to reduce the number of high-energy surface molecules, leading to the formation of spherical droplets and curved interfaces.</a:t>
            </a:r>
            <a:endParaRPr lang="en-US" sz="1750" dirty="0"/>
          </a:p>
        </p:txBody>
      </p:sp>
      <p:sp>
        <p:nvSpPr>
          <p:cNvPr id="17" name="Shape 13"/>
          <p:cNvSpPr/>
          <p:nvPr/>
        </p:nvSpPr>
        <p:spPr>
          <a:xfrm>
            <a:off x="1416427" y="6069866"/>
            <a:ext cx="777597" cy="44410"/>
          </a:xfrm>
          <a:prstGeom prst="roundRect">
            <a:avLst>
              <a:gd name="adj" fmla="val 225151"/>
            </a:avLst>
          </a:prstGeom>
          <a:solidFill>
            <a:srgbClr val="D1B6E1"/>
          </a:solidFill>
          <a:ln/>
        </p:spPr>
      </p:sp>
      <p:sp>
        <p:nvSpPr>
          <p:cNvPr id="18" name="Shape 14"/>
          <p:cNvSpPr/>
          <p:nvPr/>
        </p:nvSpPr>
        <p:spPr>
          <a:xfrm>
            <a:off x="916484" y="5842159"/>
            <a:ext cx="499943" cy="499943"/>
          </a:xfrm>
          <a:prstGeom prst="roundRect">
            <a:avLst>
              <a:gd name="adj" fmla="val 20000"/>
            </a:avLst>
          </a:prstGeom>
          <a:noFill/>
          <a:ln w="7620">
            <a:solidFill>
              <a:srgbClr val="D1B6E1"/>
            </a:solidFill>
            <a:prstDash val="solid"/>
          </a:ln>
        </p:spPr>
      </p:sp>
      <p:sp>
        <p:nvSpPr>
          <p:cNvPr id="19" name="Text 15"/>
          <p:cNvSpPr/>
          <p:nvPr/>
        </p:nvSpPr>
        <p:spPr>
          <a:xfrm>
            <a:off x="1073765" y="5883831"/>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3</a:t>
            </a:r>
            <a:endParaRPr lang="en-US" sz="2624" dirty="0"/>
          </a:p>
        </p:txBody>
      </p:sp>
      <p:sp>
        <p:nvSpPr>
          <p:cNvPr id="20" name="Text 16"/>
          <p:cNvSpPr/>
          <p:nvPr/>
        </p:nvSpPr>
        <p:spPr>
          <a:xfrm>
            <a:off x="2388513" y="5890736"/>
            <a:ext cx="2777490" cy="347186"/>
          </a:xfrm>
          <a:prstGeom prst="rect">
            <a:avLst/>
          </a:prstGeom>
          <a:noFill/>
          <a:ln/>
        </p:spPr>
        <p:txBody>
          <a:bodyPr wrap="none" rtlCol="0" anchor="t"/>
          <a:lstStyle/>
          <a:p>
            <a:pPr marL="0" indent="0" algn="l">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Elasticity and Tension</a:t>
            </a:r>
            <a:endParaRPr lang="en-US" sz="2187" dirty="0"/>
          </a:p>
        </p:txBody>
      </p:sp>
      <p:sp>
        <p:nvSpPr>
          <p:cNvPr id="21" name="Text 17"/>
          <p:cNvSpPr/>
          <p:nvPr/>
        </p:nvSpPr>
        <p:spPr>
          <a:xfrm>
            <a:off x="2388513" y="6371153"/>
            <a:ext cx="7751088" cy="710803"/>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This tendency to minimize surface area manifests as an elastic-like property, known as surface tension, which acts to resist any change in the surface area.</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1518285"/>
            <a:ext cx="9933503" cy="1388745"/>
          </a:xfrm>
          <a:prstGeom prst="rect">
            <a:avLst/>
          </a:prstGeom>
          <a:noFill/>
          <a:ln/>
        </p:spPr>
        <p:txBody>
          <a:bodyPr wrap="squar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Angle of Contact: A Measure of Wettability</a:t>
            </a:r>
            <a:endParaRPr lang="en-US" sz="4374" dirty="0"/>
          </a:p>
        </p:txBody>
      </p:sp>
      <p:sp>
        <p:nvSpPr>
          <p:cNvPr id="5" name="Text 2"/>
          <p:cNvSpPr/>
          <p:nvPr/>
        </p:nvSpPr>
        <p:spPr>
          <a:xfrm>
            <a:off x="2348389" y="3462457"/>
            <a:ext cx="2777490" cy="347186"/>
          </a:xfrm>
          <a:prstGeom prst="rect">
            <a:avLst/>
          </a:prstGeom>
          <a:noFill/>
          <a:ln/>
        </p:spPr>
        <p:txBody>
          <a:bodyPr wrap="none" rtlCol="0" anchor="t"/>
          <a:lstStyle/>
          <a:p>
            <a:pPr marL="0" indent="0">
              <a:lnSpc>
                <a:spcPts val="2734"/>
              </a:lnSpc>
              <a:buNone/>
            </a:pPr>
            <a:r>
              <a:rPr lang="en-US" sz="2187" b="1" kern="0" spc="-35" dirty="0">
                <a:solidFill>
                  <a:srgbClr val="FF75D3"/>
                </a:solidFill>
                <a:latin typeface="adonis-web" pitchFamily="34" charset="0"/>
                <a:ea typeface="adonis-web" pitchFamily="34" charset="-122"/>
                <a:cs typeface="adonis-web" pitchFamily="34" charset="-120"/>
              </a:rPr>
              <a:t>Defining Contact Angle</a:t>
            </a:r>
            <a:endParaRPr lang="en-US" sz="2187" dirty="0"/>
          </a:p>
        </p:txBody>
      </p:sp>
      <p:sp>
        <p:nvSpPr>
          <p:cNvPr id="6" name="Text 3"/>
          <p:cNvSpPr/>
          <p:nvPr/>
        </p:nvSpPr>
        <p:spPr>
          <a:xfrm>
            <a:off x="2348389" y="4031813"/>
            <a:ext cx="2949416"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angle between the liquid-solid interface and the liquid-air interface at the point where they meet is called the contact angle.</a:t>
            </a:r>
            <a:endParaRPr lang="en-US" sz="1750" dirty="0"/>
          </a:p>
        </p:txBody>
      </p:sp>
      <p:sp>
        <p:nvSpPr>
          <p:cNvPr id="7" name="Text 4"/>
          <p:cNvSpPr/>
          <p:nvPr/>
        </p:nvSpPr>
        <p:spPr>
          <a:xfrm>
            <a:off x="5847398" y="3462457"/>
            <a:ext cx="2933700" cy="347186"/>
          </a:xfrm>
          <a:prstGeom prst="rect">
            <a:avLst/>
          </a:prstGeom>
          <a:noFill/>
          <a:ln/>
        </p:spPr>
        <p:txBody>
          <a:bodyPr wrap="none" rtlCol="0" anchor="t"/>
          <a:lstStyle/>
          <a:p>
            <a:pPr marL="0" indent="0">
              <a:lnSpc>
                <a:spcPts val="2734"/>
              </a:lnSpc>
              <a:buNone/>
            </a:pPr>
            <a:r>
              <a:rPr lang="en-US" sz="2187" b="1" kern="0" spc="-35" dirty="0">
                <a:solidFill>
                  <a:srgbClr val="FF75D3"/>
                </a:solidFill>
                <a:latin typeface="adonis-web" pitchFamily="34" charset="0"/>
                <a:ea typeface="adonis-web" pitchFamily="34" charset="-122"/>
                <a:cs typeface="adonis-web" pitchFamily="34" charset="-120"/>
              </a:rPr>
              <a:t>Wetting and Non-wetting</a:t>
            </a:r>
            <a:endParaRPr lang="en-US" sz="2187" dirty="0"/>
          </a:p>
        </p:txBody>
      </p:sp>
      <p:sp>
        <p:nvSpPr>
          <p:cNvPr id="8" name="Text 5"/>
          <p:cNvSpPr/>
          <p:nvPr/>
        </p:nvSpPr>
        <p:spPr>
          <a:xfrm>
            <a:off x="5847398" y="4031813"/>
            <a:ext cx="2949416"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 low contact angle (&lt; 90°) indicates a wetting surface, where the liquid spreads out. A high contact angle (&gt; 90°) indicates a non-wetting surface, where the liquid beads up.</a:t>
            </a:r>
            <a:endParaRPr lang="en-US" sz="1750" dirty="0"/>
          </a:p>
        </p:txBody>
      </p:sp>
      <p:sp>
        <p:nvSpPr>
          <p:cNvPr id="9" name="Text 6"/>
          <p:cNvSpPr/>
          <p:nvPr/>
        </p:nvSpPr>
        <p:spPr>
          <a:xfrm>
            <a:off x="9346406" y="3462457"/>
            <a:ext cx="2949416" cy="694373"/>
          </a:xfrm>
          <a:prstGeom prst="rect">
            <a:avLst/>
          </a:prstGeom>
          <a:noFill/>
          <a:ln/>
        </p:spPr>
        <p:txBody>
          <a:bodyPr wrap="square" rtlCol="0" anchor="t"/>
          <a:lstStyle/>
          <a:p>
            <a:pPr marL="0" indent="0">
              <a:lnSpc>
                <a:spcPts val="2734"/>
              </a:lnSpc>
              <a:buNone/>
            </a:pPr>
            <a:r>
              <a:rPr lang="en-US" sz="2187" b="1" kern="0" spc="-35" dirty="0">
                <a:solidFill>
                  <a:srgbClr val="FF75D3"/>
                </a:solidFill>
                <a:latin typeface="adonis-web" pitchFamily="34" charset="0"/>
                <a:ea typeface="adonis-web" pitchFamily="34" charset="-122"/>
                <a:cs typeface="adonis-web" pitchFamily="34" charset="-120"/>
              </a:rPr>
              <a:t>Significance of Contact Angle</a:t>
            </a:r>
            <a:endParaRPr lang="en-US" sz="2187" dirty="0"/>
          </a:p>
        </p:txBody>
      </p:sp>
      <p:sp>
        <p:nvSpPr>
          <p:cNvPr id="10" name="Text 7"/>
          <p:cNvSpPr/>
          <p:nvPr/>
        </p:nvSpPr>
        <p:spPr>
          <a:xfrm>
            <a:off x="9346406" y="4379000"/>
            <a:ext cx="2949416"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contact angle provides insights into the adhesive and cohesive forces at the liquid-solid interface, which are crucial in understanding wettability and many applications.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10972800" y="0"/>
            <a:ext cx="3657600" cy="8229600"/>
          </a:xfrm>
          <a:prstGeom prst="rect">
            <a:avLst/>
          </a:prstGeom>
        </p:spPr>
      </p:pic>
      <p:sp>
        <p:nvSpPr>
          <p:cNvPr id="5" name="Text 1"/>
          <p:cNvSpPr/>
          <p:nvPr/>
        </p:nvSpPr>
        <p:spPr>
          <a:xfrm>
            <a:off x="833199" y="958810"/>
            <a:ext cx="9306401" cy="1388745"/>
          </a:xfrm>
          <a:prstGeom prst="rect">
            <a:avLst/>
          </a:prstGeom>
          <a:noFill/>
          <a:ln/>
        </p:spPr>
        <p:txBody>
          <a:bodyPr wrap="squar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Young Equation: Relating Surface Tension and Wettability</a:t>
            </a:r>
            <a:endParaRPr lang="en-US" sz="4374" dirty="0"/>
          </a:p>
        </p:txBody>
      </p:sp>
      <p:sp>
        <p:nvSpPr>
          <p:cNvPr id="6" name="Shape 2"/>
          <p:cNvSpPr/>
          <p:nvPr/>
        </p:nvSpPr>
        <p:spPr>
          <a:xfrm>
            <a:off x="833199" y="2680811"/>
            <a:ext cx="4542115" cy="2717006"/>
          </a:xfrm>
          <a:prstGeom prst="roundRect">
            <a:avLst>
              <a:gd name="adj" fmla="val 3680"/>
            </a:avLst>
          </a:prstGeom>
          <a:noFill/>
          <a:ln w="7620">
            <a:solidFill>
              <a:srgbClr val="D1B6E1"/>
            </a:solidFill>
            <a:prstDash val="solid"/>
          </a:ln>
        </p:spPr>
      </p:sp>
      <p:sp>
        <p:nvSpPr>
          <p:cNvPr id="7" name="Text 3"/>
          <p:cNvSpPr/>
          <p:nvPr/>
        </p:nvSpPr>
        <p:spPr>
          <a:xfrm>
            <a:off x="1062990" y="2910602"/>
            <a:ext cx="2777490" cy="347186"/>
          </a:xfrm>
          <a:prstGeom prst="rect">
            <a:avLst/>
          </a:prstGeom>
          <a:noFill/>
          <a:ln/>
        </p:spPr>
        <p:txBody>
          <a:bodyPr wrap="non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Young Equation</a:t>
            </a:r>
            <a:endParaRPr lang="en-US" sz="2187" dirty="0"/>
          </a:p>
        </p:txBody>
      </p:sp>
      <p:sp>
        <p:nvSpPr>
          <p:cNvPr id="8" name="Text 4"/>
          <p:cNvSpPr/>
          <p:nvPr/>
        </p:nvSpPr>
        <p:spPr>
          <a:xfrm>
            <a:off x="1062990" y="3391019"/>
            <a:ext cx="4082534"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Young equation mathematically describes the relationship between the surface tensions of the solid-vapor, solid-liquid, and liquid-vapor interfaces, and the contact angle.</a:t>
            </a:r>
            <a:endParaRPr lang="en-US" sz="1750" dirty="0"/>
          </a:p>
        </p:txBody>
      </p:sp>
      <p:sp>
        <p:nvSpPr>
          <p:cNvPr id="9" name="Shape 5"/>
          <p:cNvSpPr/>
          <p:nvPr/>
        </p:nvSpPr>
        <p:spPr>
          <a:xfrm>
            <a:off x="5597485" y="2680811"/>
            <a:ext cx="4542115" cy="2717006"/>
          </a:xfrm>
          <a:prstGeom prst="roundRect">
            <a:avLst>
              <a:gd name="adj" fmla="val 3680"/>
            </a:avLst>
          </a:prstGeom>
          <a:noFill/>
          <a:ln w="7620">
            <a:solidFill>
              <a:srgbClr val="D1B6E1"/>
            </a:solidFill>
            <a:prstDash val="solid"/>
          </a:ln>
        </p:spPr>
      </p:sp>
      <p:sp>
        <p:nvSpPr>
          <p:cNvPr id="10" name="Text 6"/>
          <p:cNvSpPr/>
          <p:nvPr/>
        </p:nvSpPr>
        <p:spPr>
          <a:xfrm>
            <a:off x="5827276" y="2910602"/>
            <a:ext cx="2777490" cy="347186"/>
          </a:xfrm>
          <a:prstGeom prst="rect">
            <a:avLst/>
          </a:prstGeom>
          <a:noFill/>
          <a:ln/>
        </p:spPr>
        <p:txBody>
          <a:bodyPr wrap="non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Wettability Prediction</a:t>
            </a:r>
            <a:endParaRPr lang="en-US" sz="2187" dirty="0"/>
          </a:p>
        </p:txBody>
      </p:sp>
      <p:sp>
        <p:nvSpPr>
          <p:cNvPr id="11" name="Text 7"/>
          <p:cNvSpPr/>
          <p:nvPr/>
        </p:nvSpPr>
        <p:spPr>
          <a:xfrm>
            <a:off x="5827276" y="3391019"/>
            <a:ext cx="4082534"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By measuring the contact angle, the Young equation can be used to determine the relative strengths of the solid-liquid and solid-vapor surface tensions, which governs the wettability of the surface.</a:t>
            </a:r>
            <a:endParaRPr lang="en-US" sz="1750" dirty="0"/>
          </a:p>
        </p:txBody>
      </p:sp>
      <p:sp>
        <p:nvSpPr>
          <p:cNvPr id="12" name="Shape 8"/>
          <p:cNvSpPr/>
          <p:nvPr/>
        </p:nvSpPr>
        <p:spPr>
          <a:xfrm>
            <a:off x="833199" y="5619988"/>
            <a:ext cx="9306401" cy="1650802"/>
          </a:xfrm>
          <a:prstGeom prst="roundRect">
            <a:avLst>
              <a:gd name="adj" fmla="val 6057"/>
            </a:avLst>
          </a:prstGeom>
          <a:noFill/>
          <a:ln w="7620">
            <a:solidFill>
              <a:srgbClr val="D1B6E1"/>
            </a:solidFill>
            <a:prstDash val="solid"/>
          </a:ln>
        </p:spPr>
      </p:sp>
      <p:sp>
        <p:nvSpPr>
          <p:cNvPr id="13" name="Text 9"/>
          <p:cNvSpPr/>
          <p:nvPr/>
        </p:nvSpPr>
        <p:spPr>
          <a:xfrm>
            <a:off x="1062990" y="5849779"/>
            <a:ext cx="2777490" cy="347186"/>
          </a:xfrm>
          <a:prstGeom prst="rect">
            <a:avLst/>
          </a:prstGeom>
          <a:noFill/>
          <a:ln/>
        </p:spPr>
        <p:txBody>
          <a:bodyPr wrap="non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Applications</a:t>
            </a:r>
            <a:endParaRPr lang="en-US" sz="2187" dirty="0"/>
          </a:p>
        </p:txBody>
      </p:sp>
      <p:sp>
        <p:nvSpPr>
          <p:cNvPr id="14" name="Text 10"/>
          <p:cNvSpPr/>
          <p:nvPr/>
        </p:nvSpPr>
        <p:spPr>
          <a:xfrm>
            <a:off x="1062990" y="6330196"/>
            <a:ext cx="8846820"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Understanding wettability through the Young equation is crucial in diverse fields, from coating technologies and self-cleaning surfaces to adhesion and capillary action.</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1339215"/>
            <a:ext cx="8750260" cy="694373"/>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Surface Tension and Excess Pressure</a:t>
            </a:r>
            <a:endParaRPr lang="en-US" sz="4374" dirty="0"/>
          </a:p>
        </p:txBody>
      </p:sp>
      <p:pic>
        <p:nvPicPr>
          <p:cNvPr id="5" name="Image 1" descr="preencoded.png"/>
          <p:cNvPicPr>
            <a:picLocks noChangeAspect="1"/>
          </p:cNvPicPr>
          <p:nvPr/>
        </p:nvPicPr>
        <p:blipFill>
          <a:blip r:embed="rId4"/>
          <a:stretch>
            <a:fillRect/>
          </a:stretch>
        </p:blipFill>
        <p:spPr>
          <a:xfrm>
            <a:off x="2348389" y="2477929"/>
            <a:ext cx="3311128" cy="888682"/>
          </a:xfrm>
          <a:prstGeom prst="rect">
            <a:avLst/>
          </a:prstGeom>
        </p:spPr>
      </p:pic>
      <p:sp>
        <p:nvSpPr>
          <p:cNvPr id="6" name="Text 2"/>
          <p:cNvSpPr/>
          <p:nvPr/>
        </p:nvSpPr>
        <p:spPr>
          <a:xfrm>
            <a:off x="2570559" y="3699867"/>
            <a:ext cx="2777490" cy="347186"/>
          </a:xfrm>
          <a:prstGeom prst="rect">
            <a:avLst/>
          </a:prstGeom>
          <a:noFill/>
          <a:ln/>
        </p:spPr>
        <p:txBody>
          <a:bodyPr wrap="none" rtlCol="0" anchor="t"/>
          <a:lstStyle/>
          <a:p>
            <a:pPr marL="0" indent="0" algn="l">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Laplace Pressure</a:t>
            </a:r>
            <a:endParaRPr lang="en-US" sz="2187" dirty="0"/>
          </a:p>
        </p:txBody>
      </p:sp>
      <p:sp>
        <p:nvSpPr>
          <p:cNvPr id="7" name="Text 3"/>
          <p:cNvSpPr/>
          <p:nvPr/>
        </p:nvSpPr>
        <p:spPr>
          <a:xfrm>
            <a:off x="2570559" y="4180284"/>
            <a:ext cx="2866787" cy="2132409"/>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Due to surface tension, the pressure inside a curved liquid surface (like a droplet) is higher than the pressure outside, a phenomenon known as the Laplace pressure.</a:t>
            </a:r>
            <a:endParaRPr lang="en-US" sz="1750" dirty="0"/>
          </a:p>
        </p:txBody>
      </p:sp>
      <p:pic>
        <p:nvPicPr>
          <p:cNvPr id="8" name="Image 2" descr="preencoded.png"/>
          <p:cNvPicPr>
            <a:picLocks noChangeAspect="1"/>
          </p:cNvPicPr>
          <p:nvPr/>
        </p:nvPicPr>
        <p:blipFill>
          <a:blip r:embed="rId5"/>
          <a:stretch>
            <a:fillRect/>
          </a:stretch>
        </p:blipFill>
        <p:spPr>
          <a:xfrm>
            <a:off x="5659517" y="2477929"/>
            <a:ext cx="3311128" cy="888682"/>
          </a:xfrm>
          <a:prstGeom prst="rect">
            <a:avLst/>
          </a:prstGeom>
        </p:spPr>
      </p:pic>
      <p:sp>
        <p:nvSpPr>
          <p:cNvPr id="9" name="Text 4"/>
          <p:cNvSpPr/>
          <p:nvPr/>
        </p:nvSpPr>
        <p:spPr>
          <a:xfrm>
            <a:off x="5881687" y="3699867"/>
            <a:ext cx="2777490" cy="347186"/>
          </a:xfrm>
          <a:prstGeom prst="rect">
            <a:avLst/>
          </a:prstGeom>
          <a:noFill/>
          <a:ln/>
        </p:spPr>
        <p:txBody>
          <a:bodyPr wrap="none" rtlCol="0" anchor="t"/>
          <a:lstStyle/>
          <a:p>
            <a:pPr marL="0" indent="0" algn="l">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Excess Pressure</a:t>
            </a:r>
            <a:endParaRPr lang="en-US" sz="2187" dirty="0"/>
          </a:p>
        </p:txBody>
      </p:sp>
      <p:sp>
        <p:nvSpPr>
          <p:cNvPr id="10" name="Text 5"/>
          <p:cNvSpPr/>
          <p:nvPr/>
        </p:nvSpPr>
        <p:spPr>
          <a:xfrm>
            <a:off x="5881687" y="4180284"/>
            <a:ext cx="2866787" cy="2487811"/>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difference between the internal and external pressures is the excess pressure, which is directly proportional to the surface tension and inversely proportional to the radius of curvature.</a:t>
            </a:r>
            <a:endParaRPr lang="en-US" sz="1750" dirty="0"/>
          </a:p>
        </p:txBody>
      </p:sp>
      <p:pic>
        <p:nvPicPr>
          <p:cNvPr id="11" name="Image 3" descr="preencoded.png"/>
          <p:cNvPicPr>
            <a:picLocks noChangeAspect="1"/>
          </p:cNvPicPr>
          <p:nvPr/>
        </p:nvPicPr>
        <p:blipFill>
          <a:blip r:embed="rId6"/>
          <a:stretch>
            <a:fillRect/>
          </a:stretch>
        </p:blipFill>
        <p:spPr>
          <a:xfrm>
            <a:off x="8970645" y="2477929"/>
            <a:ext cx="3311247" cy="888682"/>
          </a:xfrm>
          <a:prstGeom prst="rect">
            <a:avLst/>
          </a:prstGeom>
        </p:spPr>
      </p:pic>
      <p:sp>
        <p:nvSpPr>
          <p:cNvPr id="12" name="Text 6"/>
          <p:cNvSpPr/>
          <p:nvPr/>
        </p:nvSpPr>
        <p:spPr>
          <a:xfrm>
            <a:off x="9192816" y="3699867"/>
            <a:ext cx="2777490" cy="347186"/>
          </a:xfrm>
          <a:prstGeom prst="rect">
            <a:avLst/>
          </a:prstGeom>
          <a:noFill/>
          <a:ln/>
        </p:spPr>
        <p:txBody>
          <a:bodyPr wrap="none" rtlCol="0" anchor="t"/>
          <a:lstStyle/>
          <a:p>
            <a:pPr marL="0" indent="0" algn="l">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Significance</a:t>
            </a:r>
            <a:endParaRPr lang="en-US" sz="2187" dirty="0"/>
          </a:p>
        </p:txBody>
      </p:sp>
      <p:sp>
        <p:nvSpPr>
          <p:cNvPr id="13" name="Text 7"/>
          <p:cNvSpPr/>
          <p:nvPr/>
        </p:nvSpPr>
        <p:spPr>
          <a:xfrm>
            <a:off x="9192816" y="4180284"/>
            <a:ext cx="2866906" cy="1777008"/>
          </a:xfrm>
          <a:prstGeom prst="rect">
            <a:avLst/>
          </a:prstGeom>
          <a:noFill/>
          <a:ln/>
        </p:spPr>
        <p:txBody>
          <a:bodyPr wrap="square" rtlCol="0" anchor="t"/>
          <a:lstStyle/>
          <a:p>
            <a:pPr marL="0" indent="0" algn="l">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This excess pressure plays a crucial role in many natural and engineered systems, from biological cells to the design of microfluidic devices.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FFFFFF">
              <a:alpha val="85000"/>
            </a:srgbClr>
          </a:solidFill>
          <a:ln/>
        </p:spPr>
      </p:sp>
      <p:sp>
        <p:nvSpPr>
          <p:cNvPr id="6" name="Text 2"/>
          <p:cNvSpPr/>
          <p:nvPr/>
        </p:nvSpPr>
        <p:spPr>
          <a:xfrm>
            <a:off x="2348389" y="1814155"/>
            <a:ext cx="9650611" cy="694373"/>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Radius of Curvature and Surface Tension</a:t>
            </a:r>
            <a:endParaRPr lang="en-US" sz="4374" dirty="0"/>
          </a:p>
        </p:txBody>
      </p:sp>
      <p:sp>
        <p:nvSpPr>
          <p:cNvPr id="7" name="Shape 3"/>
          <p:cNvSpPr/>
          <p:nvPr/>
        </p:nvSpPr>
        <p:spPr>
          <a:xfrm>
            <a:off x="2348389" y="3015377"/>
            <a:ext cx="499943" cy="499943"/>
          </a:xfrm>
          <a:prstGeom prst="roundRect">
            <a:avLst>
              <a:gd name="adj" fmla="val 20000"/>
            </a:avLst>
          </a:prstGeom>
          <a:noFill/>
          <a:ln w="7620">
            <a:solidFill>
              <a:srgbClr val="D1B6E1"/>
            </a:solidFill>
            <a:prstDash val="solid"/>
          </a:ln>
        </p:spPr>
      </p:sp>
      <p:sp>
        <p:nvSpPr>
          <p:cNvPr id="8" name="Text 4"/>
          <p:cNvSpPr/>
          <p:nvPr/>
        </p:nvSpPr>
        <p:spPr>
          <a:xfrm>
            <a:off x="2505670" y="3057049"/>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1</a:t>
            </a:r>
            <a:endParaRPr lang="en-US" sz="2624" dirty="0"/>
          </a:p>
        </p:txBody>
      </p:sp>
      <p:sp>
        <p:nvSpPr>
          <p:cNvPr id="9" name="Text 5"/>
          <p:cNvSpPr/>
          <p:nvPr/>
        </p:nvSpPr>
        <p:spPr>
          <a:xfrm>
            <a:off x="3070503" y="3091696"/>
            <a:ext cx="2440900" cy="347186"/>
          </a:xfrm>
          <a:prstGeom prst="rect">
            <a:avLst/>
          </a:prstGeom>
          <a:noFill/>
          <a:ln/>
        </p:spPr>
        <p:txBody>
          <a:bodyPr wrap="non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Curved Surfaces</a:t>
            </a:r>
            <a:endParaRPr lang="en-US" sz="2187" dirty="0"/>
          </a:p>
        </p:txBody>
      </p:sp>
      <p:sp>
        <p:nvSpPr>
          <p:cNvPr id="10" name="Text 6"/>
          <p:cNvSpPr/>
          <p:nvPr/>
        </p:nvSpPr>
        <p:spPr>
          <a:xfrm>
            <a:off x="3070503" y="3572113"/>
            <a:ext cx="2440900"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curvature of a liquid surface, characterized by its radius of curvature, is intimately linked to the surface tension.</a:t>
            </a:r>
            <a:endParaRPr lang="en-US" sz="1750" dirty="0"/>
          </a:p>
        </p:txBody>
      </p:sp>
      <p:sp>
        <p:nvSpPr>
          <p:cNvPr id="11" name="Shape 7"/>
          <p:cNvSpPr/>
          <p:nvPr/>
        </p:nvSpPr>
        <p:spPr>
          <a:xfrm>
            <a:off x="5733574" y="3015377"/>
            <a:ext cx="499943" cy="499943"/>
          </a:xfrm>
          <a:prstGeom prst="roundRect">
            <a:avLst>
              <a:gd name="adj" fmla="val 20000"/>
            </a:avLst>
          </a:prstGeom>
          <a:noFill/>
          <a:ln w="7620">
            <a:solidFill>
              <a:srgbClr val="D1B6E1"/>
            </a:solidFill>
            <a:prstDash val="solid"/>
          </a:ln>
        </p:spPr>
      </p:sp>
      <p:sp>
        <p:nvSpPr>
          <p:cNvPr id="12" name="Text 8"/>
          <p:cNvSpPr/>
          <p:nvPr/>
        </p:nvSpPr>
        <p:spPr>
          <a:xfrm>
            <a:off x="5890855" y="3057049"/>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2</a:t>
            </a:r>
            <a:endParaRPr lang="en-US" sz="2624" dirty="0"/>
          </a:p>
        </p:txBody>
      </p:sp>
      <p:sp>
        <p:nvSpPr>
          <p:cNvPr id="13" name="Text 9"/>
          <p:cNvSpPr/>
          <p:nvPr/>
        </p:nvSpPr>
        <p:spPr>
          <a:xfrm>
            <a:off x="6455688" y="3091696"/>
            <a:ext cx="2440900" cy="347186"/>
          </a:xfrm>
          <a:prstGeom prst="rect">
            <a:avLst/>
          </a:prstGeom>
          <a:noFill/>
          <a:ln/>
        </p:spPr>
        <p:txBody>
          <a:bodyPr wrap="non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Inverse Relationship</a:t>
            </a:r>
            <a:endParaRPr lang="en-US" sz="2187" dirty="0"/>
          </a:p>
        </p:txBody>
      </p:sp>
      <p:sp>
        <p:nvSpPr>
          <p:cNvPr id="14" name="Text 10"/>
          <p:cNvSpPr/>
          <p:nvPr/>
        </p:nvSpPr>
        <p:spPr>
          <a:xfrm>
            <a:off x="6455688" y="3572113"/>
            <a:ext cx="2440900"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As the radius of curvature decreases, the excess pressure across the interface increases, following an inverse relationship.</a:t>
            </a:r>
            <a:endParaRPr lang="en-US" sz="1750" dirty="0"/>
          </a:p>
        </p:txBody>
      </p:sp>
      <p:sp>
        <p:nvSpPr>
          <p:cNvPr id="15" name="Shape 11"/>
          <p:cNvSpPr/>
          <p:nvPr/>
        </p:nvSpPr>
        <p:spPr>
          <a:xfrm>
            <a:off x="9118759" y="3015377"/>
            <a:ext cx="499943" cy="499943"/>
          </a:xfrm>
          <a:prstGeom prst="roundRect">
            <a:avLst>
              <a:gd name="adj" fmla="val 20000"/>
            </a:avLst>
          </a:prstGeom>
          <a:noFill/>
          <a:ln w="7620">
            <a:solidFill>
              <a:srgbClr val="D1B6E1"/>
            </a:solidFill>
            <a:prstDash val="solid"/>
          </a:ln>
        </p:spPr>
      </p:sp>
      <p:sp>
        <p:nvSpPr>
          <p:cNvPr id="16" name="Text 12"/>
          <p:cNvSpPr/>
          <p:nvPr/>
        </p:nvSpPr>
        <p:spPr>
          <a:xfrm>
            <a:off x="9276040" y="3057049"/>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3</a:t>
            </a:r>
            <a:endParaRPr lang="en-US" sz="2624" dirty="0"/>
          </a:p>
        </p:txBody>
      </p:sp>
      <p:sp>
        <p:nvSpPr>
          <p:cNvPr id="17" name="Text 13"/>
          <p:cNvSpPr/>
          <p:nvPr/>
        </p:nvSpPr>
        <p:spPr>
          <a:xfrm>
            <a:off x="9840873" y="3091696"/>
            <a:ext cx="2440900" cy="347186"/>
          </a:xfrm>
          <a:prstGeom prst="rect">
            <a:avLst/>
          </a:prstGeom>
          <a:noFill/>
          <a:ln/>
        </p:spPr>
        <p:txBody>
          <a:bodyPr wrap="non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Capillary Action</a:t>
            </a:r>
            <a:endParaRPr lang="en-US" sz="2187" dirty="0"/>
          </a:p>
        </p:txBody>
      </p:sp>
      <p:sp>
        <p:nvSpPr>
          <p:cNvPr id="18" name="Text 14"/>
          <p:cNvSpPr/>
          <p:nvPr/>
        </p:nvSpPr>
        <p:spPr>
          <a:xfrm>
            <a:off x="9840873" y="3572113"/>
            <a:ext cx="2440900" cy="284321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This relationship underpins the phenomenon of capillary action, where liquids can spontaneously rise or fall in narrow tubes due to the interplay between surface tension and curvature.</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1282422"/>
            <a:ext cx="5554980" cy="694373"/>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Key Takeaways</a:t>
            </a:r>
            <a:endParaRPr lang="en-US" sz="4374" dirty="0"/>
          </a:p>
        </p:txBody>
      </p:sp>
      <p:sp>
        <p:nvSpPr>
          <p:cNvPr id="5" name="Shape 2"/>
          <p:cNvSpPr/>
          <p:nvPr/>
        </p:nvSpPr>
        <p:spPr>
          <a:xfrm>
            <a:off x="2348389" y="2594729"/>
            <a:ext cx="499943" cy="499943"/>
          </a:xfrm>
          <a:prstGeom prst="roundRect">
            <a:avLst>
              <a:gd name="adj" fmla="val 20000"/>
            </a:avLst>
          </a:prstGeom>
          <a:noFill/>
          <a:ln w="7620">
            <a:solidFill>
              <a:srgbClr val="D1B6E1"/>
            </a:solidFill>
            <a:prstDash val="solid"/>
          </a:ln>
        </p:spPr>
      </p:sp>
      <p:sp>
        <p:nvSpPr>
          <p:cNvPr id="6" name="Text 3"/>
          <p:cNvSpPr/>
          <p:nvPr/>
        </p:nvSpPr>
        <p:spPr>
          <a:xfrm>
            <a:off x="2505670" y="2636401"/>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1</a:t>
            </a:r>
            <a:endParaRPr lang="en-US" sz="2624" dirty="0"/>
          </a:p>
        </p:txBody>
      </p:sp>
      <p:sp>
        <p:nvSpPr>
          <p:cNvPr id="7" name="Text 4"/>
          <p:cNvSpPr/>
          <p:nvPr/>
        </p:nvSpPr>
        <p:spPr>
          <a:xfrm>
            <a:off x="3070503" y="2671048"/>
            <a:ext cx="2777490" cy="347186"/>
          </a:xfrm>
          <a:prstGeom prst="rect">
            <a:avLst/>
          </a:prstGeom>
          <a:noFill/>
          <a:ln/>
        </p:spPr>
        <p:txBody>
          <a:bodyPr wrap="non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Cohesive Forces</a:t>
            </a:r>
            <a:endParaRPr lang="en-US" sz="2187" dirty="0"/>
          </a:p>
        </p:txBody>
      </p:sp>
      <p:sp>
        <p:nvSpPr>
          <p:cNvPr id="8" name="Text 5"/>
          <p:cNvSpPr/>
          <p:nvPr/>
        </p:nvSpPr>
        <p:spPr>
          <a:xfrm>
            <a:off x="3070503" y="3151465"/>
            <a:ext cx="4133612"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Surface tension arises from the cohesive forces between molecules at the liquid-air interface.</a:t>
            </a:r>
            <a:endParaRPr lang="en-US" sz="1750" dirty="0"/>
          </a:p>
        </p:txBody>
      </p:sp>
      <p:sp>
        <p:nvSpPr>
          <p:cNvPr id="9" name="Shape 6"/>
          <p:cNvSpPr/>
          <p:nvPr/>
        </p:nvSpPr>
        <p:spPr>
          <a:xfrm>
            <a:off x="7426285" y="2594729"/>
            <a:ext cx="499943" cy="499943"/>
          </a:xfrm>
          <a:prstGeom prst="roundRect">
            <a:avLst>
              <a:gd name="adj" fmla="val 20000"/>
            </a:avLst>
          </a:prstGeom>
          <a:noFill/>
          <a:ln w="7620">
            <a:solidFill>
              <a:srgbClr val="D1B6E1"/>
            </a:solidFill>
            <a:prstDash val="solid"/>
          </a:ln>
        </p:spPr>
      </p:sp>
      <p:sp>
        <p:nvSpPr>
          <p:cNvPr id="10" name="Text 7"/>
          <p:cNvSpPr/>
          <p:nvPr/>
        </p:nvSpPr>
        <p:spPr>
          <a:xfrm>
            <a:off x="7583567" y="2636401"/>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2</a:t>
            </a:r>
            <a:endParaRPr lang="en-US" sz="2624" dirty="0"/>
          </a:p>
        </p:txBody>
      </p:sp>
      <p:sp>
        <p:nvSpPr>
          <p:cNvPr id="11" name="Text 8"/>
          <p:cNvSpPr/>
          <p:nvPr/>
        </p:nvSpPr>
        <p:spPr>
          <a:xfrm>
            <a:off x="8148399" y="2671048"/>
            <a:ext cx="3449836" cy="347186"/>
          </a:xfrm>
          <a:prstGeom prst="rect">
            <a:avLst/>
          </a:prstGeom>
          <a:noFill/>
          <a:ln/>
        </p:spPr>
        <p:txBody>
          <a:bodyPr wrap="non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Wettability and Contact Angle</a:t>
            </a:r>
            <a:endParaRPr lang="en-US" sz="2187" dirty="0"/>
          </a:p>
        </p:txBody>
      </p:sp>
      <p:sp>
        <p:nvSpPr>
          <p:cNvPr id="12" name="Text 9"/>
          <p:cNvSpPr/>
          <p:nvPr/>
        </p:nvSpPr>
        <p:spPr>
          <a:xfrm>
            <a:off x="8148399" y="3151465"/>
            <a:ext cx="4133612"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contact angle between a liquid and a solid surface determines the wettability, with low angles indicating wetting and high angles indicating non-wetting.</a:t>
            </a:r>
            <a:endParaRPr lang="en-US" sz="1750" dirty="0"/>
          </a:p>
        </p:txBody>
      </p:sp>
      <p:sp>
        <p:nvSpPr>
          <p:cNvPr id="13" name="Shape 10"/>
          <p:cNvSpPr/>
          <p:nvPr/>
        </p:nvSpPr>
        <p:spPr>
          <a:xfrm>
            <a:off x="2348389" y="4968835"/>
            <a:ext cx="499943" cy="499943"/>
          </a:xfrm>
          <a:prstGeom prst="roundRect">
            <a:avLst>
              <a:gd name="adj" fmla="val 20000"/>
            </a:avLst>
          </a:prstGeom>
          <a:noFill/>
          <a:ln w="7620">
            <a:solidFill>
              <a:srgbClr val="D1B6E1"/>
            </a:solidFill>
            <a:prstDash val="solid"/>
          </a:ln>
        </p:spPr>
      </p:sp>
      <p:sp>
        <p:nvSpPr>
          <p:cNvPr id="14" name="Text 11"/>
          <p:cNvSpPr/>
          <p:nvPr/>
        </p:nvSpPr>
        <p:spPr>
          <a:xfrm>
            <a:off x="2505670" y="5010507"/>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3</a:t>
            </a:r>
            <a:endParaRPr lang="en-US" sz="2624" dirty="0"/>
          </a:p>
        </p:txBody>
      </p:sp>
      <p:sp>
        <p:nvSpPr>
          <p:cNvPr id="15" name="Text 12"/>
          <p:cNvSpPr/>
          <p:nvPr/>
        </p:nvSpPr>
        <p:spPr>
          <a:xfrm>
            <a:off x="3070503" y="5045154"/>
            <a:ext cx="3604260" cy="347186"/>
          </a:xfrm>
          <a:prstGeom prst="rect">
            <a:avLst/>
          </a:prstGeom>
          <a:noFill/>
          <a:ln/>
        </p:spPr>
        <p:txBody>
          <a:bodyPr wrap="non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Excess Pressure and Curvature</a:t>
            </a:r>
            <a:endParaRPr lang="en-US" sz="2187" dirty="0"/>
          </a:p>
        </p:txBody>
      </p:sp>
      <p:sp>
        <p:nvSpPr>
          <p:cNvPr id="16" name="Text 13"/>
          <p:cNvSpPr/>
          <p:nvPr/>
        </p:nvSpPr>
        <p:spPr>
          <a:xfrm>
            <a:off x="3070503" y="5525572"/>
            <a:ext cx="4133612"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excess pressure across a curved liquid surface is inversely proportional to the radius of curvature, leading to phenomena like capillary action.</a:t>
            </a:r>
            <a:endParaRPr lang="en-US" sz="1750" dirty="0"/>
          </a:p>
        </p:txBody>
      </p:sp>
      <p:sp>
        <p:nvSpPr>
          <p:cNvPr id="17" name="Shape 14"/>
          <p:cNvSpPr/>
          <p:nvPr/>
        </p:nvSpPr>
        <p:spPr>
          <a:xfrm>
            <a:off x="7426285" y="4968835"/>
            <a:ext cx="499943" cy="499943"/>
          </a:xfrm>
          <a:prstGeom prst="roundRect">
            <a:avLst>
              <a:gd name="adj" fmla="val 20000"/>
            </a:avLst>
          </a:prstGeom>
          <a:noFill/>
          <a:ln w="7620">
            <a:solidFill>
              <a:srgbClr val="D1B6E1"/>
            </a:solidFill>
            <a:prstDash val="solid"/>
          </a:ln>
        </p:spPr>
      </p:sp>
      <p:sp>
        <p:nvSpPr>
          <p:cNvPr id="18" name="Text 15"/>
          <p:cNvSpPr/>
          <p:nvPr/>
        </p:nvSpPr>
        <p:spPr>
          <a:xfrm>
            <a:off x="7583567" y="5010507"/>
            <a:ext cx="185261" cy="416481"/>
          </a:xfrm>
          <a:prstGeom prst="rect">
            <a:avLst/>
          </a:prstGeom>
          <a:noFill/>
          <a:ln/>
        </p:spPr>
        <p:txBody>
          <a:bodyPr wrap="none" rtlCol="0" anchor="t"/>
          <a:lstStyle/>
          <a:p>
            <a:pPr marL="0" indent="0" algn="ctr">
              <a:lnSpc>
                <a:spcPts val="3281"/>
              </a:lnSpc>
              <a:buNone/>
            </a:pPr>
            <a:r>
              <a:rPr lang="en-US" sz="2624" b="1" kern="0" spc="-35" dirty="0">
                <a:solidFill>
                  <a:srgbClr val="272525"/>
                </a:solidFill>
                <a:latin typeface="adonis-web" pitchFamily="34" charset="0"/>
                <a:ea typeface="adonis-web" pitchFamily="34" charset="-122"/>
                <a:cs typeface="adonis-web" pitchFamily="34" charset="-120"/>
              </a:rPr>
              <a:t>4</a:t>
            </a:r>
            <a:endParaRPr lang="en-US" sz="2624" dirty="0"/>
          </a:p>
        </p:txBody>
      </p:sp>
      <p:sp>
        <p:nvSpPr>
          <p:cNvPr id="19" name="Text 16"/>
          <p:cNvSpPr/>
          <p:nvPr/>
        </p:nvSpPr>
        <p:spPr>
          <a:xfrm>
            <a:off x="8148399" y="5045154"/>
            <a:ext cx="2777490" cy="347186"/>
          </a:xfrm>
          <a:prstGeom prst="rect">
            <a:avLst/>
          </a:prstGeom>
          <a:noFill/>
          <a:ln/>
        </p:spPr>
        <p:txBody>
          <a:bodyPr wrap="none" rtlCol="0" anchor="t"/>
          <a:lstStyle/>
          <a:p>
            <a:pPr marL="0" indent="0">
              <a:lnSpc>
                <a:spcPts val="2734"/>
              </a:lnSpc>
              <a:buNone/>
            </a:pPr>
            <a:r>
              <a:rPr lang="en-US" sz="2187" b="1" kern="0" spc="-35" dirty="0">
                <a:solidFill>
                  <a:srgbClr val="272525"/>
                </a:solidFill>
                <a:latin typeface="adonis-web" pitchFamily="34" charset="0"/>
                <a:ea typeface="adonis-web" pitchFamily="34" charset="-122"/>
                <a:cs typeface="adonis-web" pitchFamily="34" charset="-120"/>
              </a:rPr>
              <a:t>Diverse Applications</a:t>
            </a:r>
            <a:endParaRPr lang="en-US" sz="2187" dirty="0"/>
          </a:p>
        </p:txBody>
      </p:sp>
      <p:sp>
        <p:nvSpPr>
          <p:cNvPr id="20" name="Text 17"/>
          <p:cNvSpPr/>
          <p:nvPr/>
        </p:nvSpPr>
        <p:spPr>
          <a:xfrm>
            <a:off x="8148399" y="5525572"/>
            <a:ext cx="4133612" cy="1066205"/>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Surface tension plays a crucial role in a wide range of applications, from soap bubbles and self-cleaning surfaces to microfluidic devices.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792254" y="557093"/>
            <a:ext cx="9045773" cy="1264682"/>
          </a:xfrm>
          <a:prstGeom prst="rect">
            <a:avLst/>
          </a:prstGeom>
          <a:noFill/>
          <a:ln/>
        </p:spPr>
        <p:txBody>
          <a:bodyPr wrap="square" rtlCol="0" anchor="t"/>
          <a:lstStyle/>
          <a:p>
            <a:pPr marL="0" indent="0">
              <a:lnSpc>
                <a:spcPts val="4979"/>
              </a:lnSpc>
              <a:buNone/>
            </a:pPr>
            <a:r>
              <a:rPr lang="en-US" sz="3983" b="1" kern="0" spc="-32" dirty="0">
                <a:solidFill>
                  <a:srgbClr val="FF75D3"/>
                </a:solidFill>
                <a:latin typeface="adonis-web" pitchFamily="34" charset="0"/>
                <a:ea typeface="adonis-web" pitchFamily="34" charset="-122"/>
                <a:cs typeface="adonis-web" pitchFamily="34" charset="-120"/>
              </a:rPr>
              <a:t>Experimental Determination of Surface Tension by Jaeger's Method</a:t>
            </a:r>
            <a:endParaRPr lang="en-US" sz="3983" dirty="0"/>
          </a:p>
        </p:txBody>
      </p:sp>
      <p:sp>
        <p:nvSpPr>
          <p:cNvPr id="5" name="Shape 2"/>
          <p:cNvSpPr/>
          <p:nvPr/>
        </p:nvSpPr>
        <p:spPr>
          <a:xfrm>
            <a:off x="7294959" y="2226350"/>
            <a:ext cx="40362" cy="5446038"/>
          </a:xfrm>
          <a:prstGeom prst="roundRect">
            <a:avLst>
              <a:gd name="adj" fmla="val 225591"/>
            </a:avLst>
          </a:prstGeom>
          <a:solidFill>
            <a:srgbClr val="D1B6E1"/>
          </a:solidFill>
          <a:ln/>
        </p:spPr>
      </p:sp>
      <p:sp>
        <p:nvSpPr>
          <p:cNvPr id="6" name="Shape 3"/>
          <p:cNvSpPr/>
          <p:nvPr/>
        </p:nvSpPr>
        <p:spPr>
          <a:xfrm>
            <a:off x="6379309" y="2591693"/>
            <a:ext cx="708184" cy="40362"/>
          </a:xfrm>
          <a:prstGeom prst="roundRect">
            <a:avLst>
              <a:gd name="adj" fmla="val 225591"/>
            </a:avLst>
          </a:prstGeom>
          <a:solidFill>
            <a:srgbClr val="D1B6E1"/>
          </a:solidFill>
          <a:ln/>
        </p:spPr>
      </p:sp>
      <p:sp>
        <p:nvSpPr>
          <p:cNvPr id="7" name="Shape 4"/>
          <p:cNvSpPr/>
          <p:nvPr/>
        </p:nvSpPr>
        <p:spPr>
          <a:xfrm>
            <a:off x="7087493" y="2384346"/>
            <a:ext cx="455176" cy="455176"/>
          </a:xfrm>
          <a:prstGeom prst="roundRect">
            <a:avLst>
              <a:gd name="adj" fmla="val 20004"/>
            </a:avLst>
          </a:prstGeom>
          <a:noFill/>
          <a:ln w="7620">
            <a:solidFill>
              <a:srgbClr val="D1B6E1"/>
            </a:solidFill>
            <a:prstDash val="solid"/>
          </a:ln>
        </p:spPr>
      </p:sp>
      <p:sp>
        <p:nvSpPr>
          <p:cNvPr id="8" name="Text 5"/>
          <p:cNvSpPr/>
          <p:nvPr/>
        </p:nvSpPr>
        <p:spPr>
          <a:xfrm>
            <a:off x="7230725" y="2422208"/>
            <a:ext cx="168712" cy="379333"/>
          </a:xfrm>
          <a:prstGeom prst="rect">
            <a:avLst/>
          </a:prstGeom>
          <a:noFill/>
          <a:ln/>
        </p:spPr>
        <p:txBody>
          <a:bodyPr wrap="none" rtlCol="0" anchor="t"/>
          <a:lstStyle/>
          <a:p>
            <a:pPr marL="0" indent="0" algn="ctr">
              <a:lnSpc>
                <a:spcPts val="2987"/>
              </a:lnSpc>
              <a:buNone/>
            </a:pPr>
            <a:r>
              <a:rPr lang="en-US" sz="2390" b="1" kern="0" spc="-32" dirty="0">
                <a:solidFill>
                  <a:srgbClr val="272525"/>
                </a:solidFill>
                <a:latin typeface="adonis-web" pitchFamily="34" charset="0"/>
                <a:ea typeface="adonis-web" pitchFamily="34" charset="-122"/>
                <a:cs typeface="adonis-web" pitchFamily="34" charset="-120"/>
              </a:rPr>
              <a:t>1</a:t>
            </a:r>
            <a:endParaRPr lang="en-US" sz="2390" dirty="0"/>
          </a:p>
        </p:txBody>
      </p:sp>
      <p:sp>
        <p:nvSpPr>
          <p:cNvPr id="9" name="Text 6"/>
          <p:cNvSpPr/>
          <p:nvPr/>
        </p:nvSpPr>
        <p:spPr>
          <a:xfrm>
            <a:off x="3673078" y="2428637"/>
            <a:ext cx="2529245" cy="316111"/>
          </a:xfrm>
          <a:prstGeom prst="rect">
            <a:avLst/>
          </a:prstGeom>
          <a:noFill/>
          <a:ln/>
        </p:spPr>
        <p:txBody>
          <a:bodyPr wrap="none" rtlCol="0" anchor="t"/>
          <a:lstStyle/>
          <a:p>
            <a:pPr marL="0" indent="0" algn="r">
              <a:lnSpc>
                <a:spcPts val="2489"/>
              </a:lnSpc>
              <a:buNone/>
            </a:pPr>
            <a:r>
              <a:rPr lang="en-US" sz="1992" b="1" kern="0" spc="-32" dirty="0">
                <a:solidFill>
                  <a:srgbClr val="272525"/>
                </a:solidFill>
                <a:latin typeface="adonis-web" pitchFamily="34" charset="0"/>
                <a:ea typeface="adonis-web" pitchFamily="34" charset="-122"/>
                <a:cs typeface="adonis-web" pitchFamily="34" charset="-120"/>
              </a:rPr>
              <a:t>Prepare the Sample</a:t>
            </a:r>
            <a:endParaRPr lang="en-US" sz="1992" dirty="0"/>
          </a:p>
        </p:txBody>
      </p:sp>
      <p:sp>
        <p:nvSpPr>
          <p:cNvPr id="10" name="Text 7"/>
          <p:cNvSpPr/>
          <p:nvPr/>
        </p:nvSpPr>
        <p:spPr>
          <a:xfrm>
            <a:off x="2792254" y="2866073"/>
            <a:ext cx="3410069" cy="1618059"/>
          </a:xfrm>
          <a:prstGeom prst="rect">
            <a:avLst/>
          </a:prstGeom>
          <a:noFill/>
          <a:ln/>
        </p:spPr>
        <p:txBody>
          <a:bodyPr wrap="square" rtlCol="0" anchor="t"/>
          <a:lstStyle/>
          <a:p>
            <a:pPr marL="0" indent="0" algn="r">
              <a:lnSpc>
                <a:spcPts val="2549"/>
              </a:lnSpc>
              <a:buNone/>
            </a:pPr>
            <a:r>
              <a:rPr lang="en-US" sz="1593" kern="0" spc="-32" dirty="0">
                <a:solidFill>
                  <a:srgbClr val="272525"/>
                </a:solidFill>
                <a:latin typeface="Source Sans Pro" pitchFamily="34" charset="0"/>
                <a:ea typeface="Source Sans Pro" pitchFamily="34" charset="-122"/>
                <a:cs typeface="Source Sans Pro" pitchFamily="34" charset="-120"/>
              </a:rPr>
              <a:t>The first step in the Jaeger's method is to carefully prepare the liquid sample. This involves measuring the desired volume of the liquid and transferring it to a clean, dry container.</a:t>
            </a:r>
            <a:endParaRPr lang="en-US" sz="1593" dirty="0"/>
          </a:p>
        </p:txBody>
      </p:sp>
      <p:sp>
        <p:nvSpPr>
          <p:cNvPr id="11" name="Shape 8"/>
          <p:cNvSpPr/>
          <p:nvPr/>
        </p:nvSpPr>
        <p:spPr>
          <a:xfrm>
            <a:off x="7542669" y="3603248"/>
            <a:ext cx="708184" cy="40362"/>
          </a:xfrm>
          <a:prstGeom prst="roundRect">
            <a:avLst>
              <a:gd name="adj" fmla="val 225591"/>
            </a:avLst>
          </a:prstGeom>
          <a:solidFill>
            <a:srgbClr val="D1B6E1"/>
          </a:solidFill>
          <a:ln/>
        </p:spPr>
      </p:sp>
      <p:sp>
        <p:nvSpPr>
          <p:cNvPr id="12" name="Shape 9"/>
          <p:cNvSpPr/>
          <p:nvPr/>
        </p:nvSpPr>
        <p:spPr>
          <a:xfrm>
            <a:off x="7087493" y="3395901"/>
            <a:ext cx="455176" cy="455176"/>
          </a:xfrm>
          <a:prstGeom prst="roundRect">
            <a:avLst>
              <a:gd name="adj" fmla="val 20004"/>
            </a:avLst>
          </a:prstGeom>
          <a:noFill/>
          <a:ln w="7620">
            <a:solidFill>
              <a:srgbClr val="D1B6E1"/>
            </a:solidFill>
            <a:prstDash val="solid"/>
          </a:ln>
        </p:spPr>
      </p:sp>
      <p:sp>
        <p:nvSpPr>
          <p:cNvPr id="13" name="Text 10"/>
          <p:cNvSpPr/>
          <p:nvPr/>
        </p:nvSpPr>
        <p:spPr>
          <a:xfrm>
            <a:off x="7230725" y="3433763"/>
            <a:ext cx="168712" cy="379333"/>
          </a:xfrm>
          <a:prstGeom prst="rect">
            <a:avLst/>
          </a:prstGeom>
          <a:noFill/>
          <a:ln/>
        </p:spPr>
        <p:txBody>
          <a:bodyPr wrap="none" rtlCol="0" anchor="t"/>
          <a:lstStyle/>
          <a:p>
            <a:pPr marL="0" indent="0" algn="ctr">
              <a:lnSpc>
                <a:spcPts val="2987"/>
              </a:lnSpc>
              <a:buNone/>
            </a:pPr>
            <a:r>
              <a:rPr lang="en-US" sz="2390" b="1" kern="0" spc="-32" dirty="0">
                <a:solidFill>
                  <a:srgbClr val="272525"/>
                </a:solidFill>
                <a:latin typeface="adonis-web" pitchFamily="34" charset="0"/>
                <a:ea typeface="adonis-web" pitchFamily="34" charset="-122"/>
                <a:cs typeface="adonis-web" pitchFamily="34" charset="-120"/>
              </a:rPr>
              <a:t>2</a:t>
            </a:r>
            <a:endParaRPr lang="en-US" sz="2390" dirty="0"/>
          </a:p>
        </p:txBody>
      </p:sp>
      <p:sp>
        <p:nvSpPr>
          <p:cNvPr id="14" name="Text 11"/>
          <p:cNvSpPr/>
          <p:nvPr/>
        </p:nvSpPr>
        <p:spPr>
          <a:xfrm>
            <a:off x="8427839" y="3440192"/>
            <a:ext cx="2529245" cy="316111"/>
          </a:xfrm>
          <a:prstGeom prst="rect">
            <a:avLst/>
          </a:prstGeom>
          <a:noFill/>
          <a:ln/>
        </p:spPr>
        <p:txBody>
          <a:bodyPr wrap="none" rtlCol="0" anchor="t"/>
          <a:lstStyle/>
          <a:p>
            <a:pPr marL="0" indent="0" algn="l">
              <a:lnSpc>
                <a:spcPts val="2489"/>
              </a:lnSpc>
              <a:buNone/>
            </a:pPr>
            <a:r>
              <a:rPr lang="en-US" sz="1992" b="1" kern="0" spc="-32" dirty="0">
                <a:solidFill>
                  <a:srgbClr val="272525"/>
                </a:solidFill>
                <a:latin typeface="adonis-web" pitchFamily="34" charset="0"/>
                <a:ea typeface="adonis-web" pitchFamily="34" charset="-122"/>
                <a:cs typeface="adonis-web" pitchFamily="34" charset="-120"/>
              </a:rPr>
              <a:t>Measure the Weight</a:t>
            </a:r>
            <a:endParaRPr lang="en-US" sz="1992" dirty="0"/>
          </a:p>
        </p:txBody>
      </p:sp>
      <p:sp>
        <p:nvSpPr>
          <p:cNvPr id="15" name="Text 12"/>
          <p:cNvSpPr/>
          <p:nvPr/>
        </p:nvSpPr>
        <p:spPr>
          <a:xfrm>
            <a:off x="8427839" y="3877628"/>
            <a:ext cx="3410188" cy="1294448"/>
          </a:xfrm>
          <a:prstGeom prst="rect">
            <a:avLst/>
          </a:prstGeom>
          <a:noFill/>
          <a:ln/>
        </p:spPr>
        <p:txBody>
          <a:bodyPr wrap="square" rtlCol="0" anchor="t"/>
          <a:lstStyle/>
          <a:p>
            <a:pPr marL="0" indent="0" algn="l">
              <a:lnSpc>
                <a:spcPts val="2549"/>
              </a:lnSpc>
              <a:buNone/>
            </a:pPr>
            <a:r>
              <a:rPr lang="en-US" sz="1593" kern="0" spc="-32" dirty="0">
                <a:solidFill>
                  <a:srgbClr val="272525"/>
                </a:solidFill>
                <a:latin typeface="Source Sans Pro" pitchFamily="34" charset="0"/>
                <a:ea typeface="Source Sans Pro" pitchFamily="34" charset="-122"/>
                <a:cs typeface="Source Sans Pro" pitchFamily="34" charset="-120"/>
              </a:rPr>
              <a:t>Next, the weight of the liquid sample is measured using a high-precision balance. This weight will be used in the calculation of the surface tension.</a:t>
            </a:r>
            <a:endParaRPr lang="en-US" sz="1593" dirty="0"/>
          </a:p>
        </p:txBody>
      </p:sp>
      <p:sp>
        <p:nvSpPr>
          <p:cNvPr id="16" name="Shape 13"/>
          <p:cNvSpPr/>
          <p:nvPr/>
        </p:nvSpPr>
        <p:spPr>
          <a:xfrm>
            <a:off x="6379309" y="5254050"/>
            <a:ext cx="708184" cy="40362"/>
          </a:xfrm>
          <a:prstGeom prst="roundRect">
            <a:avLst>
              <a:gd name="adj" fmla="val 225591"/>
            </a:avLst>
          </a:prstGeom>
          <a:solidFill>
            <a:srgbClr val="D1B6E1"/>
          </a:solidFill>
          <a:ln/>
        </p:spPr>
      </p:sp>
      <p:sp>
        <p:nvSpPr>
          <p:cNvPr id="17" name="Shape 14"/>
          <p:cNvSpPr/>
          <p:nvPr/>
        </p:nvSpPr>
        <p:spPr>
          <a:xfrm>
            <a:off x="7087493" y="5046702"/>
            <a:ext cx="455176" cy="455176"/>
          </a:xfrm>
          <a:prstGeom prst="roundRect">
            <a:avLst>
              <a:gd name="adj" fmla="val 20004"/>
            </a:avLst>
          </a:prstGeom>
          <a:noFill/>
          <a:ln w="7620">
            <a:solidFill>
              <a:srgbClr val="D1B6E1"/>
            </a:solidFill>
            <a:prstDash val="solid"/>
          </a:ln>
        </p:spPr>
      </p:sp>
      <p:sp>
        <p:nvSpPr>
          <p:cNvPr id="18" name="Text 15"/>
          <p:cNvSpPr/>
          <p:nvPr/>
        </p:nvSpPr>
        <p:spPr>
          <a:xfrm>
            <a:off x="7230725" y="5084564"/>
            <a:ext cx="168712" cy="379333"/>
          </a:xfrm>
          <a:prstGeom prst="rect">
            <a:avLst/>
          </a:prstGeom>
          <a:noFill/>
          <a:ln/>
        </p:spPr>
        <p:txBody>
          <a:bodyPr wrap="none" rtlCol="0" anchor="t"/>
          <a:lstStyle/>
          <a:p>
            <a:pPr marL="0" indent="0" algn="ctr">
              <a:lnSpc>
                <a:spcPts val="2987"/>
              </a:lnSpc>
              <a:buNone/>
            </a:pPr>
            <a:r>
              <a:rPr lang="en-US" sz="2390" b="1" kern="0" spc="-32" dirty="0">
                <a:solidFill>
                  <a:srgbClr val="272525"/>
                </a:solidFill>
                <a:latin typeface="adonis-web" pitchFamily="34" charset="0"/>
                <a:ea typeface="adonis-web" pitchFamily="34" charset="-122"/>
                <a:cs typeface="adonis-web" pitchFamily="34" charset="-120"/>
              </a:rPr>
              <a:t>3</a:t>
            </a:r>
            <a:endParaRPr lang="en-US" sz="2390" dirty="0"/>
          </a:p>
        </p:txBody>
      </p:sp>
      <p:sp>
        <p:nvSpPr>
          <p:cNvPr id="19" name="Text 16"/>
          <p:cNvSpPr/>
          <p:nvPr/>
        </p:nvSpPr>
        <p:spPr>
          <a:xfrm>
            <a:off x="3407926" y="5090993"/>
            <a:ext cx="2794397" cy="316111"/>
          </a:xfrm>
          <a:prstGeom prst="rect">
            <a:avLst/>
          </a:prstGeom>
          <a:noFill/>
          <a:ln/>
        </p:spPr>
        <p:txBody>
          <a:bodyPr wrap="none" rtlCol="0" anchor="t"/>
          <a:lstStyle/>
          <a:p>
            <a:pPr marL="0" indent="0" algn="r">
              <a:lnSpc>
                <a:spcPts val="2489"/>
              </a:lnSpc>
              <a:buNone/>
            </a:pPr>
            <a:r>
              <a:rPr lang="en-US" sz="1992" b="1" kern="0" spc="-32" dirty="0">
                <a:solidFill>
                  <a:srgbClr val="272525"/>
                </a:solidFill>
                <a:latin typeface="adonis-web" pitchFamily="34" charset="0"/>
                <a:ea typeface="adonis-web" pitchFamily="34" charset="-122"/>
                <a:cs typeface="adonis-web" pitchFamily="34" charset="-120"/>
              </a:rPr>
              <a:t>Determine the Rise Height</a:t>
            </a:r>
            <a:endParaRPr lang="en-US" sz="1992" dirty="0"/>
          </a:p>
        </p:txBody>
      </p:sp>
      <p:sp>
        <p:nvSpPr>
          <p:cNvPr id="20" name="Text 17"/>
          <p:cNvSpPr/>
          <p:nvPr/>
        </p:nvSpPr>
        <p:spPr>
          <a:xfrm>
            <a:off x="2792254" y="5528429"/>
            <a:ext cx="3410069" cy="1941671"/>
          </a:xfrm>
          <a:prstGeom prst="rect">
            <a:avLst/>
          </a:prstGeom>
          <a:noFill/>
          <a:ln/>
        </p:spPr>
        <p:txBody>
          <a:bodyPr wrap="square" rtlCol="0" anchor="t"/>
          <a:lstStyle/>
          <a:p>
            <a:pPr marL="0" indent="0" algn="r">
              <a:lnSpc>
                <a:spcPts val="2549"/>
              </a:lnSpc>
              <a:buNone/>
            </a:pPr>
            <a:r>
              <a:rPr lang="en-US" sz="1593" kern="0" spc="-32" dirty="0">
                <a:solidFill>
                  <a:srgbClr val="272525"/>
                </a:solidFill>
                <a:latin typeface="Source Sans Pro" pitchFamily="34" charset="0"/>
                <a:ea typeface="Source Sans Pro" pitchFamily="34" charset="-122"/>
                <a:cs typeface="Source Sans Pro" pitchFamily="34" charset="-120"/>
              </a:rPr>
              <a:t>The liquid sample is then allowed to rise up a thin, vertical capillary tube. The height of the liquid column in the tube is carefully measured and recorded. This rise height is a key parameter in the Jaeger's method.</a:t>
            </a:r>
            <a:endParaRPr lang="en-US" sz="1593" dirty="0"/>
          </a:p>
        </p:txBody>
      </p:sp>
    </p:spTree>
    <p:extLst>
      <p:ext uri="{BB962C8B-B14F-4D97-AF65-F5344CB8AC3E}">
        <p14:creationId xmlns:p14="http://schemas.microsoft.com/office/powerpoint/2010/main" val="3613647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1150501"/>
            <a:ext cx="6709053" cy="694373"/>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Principle of Jaeger's Method</a:t>
            </a:r>
            <a:endParaRPr lang="en-US" sz="4374" dirty="0"/>
          </a:p>
        </p:txBody>
      </p:sp>
      <p:sp>
        <p:nvSpPr>
          <p:cNvPr id="5" name="Text 2"/>
          <p:cNvSpPr/>
          <p:nvPr/>
        </p:nvSpPr>
        <p:spPr>
          <a:xfrm>
            <a:off x="2348389" y="2400300"/>
            <a:ext cx="2777490" cy="347186"/>
          </a:xfrm>
          <a:prstGeom prst="rect">
            <a:avLst/>
          </a:prstGeom>
          <a:noFill/>
          <a:ln/>
        </p:spPr>
        <p:txBody>
          <a:bodyPr wrap="none" rtlCol="0" anchor="t"/>
          <a:lstStyle/>
          <a:p>
            <a:pPr marL="0" indent="0">
              <a:lnSpc>
                <a:spcPts val="2734"/>
              </a:lnSpc>
              <a:buNone/>
            </a:pPr>
            <a:r>
              <a:rPr lang="en-US" sz="2187" b="1" kern="0" spc="-35" dirty="0">
                <a:solidFill>
                  <a:srgbClr val="FF75D3"/>
                </a:solidFill>
                <a:latin typeface="adonis-web" pitchFamily="34" charset="0"/>
                <a:ea typeface="adonis-web" pitchFamily="34" charset="-122"/>
                <a:cs typeface="adonis-web" pitchFamily="34" charset="-120"/>
              </a:rPr>
              <a:t>Capillary Rise</a:t>
            </a:r>
            <a:endParaRPr lang="en-US" sz="2187" dirty="0"/>
          </a:p>
        </p:txBody>
      </p:sp>
      <p:sp>
        <p:nvSpPr>
          <p:cNvPr id="6" name="Text 3"/>
          <p:cNvSpPr/>
          <p:nvPr/>
        </p:nvSpPr>
        <p:spPr>
          <a:xfrm>
            <a:off x="2348389" y="2969657"/>
            <a:ext cx="2949416" cy="3909417"/>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Jaeger's method relies on the principle of capillary rise, where the liquid is drawn up a narrow tube due to the combined effects of surface tension and gravity. The height to which the liquid rises is inversely proportional to the diameter of the tube and directly proportional to the surface tension of the liquid.</a:t>
            </a:r>
            <a:endParaRPr lang="en-US" sz="1750" dirty="0"/>
          </a:p>
        </p:txBody>
      </p:sp>
      <p:sp>
        <p:nvSpPr>
          <p:cNvPr id="7" name="Text 4"/>
          <p:cNvSpPr/>
          <p:nvPr/>
        </p:nvSpPr>
        <p:spPr>
          <a:xfrm>
            <a:off x="5847398" y="2400300"/>
            <a:ext cx="2949416" cy="694373"/>
          </a:xfrm>
          <a:prstGeom prst="rect">
            <a:avLst/>
          </a:prstGeom>
          <a:noFill/>
          <a:ln/>
        </p:spPr>
        <p:txBody>
          <a:bodyPr wrap="square" rtlCol="0" anchor="t"/>
          <a:lstStyle/>
          <a:p>
            <a:pPr marL="0" indent="0">
              <a:lnSpc>
                <a:spcPts val="2734"/>
              </a:lnSpc>
              <a:buNone/>
            </a:pPr>
            <a:r>
              <a:rPr lang="en-US" sz="2187" b="1" kern="0" spc="-35" dirty="0">
                <a:solidFill>
                  <a:srgbClr val="FF75D3"/>
                </a:solidFill>
                <a:latin typeface="adonis-web" pitchFamily="34" charset="0"/>
                <a:ea typeface="adonis-web" pitchFamily="34" charset="-122"/>
                <a:cs typeface="adonis-web" pitchFamily="34" charset="-120"/>
              </a:rPr>
              <a:t>Calculating Surface Tension</a:t>
            </a:r>
            <a:endParaRPr lang="en-US" sz="2187" dirty="0"/>
          </a:p>
        </p:txBody>
      </p:sp>
      <p:sp>
        <p:nvSpPr>
          <p:cNvPr id="8" name="Text 5"/>
          <p:cNvSpPr/>
          <p:nvPr/>
        </p:nvSpPr>
        <p:spPr>
          <a:xfrm>
            <a:off x="5847398" y="3316843"/>
            <a:ext cx="2949416" cy="355401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By measuring the weight of the liquid sample and the height to which it rises in the capillary tube, the surface tension can be calculated using the Laplace-Young equation. This equation relates the surface tension, the liquid's density, the gravitational acceleration, and the capillary rise height.</a:t>
            </a:r>
            <a:endParaRPr lang="en-US" sz="1750" dirty="0"/>
          </a:p>
        </p:txBody>
      </p:sp>
      <p:sp>
        <p:nvSpPr>
          <p:cNvPr id="9" name="Text 6"/>
          <p:cNvSpPr/>
          <p:nvPr/>
        </p:nvSpPr>
        <p:spPr>
          <a:xfrm>
            <a:off x="9346406" y="2400300"/>
            <a:ext cx="2949416" cy="694373"/>
          </a:xfrm>
          <a:prstGeom prst="rect">
            <a:avLst/>
          </a:prstGeom>
          <a:noFill/>
          <a:ln/>
        </p:spPr>
        <p:txBody>
          <a:bodyPr wrap="square" rtlCol="0" anchor="t"/>
          <a:lstStyle/>
          <a:p>
            <a:pPr marL="0" indent="0">
              <a:lnSpc>
                <a:spcPts val="2734"/>
              </a:lnSpc>
              <a:buNone/>
            </a:pPr>
            <a:r>
              <a:rPr lang="en-US" sz="2187" b="1" kern="0" spc="-35" dirty="0">
                <a:solidFill>
                  <a:srgbClr val="FF75D3"/>
                </a:solidFill>
                <a:latin typeface="adonis-web" pitchFamily="34" charset="0"/>
                <a:ea typeface="adonis-web" pitchFamily="34" charset="-122"/>
                <a:cs typeface="adonis-web" pitchFamily="34" charset="-120"/>
              </a:rPr>
              <a:t>Advantages of Jaeger's Method</a:t>
            </a:r>
            <a:endParaRPr lang="en-US" sz="2187" dirty="0"/>
          </a:p>
        </p:txBody>
      </p:sp>
      <p:sp>
        <p:nvSpPr>
          <p:cNvPr id="10" name="Text 7"/>
          <p:cNvSpPr/>
          <p:nvPr/>
        </p:nvSpPr>
        <p:spPr>
          <a:xfrm>
            <a:off x="9346406" y="3316843"/>
            <a:ext cx="2949416" cy="355401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The Jaeger's method is a relatively simple and accurate technique for determining the surface tension of liquids. It requires minimal equipment and can be easily replicated in a laboratory setting, making it a popular choice for both educational and research purposes.</a:t>
            </a:r>
            <a:endParaRPr lang="en-US" sz="1750" dirty="0"/>
          </a:p>
        </p:txBody>
      </p:sp>
    </p:spTree>
    <p:extLst>
      <p:ext uri="{BB962C8B-B14F-4D97-AF65-F5344CB8AC3E}">
        <p14:creationId xmlns:p14="http://schemas.microsoft.com/office/powerpoint/2010/main" val="172763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1797</Words>
  <Application>Microsoft Office PowerPoint</Application>
  <PresentationFormat>Custom</PresentationFormat>
  <Paragraphs>133</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physics</cp:lastModifiedBy>
  <cp:revision>2</cp:revision>
  <dcterms:created xsi:type="dcterms:W3CDTF">2024-04-15T04:52:29Z</dcterms:created>
  <dcterms:modified xsi:type="dcterms:W3CDTF">2024-04-15T05:01:41Z</dcterms:modified>
</cp:coreProperties>
</file>