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57" r:id="rId2"/>
    <p:sldId id="264" r:id="rId3"/>
    <p:sldId id="263" r:id="rId4"/>
    <p:sldId id="262" r:id="rId5"/>
    <p:sldId id="265"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744E004-108D-40BB-AAE2-3AAD20490B85}"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1AC3F-EF3F-4E0C-9858-D48C4EABF8DD}" type="slidenum">
              <a:rPr lang="en-US" smtClean="0"/>
              <a:pPr/>
              <a:t>‹#›</a:t>
            </a:fld>
            <a:endParaRPr lang="en-US"/>
          </a:p>
        </p:txBody>
      </p:sp>
    </p:spTree>
    <p:extLst>
      <p:ext uri="{BB962C8B-B14F-4D97-AF65-F5344CB8AC3E}">
        <p14:creationId xmlns:p14="http://schemas.microsoft.com/office/powerpoint/2010/main" val="2303984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4E004-108D-40BB-AAE2-3AAD20490B85}"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1AC3F-EF3F-4E0C-9858-D48C4EABF8DD}" type="slidenum">
              <a:rPr lang="en-US" smtClean="0"/>
              <a:pPr/>
              <a:t>‹#›</a:t>
            </a:fld>
            <a:endParaRPr lang="en-US"/>
          </a:p>
        </p:txBody>
      </p:sp>
    </p:spTree>
    <p:extLst>
      <p:ext uri="{BB962C8B-B14F-4D97-AF65-F5344CB8AC3E}">
        <p14:creationId xmlns:p14="http://schemas.microsoft.com/office/powerpoint/2010/main" val="2296018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4E004-108D-40BB-AAE2-3AAD20490B85}"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1AC3F-EF3F-4E0C-9858-D48C4EABF8DD}" type="slidenum">
              <a:rPr lang="en-US" smtClean="0"/>
              <a:pPr/>
              <a:t>‹#›</a:t>
            </a:fld>
            <a:endParaRPr lang="en-US"/>
          </a:p>
        </p:txBody>
      </p:sp>
    </p:spTree>
    <p:extLst>
      <p:ext uri="{BB962C8B-B14F-4D97-AF65-F5344CB8AC3E}">
        <p14:creationId xmlns:p14="http://schemas.microsoft.com/office/powerpoint/2010/main" val="2840277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744E004-108D-40BB-AAE2-3AAD20490B85}"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1AC3F-EF3F-4E0C-9858-D48C4EABF8DD}" type="slidenum">
              <a:rPr lang="en-US" smtClean="0"/>
              <a:pPr/>
              <a:t>‹#›</a:t>
            </a:fld>
            <a:endParaRPr lang="en-US"/>
          </a:p>
        </p:txBody>
      </p:sp>
    </p:spTree>
    <p:extLst>
      <p:ext uri="{BB962C8B-B14F-4D97-AF65-F5344CB8AC3E}">
        <p14:creationId xmlns:p14="http://schemas.microsoft.com/office/powerpoint/2010/main" val="2631674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IN"/>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44E004-108D-40BB-AAE2-3AAD20490B85}"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D1AC3F-EF3F-4E0C-9858-D48C4EABF8DD}" type="slidenum">
              <a:rPr lang="en-US" smtClean="0"/>
              <a:pPr/>
              <a:t>‹#›</a:t>
            </a:fld>
            <a:endParaRPr lang="en-US"/>
          </a:p>
        </p:txBody>
      </p:sp>
    </p:spTree>
    <p:extLst>
      <p:ext uri="{BB962C8B-B14F-4D97-AF65-F5344CB8AC3E}">
        <p14:creationId xmlns:p14="http://schemas.microsoft.com/office/powerpoint/2010/main" val="2903293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744E004-108D-40BB-AAE2-3AAD20490B85}"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1AC3F-EF3F-4E0C-9858-D48C4EABF8DD}" type="slidenum">
              <a:rPr lang="en-US" smtClean="0"/>
              <a:pPr/>
              <a:t>‹#›</a:t>
            </a:fld>
            <a:endParaRPr lang="en-US"/>
          </a:p>
        </p:txBody>
      </p:sp>
    </p:spTree>
    <p:extLst>
      <p:ext uri="{BB962C8B-B14F-4D97-AF65-F5344CB8AC3E}">
        <p14:creationId xmlns:p14="http://schemas.microsoft.com/office/powerpoint/2010/main" val="222545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744E004-108D-40BB-AAE2-3AAD20490B85}" type="datetimeFigureOut">
              <a:rPr lang="en-US" smtClean="0"/>
              <a:pPr/>
              <a:t>6/30/2024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D1AC3F-EF3F-4E0C-9858-D48C4EABF8DD}" type="slidenum">
              <a:rPr lang="en-US" smtClean="0"/>
              <a:pPr/>
              <a:t>‹#›</a:t>
            </a:fld>
            <a:endParaRPr lang="en-US"/>
          </a:p>
        </p:txBody>
      </p:sp>
    </p:spTree>
    <p:extLst>
      <p:ext uri="{BB962C8B-B14F-4D97-AF65-F5344CB8AC3E}">
        <p14:creationId xmlns:p14="http://schemas.microsoft.com/office/powerpoint/2010/main" val="254337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744E004-108D-40BB-AAE2-3AAD20490B85}" type="datetimeFigureOut">
              <a:rPr lang="en-US" smtClean="0"/>
              <a:pPr/>
              <a:t>6/30/2024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D1AC3F-EF3F-4E0C-9858-D48C4EABF8DD}" type="slidenum">
              <a:rPr lang="en-US" smtClean="0"/>
              <a:pPr/>
              <a:t>‹#›</a:t>
            </a:fld>
            <a:endParaRPr lang="en-US"/>
          </a:p>
        </p:txBody>
      </p:sp>
    </p:spTree>
    <p:extLst>
      <p:ext uri="{BB962C8B-B14F-4D97-AF65-F5344CB8AC3E}">
        <p14:creationId xmlns:p14="http://schemas.microsoft.com/office/powerpoint/2010/main" val="2032713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4E004-108D-40BB-AAE2-3AAD20490B85}" type="datetimeFigureOut">
              <a:rPr lang="en-US" smtClean="0"/>
              <a:pPr/>
              <a:t>6/30/2024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D1AC3F-EF3F-4E0C-9858-D48C4EABF8DD}" type="slidenum">
              <a:rPr lang="en-US" smtClean="0"/>
              <a:pPr/>
              <a:t>‹#›</a:t>
            </a:fld>
            <a:endParaRPr lang="en-US"/>
          </a:p>
        </p:txBody>
      </p:sp>
    </p:spTree>
    <p:extLst>
      <p:ext uri="{BB962C8B-B14F-4D97-AF65-F5344CB8AC3E}">
        <p14:creationId xmlns:p14="http://schemas.microsoft.com/office/powerpoint/2010/main" val="206376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744E004-108D-40BB-AAE2-3AAD20490B85}"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1AC3F-EF3F-4E0C-9858-D48C4EABF8DD}" type="slidenum">
              <a:rPr lang="en-US" smtClean="0"/>
              <a:pPr/>
              <a:t>‹#›</a:t>
            </a:fld>
            <a:endParaRPr lang="en-US"/>
          </a:p>
        </p:txBody>
      </p:sp>
    </p:spTree>
    <p:extLst>
      <p:ext uri="{BB962C8B-B14F-4D97-AF65-F5344CB8AC3E}">
        <p14:creationId xmlns:p14="http://schemas.microsoft.com/office/powerpoint/2010/main" val="1845642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IN"/>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IN"/>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744E004-108D-40BB-AAE2-3AAD20490B85}"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D1AC3F-EF3F-4E0C-9858-D48C4EABF8DD}" type="slidenum">
              <a:rPr lang="en-US" smtClean="0"/>
              <a:pPr/>
              <a:t>‹#›</a:t>
            </a:fld>
            <a:endParaRPr lang="en-US"/>
          </a:p>
        </p:txBody>
      </p:sp>
    </p:spTree>
    <p:extLst>
      <p:ext uri="{BB962C8B-B14F-4D97-AF65-F5344CB8AC3E}">
        <p14:creationId xmlns:p14="http://schemas.microsoft.com/office/powerpoint/2010/main" val="101586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744E004-108D-40BB-AAE2-3AAD20490B85}" type="datetimeFigureOut">
              <a:rPr lang="en-US" smtClean="0"/>
              <a:pPr/>
              <a:t>6/30/2024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D1AC3F-EF3F-4E0C-9858-D48C4EABF8DD}" type="slidenum">
              <a:rPr lang="en-US" smtClean="0"/>
              <a:pPr/>
              <a:t>‹#›</a:t>
            </a:fld>
            <a:endParaRPr lang="en-US"/>
          </a:p>
        </p:txBody>
      </p:sp>
    </p:spTree>
    <p:extLst>
      <p:ext uri="{BB962C8B-B14F-4D97-AF65-F5344CB8AC3E}">
        <p14:creationId xmlns:p14="http://schemas.microsoft.com/office/powerpoint/2010/main" val="2620868256"/>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Times New Roman" pitchFamily="18" charset="0"/>
                <a:cs typeface="Times New Roman" pitchFamily="18" charset="0"/>
              </a:rPr>
              <a:t>Topic no-2</a:t>
            </a:r>
            <a:r>
              <a:rPr lang="hi-IN" sz="2800" b="1" dirty="0" smtClean="0">
                <a:latin typeface="Times New Roman" pitchFamily="18" charset="0"/>
                <a:cs typeface="Times New Roman" pitchFamily="18" charset="0"/>
              </a:rPr>
              <a:t/>
            </a:r>
            <a:br>
              <a:rPr lang="hi-IN"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Reliability and Validity : Basic Concepts </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hi-IN" sz="2800" b="1" dirty="0" smtClean="0">
                <a:solidFill>
                  <a:srgbClr val="C00000"/>
                </a:solidFill>
                <a:latin typeface="Times New Roman" pitchFamily="18" charset="0"/>
                <a:cs typeface="Times New Roman" pitchFamily="18" charset="0"/>
              </a:rPr>
              <a:t>विश्वसनीयता</a:t>
            </a:r>
            <a:r>
              <a:rPr lang="en-US" sz="2800" b="1" dirty="0" smtClean="0">
                <a:solidFill>
                  <a:srgbClr val="C00000"/>
                </a:solidFill>
                <a:latin typeface="Times New Roman" pitchFamily="18" charset="0"/>
                <a:cs typeface="Times New Roman" pitchFamily="18" charset="0"/>
              </a:rPr>
              <a:t> </a:t>
            </a:r>
            <a:r>
              <a:rPr lang="hi-IN" sz="2800" b="1" dirty="0" smtClean="0">
                <a:solidFill>
                  <a:srgbClr val="C00000"/>
                </a:solidFill>
                <a:latin typeface="Times New Roman" pitchFamily="18" charset="0"/>
                <a:cs typeface="Times New Roman" pitchFamily="18" charset="0"/>
              </a:rPr>
              <a:t>आणि यथार्थता </a:t>
            </a:r>
            <a:r>
              <a:rPr lang="en-US" sz="2800" b="1" dirty="0" smtClean="0">
                <a:solidFill>
                  <a:srgbClr val="C00000"/>
                </a:solidFill>
                <a:latin typeface="Times New Roman" pitchFamily="18" charset="0"/>
                <a:cs typeface="Times New Roman" pitchFamily="18" charset="0"/>
              </a:rPr>
              <a:t>:</a:t>
            </a:r>
            <a:r>
              <a:rPr lang="hi-IN" sz="2800" b="1" dirty="0" smtClean="0">
                <a:solidFill>
                  <a:srgbClr val="C00000"/>
                </a:solidFill>
                <a:latin typeface="Times New Roman" pitchFamily="18" charset="0"/>
                <a:cs typeface="Times New Roman" pitchFamily="18" charset="0"/>
              </a:rPr>
              <a:t> मूलभूत संकल्पना</a:t>
            </a:r>
            <a:endParaRPr lang="en-US" sz="2800" dirty="0"/>
          </a:p>
        </p:txBody>
      </p:sp>
      <p:sp>
        <p:nvSpPr>
          <p:cNvPr id="3" name="Content Placeholder 2"/>
          <p:cNvSpPr>
            <a:spLocks noGrp="1"/>
          </p:cNvSpPr>
          <p:nvPr>
            <p:ph idx="1"/>
          </p:nvPr>
        </p:nvSpPr>
        <p:spPr>
          <a:xfrm>
            <a:off x="457200" y="1600200"/>
            <a:ext cx="8229600" cy="4800600"/>
          </a:xfrm>
        </p:spPr>
        <p:txBody>
          <a:bodyPr>
            <a:normAutofit/>
          </a:bodyPr>
          <a:lstStyle/>
          <a:p>
            <a:pPr>
              <a:buNone/>
            </a:pPr>
            <a:endParaRPr lang="en-US" dirty="0" smtClean="0"/>
          </a:p>
          <a:p>
            <a:pPr>
              <a:buNone/>
            </a:pPr>
            <a:r>
              <a:rPr lang="hi-IN" dirty="0" smtClean="0"/>
              <a:t>२.१ </a:t>
            </a:r>
            <a:r>
              <a:rPr lang="en-US" dirty="0" smtClean="0">
                <a:latin typeface="Times New Roman" pitchFamily="18" charset="0"/>
                <a:cs typeface="Times New Roman" pitchFamily="18" charset="0"/>
              </a:rPr>
              <a:t>Reliability</a:t>
            </a:r>
            <a:r>
              <a:rPr lang="en-US" dirty="0" smtClean="0"/>
              <a:t> (</a:t>
            </a:r>
            <a:r>
              <a:rPr lang="hi-IN" b="1" dirty="0" smtClean="0">
                <a:solidFill>
                  <a:srgbClr val="C00000"/>
                </a:solidFill>
                <a:latin typeface="Times New Roman" pitchFamily="18" charset="0"/>
                <a:cs typeface="Times New Roman" pitchFamily="18" charset="0"/>
              </a:rPr>
              <a:t>विश्वसनीयता</a:t>
            </a:r>
            <a:r>
              <a:rPr lang="en-US" dirty="0" smtClean="0"/>
              <a:t>) :</a:t>
            </a:r>
          </a:p>
          <a:p>
            <a:pPr marL="0" indent="0">
              <a:buNone/>
            </a:pPr>
            <a:r>
              <a:rPr lang="en-US" dirty="0" smtClean="0"/>
              <a:t>	</a:t>
            </a:r>
            <a:r>
              <a:rPr lang="hi-IN" sz="2000" dirty="0" smtClean="0"/>
              <a:t>कोणत्याही प्रमाणित मापनीय उपकरनाचे दोन महत्वाचे निकष म्हणजे विश्वसनीयता आणि यथार्थता होय.मानसशास्त्रीय चाचण्या त्यास अपवाद नाहीत .विशिस्ट मानसिक गुणांचे मापन करने हा मानसशास्त्रीय चाचनीचा हेतु असतो.हा हेतु कितपत साध्य </a:t>
            </a:r>
            <a:r>
              <a:rPr lang="hi-IN" sz="2000" dirty="0" smtClean="0">
                <a:latin typeface="Mangal"/>
                <a:cs typeface="Mangal"/>
              </a:rPr>
              <a:t>झा</a:t>
            </a:r>
            <a:r>
              <a:rPr lang="hi-IN" sz="2000" dirty="0" smtClean="0"/>
              <a:t>ला आहे हे पूर्णपणे विश्वसनियतेवर व यथार्थतेवर अवलंबून असते.</a:t>
            </a:r>
          </a:p>
          <a:p>
            <a:pPr marL="0" indent="0">
              <a:buNone/>
            </a:pPr>
            <a:r>
              <a:rPr lang="hi-IN" sz="2000" dirty="0" smtClean="0"/>
              <a:t>	या ठिकाणी एक प्रश्न निर्माण होतो की विश्वसनीयता आणि यथार्थता या दोन्हींचा काय संबंध.याचे उतर असे देता येते कि चाचणीच्या यथार्थतेसाठी विश्वसनीयतेची आवशकता असते . पण चाचणीची विश्वसनीयता ही यथार्थतेची हमी देत नाही.</a:t>
            </a:r>
          </a:p>
          <a:p>
            <a:pPr marL="0" indent="0">
              <a:buNone/>
            </a:pPr>
            <a:r>
              <a:rPr lang="hi-IN" sz="2000" dirty="0" smtClean="0"/>
              <a:t>अ) </a:t>
            </a:r>
            <a:r>
              <a:rPr lang="hi-IN" sz="2000" dirty="0" smtClean="0">
                <a:solidFill>
                  <a:srgbClr val="002060"/>
                </a:solidFill>
              </a:rPr>
              <a:t>विश्वसनीयतेचा अर्थ (</a:t>
            </a:r>
            <a:r>
              <a:rPr lang="en-US" sz="2000" dirty="0" smtClean="0">
                <a:solidFill>
                  <a:srgbClr val="002060"/>
                </a:solidFill>
                <a:latin typeface="Times New Roman" pitchFamily="18" charset="0"/>
                <a:cs typeface="Times New Roman" pitchFamily="18" charset="0"/>
              </a:rPr>
              <a:t>Meaning of reliability</a:t>
            </a:r>
            <a:r>
              <a:rPr lang="hi-IN" sz="2000" dirty="0" smtClean="0">
                <a:solidFill>
                  <a:srgbClr val="002060"/>
                </a:solidFill>
              </a:rPr>
              <a:t>)</a:t>
            </a:r>
            <a:endParaRPr lang="en-US" sz="2000" dirty="0" smtClean="0">
              <a:solidFill>
                <a:srgbClr val="002060"/>
              </a:solidFill>
            </a:endParaRPr>
          </a:p>
          <a:p>
            <a:pPr marL="0" indent="0">
              <a:buNone/>
            </a:pPr>
            <a:r>
              <a:rPr lang="en-US" sz="2000" dirty="0" smtClean="0">
                <a:solidFill>
                  <a:srgbClr val="002060"/>
                </a:solidFill>
              </a:rPr>
              <a:t>	</a:t>
            </a:r>
            <a:r>
              <a:rPr lang="hi-IN" sz="2000" dirty="0" smtClean="0"/>
              <a:t> विश्वसनीयतेचा शब्दशः अर्थ विश्वास असा होतो.पण मानसशास्त्रीय भाषेत त्याचा अर्थ असा होतो की,</a:t>
            </a:r>
            <a:endParaRPr lang="en-US" sz="2000"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rmAutofit/>
          </a:bodyPr>
          <a:lstStyle/>
          <a:p>
            <a:r>
              <a:rPr lang="en-US" sz="2800" b="1" dirty="0" smtClean="0">
                <a:solidFill>
                  <a:srgbClr val="C00000"/>
                </a:solidFill>
                <a:latin typeface="Times New Roman" pitchFamily="18" charset="0"/>
                <a:cs typeface="Times New Roman" pitchFamily="18" charset="0"/>
              </a:rPr>
              <a:t/>
            </a:r>
            <a:br>
              <a:rPr lang="en-US" sz="2800" b="1" dirty="0" smtClean="0">
                <a:solidFill>
                  <a:srgbClr val="C00000"/>
                </a:solidFill>
                <a:latin typeface="Times New Roman" pitchFamily="18" charset="0"/>
                <a:cs typeface="Times New Roman" pitchFamily="18" charset="0"/>
              </a:rPr>
            </a:br>
            <a:endParaRPr lang="en-US" sz="31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304800"/>
            <a:ext cx="8229600" cy="6019800"/>
          </a:xfrm>
        </p:spPr>
        <p:txBody>
          <a:bodyPr>
            <a:normAutofit/>
          </a:bodyPr>
          <a:lstStyle/>
          <a:p>
            <a:pPr marL="0" indent="0">
              <a:buNone/>
            </a:pPr>
            <a:r>
              <a:rPr lang="hi-IN" sz="2000" dirty="0" smtClean="0">
                <a:latin typeface="Times New Roman" pitchFamily="18" charset="0"/>
                <a:cs typeface="Times New Roman" pitchFamily="18" charset="0"/>
              </a:rPr>
              <a:t>	‘एकच चाचणी एकाच समुहाला पुन्हा पुन्हा दिली असता एक निश्चित स्वरूपाचा प्राप्तांक मिळत असेल तर त्यास विश्वसनीयता असे म्हणतात’.</a:t>
            </a:r>
          </a:p>
          <a:p>
            <a:pPr marL="0" indent="0">
              <a:buNone/>
            </a:pPr>
            <a:endParaRPr lang="hi-IN" sz="2000" dirty="0" smtClean="0">
              <a:latin typeface="Times New Roman" pitchFamily="18" charset="0"/>
              <a:cs typeface="Times New Roman" pitchFamily="18" charset="0"/>
            </a:endParaRPr>
          </a:p>
          <a:p>
            <a:pPr marL="0" indent="0">
              <a:buNone/>
            </a:pPr>
            <a:r>
              <a:rPr lang="hi-IN" sz="2000" dirty="0" smtClean="0">
                <a:latin typeface="Times New Roman" pitchFamily="18" charset="0"/>
                <a:cs typeface="Times New Roman" pitchFamily="18" charset="0"/>
              </a:rPr>
              <a:t> </a:t>
            </a:r>
            <a:r>
              <a:rPr lang="hi-IN" sz="2000" dirty="0" smtClean="0">
                <a:solidFill>
                  <a:srgbClr val="C00000"/>
                </a:solidFill>
                <a:latin typeface="Times New Roman" pitchFamily="18" charset="0"/>
                <a:cs typeface="Times New Roman" pitchFamily="18" charset="0"/>
              </a:rPr>
              <a:t>विश्वसनीयतेची व्याख्या </a:t>
            </a:r>
            <a:r>
              <a:rPr lang="en-US" sz="2000" dirty="0" smtClean="0">
                <a:solidFill>
                  <a:srgbClr val="C00000"/>
                </a:solidFill>
                <a:latin typeface="Times New Roman" pitchFamily="18" charset="0"/>
                <a:cs typeface="Times New Roman" pitchFamily="18" charset="0"/>
              </a:rPr>
              <a:t>(Definition of  Reliability)</a:t>
            </a:r>
          </a:p>
          <a:p>
            <a:pPr marL="0" indent="0">
              <a:buNone/>
            </a:pPr>
            <a:r>
              <a:rPr lang="en-US" sz="2000" dirty="0" smtClean="0">
                <a:latin typeface="Times New Roman" pitchFamily="18" charset="0"/>
                <a:cs typeface="Times New Roman" pitchFamily="18" charset="0"/>
              </a:rPr>
              <a:t>Working Definition :- </a:t>
            </a:r>
            <a:endParaRPr lang="hi-IN" sz="2000" dirty="0" smtClean="0">
              <a:latin typeface="Times New Roman" pitchFamily="18" charset="0"/>
              <a:cs typeface="Times New Roman" pitchFamily="18" charset="0"/>
            </a:endParaRPr>
          </a:p>
          <a:p>
            <a:pPr marL="0" indent="0">
              <a:buNone/>
            </a:pPr>
            <a:r>
              <a:rPr lang="hi-IN" sz="2000" dirty="0" smtClean="0">
                <a:latin typeface="Times New Roman" pitchFamily="18" charset="0"/>
                <a:cs typeface="Times New Roman" pitchFamily="18" charset="0"/>
              </a:rPr>
              <a:t>	दोन मापनातील गुणाकामध्ये सारखेपण</a:t>
            </a:r>
            <a:r>
              <a:rPr lang="hi-IN" sz="2000" dirty="0" smtClean="0">
                <a:latin typeface="Mangal"/>
                <a:cs typeface="Mangal"/>
              </a:rPr>
              <a:t>ा येत असेल तर त्यास चाचणीची </a:t>
            </a:r>
            <a:r>
              <a:rPr lang="hi-IN" sz="2000" dirty="0" smtClean="0">
                <a:latin typeface="Times New Roman" pitchFamily="18" charset="0"/>
                <a:cs typeface="Times New Roman" pitchFamily="18" charset="0"/>
              </a:rPr>
              <a:t> विश्वसनीयता असे म्हणतात.</a:t>
            </a:r>
          </a:p>
          <a:p>
            <a:pPr marL="0" indent="0">
              <a:buNone/>
            </a:pPr>
            <a:r>
              <a:rPr lang="en-US" sz="2000" dirty="0" smtClean="0">
                <a:latin typeface="Times New Roman" pitchFamily="18" charset="0"/>
                <a:cs typeface="Times New Roman" pitchFamily="18" charset="0"/>
              </a:rPr>
              <a:t>Standard Definition :</a:t>
            </a:r>
          </a:p>
          <a:p>
            <a:pPr marL="0" indent="0">
              <a:buNone/>
            </a:pPr>
            <a:r>
              <a:rPr lang="en-US" sz="2000" dirty="0" smtClean="0">
                <a:latin typeface="Times New Roman" pitchFamily="18" charset="0"/>
                <a:cs typeface="Times New Roman" pitchFamily="18" charset="0"/>
              </a:rPr>
              <a:t>	</a:t>
            </a:r>
            <a:r>
              <a:rPr lang="hi-IN" sz="2000" dirty="0" smtClean="0">
                <a:latin typeface="Times New Roman" pitchFamily="18" charset="0"/>
                <a:cs typeface="Times New Roman" pitchFamily="18" charset="0"/>
              </a:rPr>
              <a:t>एकच चाचणी एकाच व्यक्तीवर किवा समुहावर दोन वेगवेग</a:t>
            </a:r>
            <a:r>
              <a:rPr lang="hi-IN" sz="2000" dirty="0" smtClean="0">
                <a:latin typeface="Mangal"/>
                <a:cs typeface="Mangal"/>
              </a:rPr>
              <a:t>ळ</a:t>
            </a:r>
            <a:r>
              <a:rPr lang="hi-IN" sz="2000" dirty="0" smtClean="0">
                <a:latin typeface="Times New Roman" pitchFamily="18" charset="0"/>
                <a:cs typeface="Times New Roman" pitchFamily="18" charset="0"/>
              </a:rPr>
              <a:t>य</a:t>
            </a:r>
            <a:r>
              <a:rPr lang="hi-IN" sz="2000" dirty="0" smtClean="0">
                <a:latin typeface="Mangal"/>
                <a:cs typeface="Mangal"/>
              </a:rPr>
              <a:t>ा परिस्थितीत दिली असता येणार्</a:t>
            </a:r>
            <a:r>
              <a:rPr lang="hi-IN" sz="2000" dirty="0" smtClean="0">
                <a:latin typeface="Times New Roman" pitchFamily="18" charset="0"/>
                <a:cs typeface="Times New Roman" pitchFamily="18" charset="0"/>
              </a:rPr>
              <a:t>य</a:t>
            </a:r>
            <a:r>
              <a:rPr lang="hi-IN" sz="2000" dirty="0" smtClean="0">
                <a:latin typeface="Mangal"/>
              </a:rPr>
              <a:t>ा गुणाकात सारखेपण</a:t>
            </a:r>
            <a:r>
              <a:rPr lang="hi-IN" sz="2000" dirty="0" smtClean="0">
                <a:latin typeface="Mangal"/>
                <a:cs typeface="Mangal"/>
              </a:rPr>
              <a:t>ा दिसून येत असेल तर त्यास </a:t>
            </a:r>
            <a:r>
              <a:rPr lang="hi-IN" sz="2000" dirty="0" smtClean="0">
                <a:latin typeface="Times New Roman" pitchFamily="18" charset="0"/>
                <a:cs typeface="Times New Roman" pitchFamily="18" charset="0"/>
              </a:rPr>
              <a:t>विश्वसनीयता असे म्हणतात.</a:t>
            </a:r>
          </a:p>
          <a:p>
            <a:pPr marL="0" indent="0">
              <a:buNone/>
            </a:pPr>
            <a:endParaRPr lang="en-US" sz="2000" dirty="0" smtClean="0">
              <a:latin typeface="Times New Roman" pitchFamily="18" charset="0"/>
              <a:cs typeface="Times New Roman" pitchFamily="18" charset="0"/>
            </a:endParaRPr>
          </a:p>
          <a:p>
            <a:pPr marL="0" indent="0">
              <a:buNone/>
            </a:pPr>
            <a:r>
              <a:rPr lang="hi-IN" sz="2000" dirty="0">
                <a:solidFill>
                  <a:srgbClr val="C00000"/>
                </a:solidFill>
                <a:latin typeface="Times New Roman" pitchFamily="18" charset="0"/>
                <a:cs typeface="Times New Roman" pitchFamily="18" charset="0"/>
              </a:rPr>
              <a:t>2</a:t>
            </a:r>
            <a:r>
              <a:rPr lang="hi-IN" sz="2000" dirty="0" smtClean="0">
                <a:solidFill>
                  <a:srgbClr val="C00000"/>
                </a:solidFill>
                <a:latin typeface="Times New Roman" pitchFamily="18" charset="0"/>
                <a:cs typeface="Times New Roman" pitchFamily="18" charset="0"/>
              </a:rPr>
              <a:t>.2विश्वसनीयतेचे प्रकार( </a:t>
            </a:r>
            <a:r>
              <a:rPr lang="en-US" sz="2000" dirty="0" smtClean="0">
                <a:solidFill>
                  <a:srgbClr val="C00000"/>
                </a:solidFill>
                <a:latin typeface="Times New Roman" pitchFamily="18" charset="0"/>
                <a:cs typeface="Times New Roman" pitchFamily="18" charset="0"/>
              </a:rPr>
              <a:t>Types of Reliability </a:t>
            </a:r>
            <a:r>
              <a:rPr lang="hi-IN" sz="2000" dirty="0" smtClean="0">
                <a:solidFill>
                  <a:srgbClr val="C00000"/>
                </a:solidFill>
                <a:latin typeface="Times New Roman" pitchFamily="18" charset="0"/>
                <a:cs typeface="Times New Roman" pitchFamily="18" charset="0"/>
              </a:rPr>
              <a:t>)</a:t>
            </a:r>
            <a:endParaRPr lang="en-US" sz="2000" dirty="0" smtClean="0">
              <a:solidFill>
                <a:srgbClr val="C00000"/>
              </a:solidFill>
              <a:latin typeface="Times New Roman" pitchFamily="18" charset="0"/>
              <a:cs typeface="Times New Roman" pitchFamily="18" charset="0"/>
            </a:endParaRPr>
          </a:p>
          <a:p>
            <a:pPr marL="0" indent="0">
              <a:buNone/>
            </a:pPr>
            <a:r>
              <a:rPr lang="en-US" sz="2000" dirty="0" err="1" smtClean="0">
                <a:solidFill>
                  <a:srgbClr val="C00000"/>
                </a:solidFill>
                <a:latin typeface="Times New Roman" pitchFamily="18" charset="0"/>
                <a:cs typeface="Times New Roman" pitchFamily="18" charset="0"/>
              </a:rPr>
              <a:t>i</a:t>
            </a:r>
            <a:r>
              <a:rPr lang="en-US" sz="2000" dirty="0" smtClean="0">
                <a:solidFill>
                  <a:srgbClr val="C0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Test –Retest Reliability </a:t>
            </a:r>
            <a:endParaRPr lang="en-US" sz="2000" dirty="0" smtClean="0">
              <a:solidFill>
                <a:srgbClr val="C00000"/>
              </a:solidFill>
              <a:latin typeface="Times New Roman" pitchFamily="18" charset="0"/>
              <a:cs typeface="Times New Roman" pitchFamily="18" charset="0"/>
            </a:endParaRPr>
          </a:p>
          <a:p>
            <a:pPr marL="0" indent="0">
              <a:buNone/>
            </a:pPr>
            <a:r>
              <a:rPr lang="en-US" sz="2000" dirty="0" smtClean="0">
                <a:solidFill>
                  <a:srgbClr val="C00000"/>
                </a:solidFill>
                <a:latin typeface="Times New Roman" pitchFamily="18" charset="0"/>
                <a:cs typeface="Times New Roman" pitchFamily="18" charset="0"/>
              </a:rPr>
              <a:t>ii) </a:t>
            </a:r>
            <a:r>
              <a:rPr lang="en-US" sz="2000" dirty="0" smtClean="0">
                <a:latin typeface="Times New Roman" pitchFamily="18" charset="0"/>
                <a:cs typeface="Times New Roman" pitchFamily="18" charset="0"/>
              </a:rPr>
              <a:t>Alternate  Form Reliability </a:t>
            </a:r>
            <a:endParaRPr lang="en-US" sz="2000" dirty="0" smtClean="0">
              <a:solidFill>
                <a:srgbClr val="C00000"/>
              </a:solidFill>
              <a:latin typeface="Times New Roman" pitchFamily="18" charset="0"/>
              <a:cs typeface="Times New Roman" pitchFamily="18" charset="0"/>
            </a:endParaRPr>
          </a:p>
          <a:p>
            <a:pPr marL="0" indent="0">
              <a:buNone/>
            </a:pPr>
            <a:r>
              <a:rPr lang="en-US" sz="2000" dirty="0" smtClean="0">
                <a:solidFill>
                  <a:srgbClr val="C00000"/>
                </a:solidFill>
                <a:latin typeface="Times New Roman" pitchFamily="18" charset="0"/>
                <a:cs typeface="Times New Roman" pitchFamily="18" charset="0"/>
              </a:rPr>
              <a:t>iii)</a:t>
            </a:r>
            <a:r>
              <a:rPr lang="en-US" sz="2000" dirty="0" smtClean="0">
                <a:latin typeface="Times New Roman" pitchFamily="18" charset="0"/>
                <a:cs typeface="Times New Roman" pitchFamily="18" charset="0"/>
              </a:rPr>
              <a:t>Split – half Reliability </a:t>
            </a:r>
            <a:endParaRPr lang="en-US" sz="2000" dirty="0" smtClean="0">
              <a:solidFill>
                <a:srgbClr val="C00000"/>
              </a:solidFill>
              <a:latin typeface="Times New Roman" pitchFamily="18" charset="0"/>
              <a:cs typeface="Times New Roman" pitchFamily="18" charset="0"/>
            </a:endParaRPr>
          </a:p>
          <a:p>
            <a:pPr marL="0" indent="0">
              <a:buNone/>
            </a:pPr>
            <a:r>
              <a:rPr lang="en-US" sz="2000" dirty="0" smtClean="0">
                <a:solidFill>
                  <a:srgbClr val="C00000"/>
                </a:solidFill>
                <a:latin typeface="Times New Roman" pitchFamily="18" charset="0"/>
                <a:cs typeface="Times New Roman" pitchFamily="18" charset="0"/>
              </a:rPr>
              <a:t>iv) </a:t>
            </a:r>
            <a:r>
              <a:rPr lang="en-US" sz="2000" dirty="0" smtClean="0">
                <a:latin typeface="Times New Roman" pitchFamily="18" charset="0"/>
                <a:cs typeface="Times New Roman" pitchFamily="18" charset="0"/>
              </a:rPr>
              <a:t>Scorer Reliability </a:t>
            </a:r>
          </a:p>
          <a:p>
            <a:pPr marL="0" indent="0">
              <a:buNone/>
            </a:pPr>
            <a:endParaRPr lang="en-US" sz="2000" dirty="0" smtClean="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en-US" sz="2400" dirty="0" smtClean="0">
                <a:solidFill>
                  <a:srgbClr val="C00000"/>
                </a:solidFill>
                <a:latin typeface="Times New Roman" pitchFamily="18" charset="0"/>
                <a:cs typeface="Times New Roman" pitchFamily="18" charset="0"/>
              </a:rPr>
              <a:t>1.Test –Retest Reliability </a:t>
            </a:r>
            <a:endParaRPr lang="en-US" sz="24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hi-IN" sz="2000" dirty="0" smtClean="0"/>
              <a:t>	मानसशास्त्रीय चाचणीची विश्वसनीयता ठराविन्याची ही एक आधुनिक पद्धत आहे.यामध्ये एकच चाचणी दोन वेळा एकाच व्यक्तीला अथवा समुहाला दिली(प्रशाषित) जाते. म्हणजेच एकाच चाचणीचे गुणाक तिच्या स्वतःशिच तुलना करुण पाहिले असता विश्वसनीयता शोधता येते. दुसर्या शब्दात सांगायचे </a:t>
            </a:r>
            <a:r>
              <a:rPr lang="hi-IN" sz="2000" dirty="0" smtClean="0">
                <a:latin typeface="Mangal"/>
                <a:cs typeface="Mangal"/>
              </a:rPr>
              <a:t>झा</a:t>
            </a:r>
            <a:r>
              <a:rPr lang="hi-IN" sz="2000" dirty="0" smtClean="0"/>
              <a:t>ल्यास एकच चाचणी दुसर्यांदा त्याच व्यक्तीवर कालांतराने देऊन आलेल्या गुनाकाची तुलना केली जाते तेव्हा त्यास चाचणी – पुन-चाचणी विश्वसनीयता असे म्हणतात.</a:t>
            </a:r>
          </a:p>
          <a:p>
            <a:pPr marL="0" indent="0">
              <a:buNone/>
            </a:pPr>
            <a:endParaRPr lang="hi-IN" sz="2000" dirty="0" smtClean="0"/>
          </a:p>
          <a:p>
            <a:pPr marL="0" indent="0">
              <a:buNone/>
            </a:pPr>
            <a:r>
              <a:rPr lang="hi-IN" sz="2400" dirty="0" smtClean="0">
                <a:solidFill>
                  <a:srgbClr val="C00000"/>
                </a:solidFill>
              </a:rPr>
              <a:t>2.</a:t>
            </a:r>
            <a:r>
              <a:rPr lang="en-US" sz="2400" dirty="0" smtClean="0">
                <a:solidFill>
                  <a:srgbClr val="C00000"/>
                </a:solidFill>
                <a:latin typeface="Times New Roman" pitchFamily="18" charset="0"/>
                <a:cs typeface="Times New Roman" pitchFamily="18" charset="0"/>
              </a:rPr>
              <a:t> Alternate  Form Reliability </a:t>
            </a:r>
            <a:r>
              <a:rPr lang="hi-IN" sz="2400" dirty="0" smtClean="0">
                <a:solidFill>
                  <a:srgbClr val="C00000"/>
                </a:solidFill>
                <a:latin typeface="Times New Roman" pitchFamily="18" charset="0"/>
                <a:cs typeface="Times New Roman" pitchFamily="18" charset="0"/>
              </a:rPr>
              <a:t>–</a:t>
            </a:r>
          </a:p>
          <a:p>
            <a:pPr marL="0" indent="0">
              <a:buNone/>
            </a:pPr>
            <a:r>
              <a:rPr lang="hi-IN" sz="2400" dirty="0" smtClean="0">
                <a:solidFill>
                  <a:srgbClr val="C00000"/>
                </a:solidFill>
                <a:latin typeface="Times New Roman" pitchFamily="18" charset="0"/>
              </a:rPr>
              <a:t>	</a:t>
            </a:r>
            <a:r>
              <a:rPr lang="hi-IN" sz="2000" dirty="0" smtClean="0">
                <a:latin typeface="Times New Roman" pitchFamily="18" charset="0"/>
              </a:rPr>
              <a:t>या पद्धतिमध्ये दोन स्वतंत्र पण समान किवा सारख्याच चाचन्या तयार करुण त्या एकाच व्यक्तीवर देऊन आलेल्या गुनाकाची तुलना करुण सह्संब</a:t>
            </a:r>
            <a:r>
              <a:rPr lang="hi-IN" sz="2000" dirty="0" smtClean="0">
                <a:latin typeface="Mangal"/>
                <a:cs typeface="Mangal"/>
              </a:rPr>
              <a:t>ध गुणांक काढला जातो .जर चाचण्याचे दोन्ही </a:t>
            </a:r>
            <a:r>
              <a:rPr lang="en-US" sz="2000" dirty="0" smtClean="0">
                <a:latin typeface="Mangal"/>
                <a:cs typeface="Mangal"/>
              </a:rPr>
              <a:t> A </a:t>
            </a:r>
            <a:r>
              <a:rPr lang="hi-IN" sz="2000" dirty="0" smtClean="0">
                <a:latin typeface="Mangal"/>
                <a:cs typeface="Mangal"/>
              </a:rPr>
              <a:t>आणि </a:t>
            </a:r>
            <a:r>
              <a:rPr lang="en-US" sz="2000" dirty="0" smtClean="0">
                <a:latin typeface="Mangal"/>
                <a:cs typeface="Mangal"/>
              </a:rPr>
              <a:t>B </a:t>
            </a:r>
            <a:r>
              <a:rPr lang="hi-IN" sz="2000" dirty="0" smtClean="0">
                <a:latin typeface="Mangal"/>
                <a:cs typeface="Mangal"/>
              </a:rPr>
              <a:t>फॉर्म सारखेच असतील तर </a:t>
            </a:r>
            <a:r>
              <a:rPr lang="hi-IN" sz="2000" dirty="0" smtClean="0"/>
              <a:t>विश्वसनीयताअधिक येते. यामध्ये सर्व घटक समान असतात.</a:t>
            </a:r>
          </a:p>
          <a:p>
            <a:pPr marL="0" indent="0">
              <a:buNone/>
            </a:pP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l"/>
            <a:r>
              <a:rPr lang="hi-IN" sz="2400" dirty="0" smtClean="0">
                <a:solidFill>
                  <a:srgbClr val="C00000"/>
                </a:solidFill>
                <a:latin typeface="Times New Roman" pitchFamily="18" charset="0"/>
                <a:cs typeface="Times New Roman" pitchFamily="18" charset="0"/>
              </a:rPr>
              <a:t>3.</a:t>
            </a:r>
            <a:r>
              <a:rPr lang="en-US" sz="2400" dirty="0" smtClean="0">
                <a:solidFill>
                  <a:srgbClr val="C00000"/>
                </a:solidFill>
                <a:latin typeface="Times New Roman" pitchFamily="18" charset="0"/>
                <a:cs typeface="Times New Roman" pitchFamily="18" charset="0"/>
              </a:rPr>
              <a:t>Split – half Reliability</a:t>
            </a:r>
            <a:r>
              <a:rPr lang="hi-IN" sz="2400" dirty="0" smtClean="0">
                <a:solidFill>
                  <a:srgbClr val="C00000"/>
                </a:solidFill>
                <a:latin typeface="Times New Roman" pitchFamily="18" charset="0"/>
                <a:cs typeface="Times New Roman" pitchFamily="18" charset="0"/>
              </a:rPr>
              <a:t> – अर्ध विछेद विश्वसनीयता </a:t>
            </a:r>
            <a:r>
              <a:rPr lang="en-US" sz="2400" dirty="0" smtClean="0">
                <a:solidFill>
                  <a:srgbClr val="C00000"/>
                </a:solidFill>
                <a:latin typeface="Times New Roman" pitchFamily="18" charset="0"/>
                <a:cs typeface="Times New Roman" pitchFamily="18" charset="0"/>
              </a:rPr>
              <a:t> </a:t>
            </a:r>
            <a:endParaRPr lang="en-US" sz="2400" dirty="0">
              <a:solidFill>
                <a:srgbClr val="C00000"/>
              </a:solidFill>
            </a:endParaRPr>
          </a:p>
        </p:txBody>
      </p:sp>
      <p:sp>
        <p:nvSpPr>
          <p:cNvPr id="3" name="Content Placeholder 2"/>
          <p:cNvSpPr>
            <a:spLocks noGrp="1"/>
          </p:cNvSpPr>
          <p:nvPr>
            <p:ph idx="1"/>
          </p:nvPr>
        </p:nvSpPr>
        <p:spPr>
          <a:xfrm>
            <a:off x="457200" y="1143000"/>
            <a:ext cx="8229600" cy="4983163"/>
          </a:xfrm>
        </p:spPr>
        <p:txBody>
          <a:bodyPr>
            <a:normAutofit/>
          </a:bodyPr>
          <a:lstStyle/>
          <a:p>
            <a:pPr marL="0" indent="0">
              <a:buNone/>
            </a:pPr>
            <a:r>
              <a:rPr lang="hi-IN" sz="2000" dirty="0" smtClean="0">
                <a:latin typeface="Magneto" pitchFamily="82" charset="0"/>
              </a:rPr>
              <a:t>	अंतर्गत सुसंगती पाहण्यासाठी या पद्धतीचा वापर केला जातो . चाचणीची विश्वसनीयता माहिती करुण घेण्यासाठी अर्ध विछेद विश्वसनीयतेचा मोठ्या प्रमाणात वापर केला जातो.या पधातिमध्ये एकाच चाचणीचे दोन समान भाग करुण ते प्रयुक्तावर दिले जातात व स्वतंत्र रितीने गुणांकन करुण त्याची विश्वसनियता ठरविली जाते.हा सह्संबध गुणाक अधिक असेल तेवढ्या प्रमाणात आशय घटकामध्ये अंतर्गत सुसंगती अधिक असते असे म्हणता येते. चाचणीचे समान भाग करत असताना सम- विषम संख्या याप्रमाणे विभागणी केली जाते.</a:t>
            </a:r>
          </a:p>
          <a:p>
            <a:pPr marL="0" indent="0">
              <a:buNone/>
            </a:pPr>
            <a:r>
              <a:rPr lang="hi-IN" sz="2000" dirty="0" smtClean="0">
                <a:latin typeface="Magneto" pitchFamily="82" charset="0"/>
              </a:rPr>
              <a:t> </a:t>
            </a:r>
            <a:r>
              <a:rPr lang="hi-IN" sz="2400" dirty="0" smtClean="0">
                <a:solidFill>
                  <a:srgbClr val="C00000"/>
                </a:solidFill>
                <a:latin typeface="Magneto" pitchFamily="82" charset="0"/>
              </a:rPr>
              <a:t>4.</a:t>
            </a:r>
            <a:r>
              <a:rPr lang="en-US" sz="2400" dirty="0" smtClean="0">
                <a:solidFill>
                  <a:srgbClr val="C00000"/>
                </a:solidFill>
                <a:latin typeface="Times New Roman" pitchFamily="18" charset="0"/>
                <a:cs typeface="Times New Roman" pitchFamily="18" charset="0"/>
              </a:rPr>
              <a:t> Scorer Reliability</a:t>
            </a:r>
            <a:r>
              <a:rPr lang="en-US" sz="2000" dirty="0" smtClean="0">
                <a:latin typeface="Times New Roman" pitchFamily="18" charset="0"/>
                <a:cs typeface="Times New Roman" pitchFamily="18" charset="0"/>
              </a:rPr>
              <a:t> </a:t>
            </a:r>
            <a:r>
              <a:rPr lang="hi-IN" sz="2000" dirty="0" smtClean="0">
                <a:latin typeface="Times New Roman" pitchFamily="18" charset="0"/>
                <a:cs typeface="Times New Roman" pitchFamily="18" charset="0"/>
              </a:rPr>
              <a:t> - </a:t>
            </a:r>
            <a:r>
              <a:rPr lang="hi-IN" sz="2400" dirty="0" smtClean="0">
                <a:solidFill>
                  <a:srgbClr val="C00000"/>
                </a:solidFill>
                <a:latin typeface="Times New Roman" pitchFamily="18" charset="0"/>
                <a:cs typeface="Times New Roman" pitchFamily="18" charset="0"/>
              </a:rPr>
              <a:t>परिक्षकाची </a:t>
            </a:r>
            <a:r>
              <a:rPr lang="hi-IN" sz="2400" dirty="0" smtClean="0">
                <a:solidFill>
                  <a:srgbClr val="C00000"/>
                </a:solidFill>
                <a:latin typeface="Magneto" pitchFamily="82" charset="0"/>
              </a:rPr>
              <a:t>विश्वसनीयता</a:t>
            </a:r>
          </a:p>
          <a:p>
            <a:pPr marL="0" indent="0">
              <a:buNone/>
            </a:pPr>
            <a:r>
              <a:rPr lang="hi-IN" sz="2000" dirty="0" smtClean="0">
                <a:solidFill>
                  <a:srgbClr val="C00000"/>
                </a:solidFill>
                <a:latin typeface="Magneto" pitchFamily="82" charset="0"/>
              </a:rPr>
              <a:t>	</a:t>
            </a:r>
            <a:r>
              <a:rPr lang="hi-IN" sz="2000" dirty="0" smtClean="0">
                <a:latin typeface="Magneto" pitchFamily="82" charset="0"/>
              </a:rPr>
              <a:t>काही चाचण्याची प्रशासनाची पद्धत,प्राप्तांक निश्चित करण्याची पद्धत अतिशय उच्च दर्जाची असते त्यामु</a:t>
            </a:r>
            <a:r>
              <a:rPr lang="hi-IN" sz="2000" dirty="0" smtClean="0">
                <a:latin typeface="Mangal"/>
                <a:cs typeface="Mangal"/>
              </a:rPr>
              <a:t>ळे चाचणीच्या </a:t>
            </a:r>
            <a:r>
              <a:rPr lang="hi-IN" sz="2000" dirty="0" smtClean="0">
                <a:latin typeface="Magneto" pitchFamily="82" charset="0"/>
              </a:rPr>
              <a:t>प्राप्तांकावर इतर घटकांचा प्रभाव कमी पडतो .उदा.चाचणी सोडविताना आलेला व्यत्यय आणि गुनाकनाची पद्धत इ.</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0070C0"/>
                </a:solidFill>
                <a:latin typeface="Times New Roman" pitchFamily="18" charset="0"/>
                <a:cs typeface="Times New Roman" pitchFamily="18" charset="0"/>
              </a:rPr>
              <a:t>2.3 Reliability of Speeded Test </a:t>
            </a:r>
            <a:r>
              <a:rPr lang="en-US" sz="2400" dirty="0" smtClean="0">
                <a:solidFill>
                  <a:srgbClr val="0070C0"/>
                </a:solidFill>
                <a:latin typeface="Times New Roman" pitchFamily="18" charset="0"/>
                <a:cs typeface="Times New Roman" pitchFamily="18" charset="0"/>
              </a:rPr>
              <a:t>(</a:t>
            </a:r>
            <a:r>
              <a:rPr lang="hi-IN" sz="2400" dirty="0" smtClean="0">
                <a:solidFill>
                  <a:srgbClr val="0070C0"/>
                </a:solidFill>
                <a:latin typeface="Times New Roman" pitchFamily="18" charset="0"/>
                <a:cs typeface="Times New Roman" pitchFamily="18" charset="0"/>
              </a:rPr>
              <a:t>गती चाचण्याची विश्वसनीयता</a:t>
            </a:r>
            <a:r>
              <a:rPr lang="en-US" sz="2400" dirty="0" smtClean="0">
                <a:solidFill>
                  <a:srgbClr val="0070C0"/>
                </a:solidFill>
                <a:latin typeface="Times New Roman" pitchFamily="18" charset="0"/>
                <a:cs typeface="Times New Roman" pitchFamily="18" charset="0"/>
              </a:rPr>
              <a:t>)</a:t>
            </a:r>
            <a:endParaRPr lang="en-US" sz="24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hi-IN" sz="2000" dirty="0" smtClean="0"/>
              <a:t>	गती चाचण्याच्या निर्वर्तानामध्ये व्यत्क्तिभिनाता दिसून येते . सर्व साधारणपणे व्यतिच्या आवाक्यात असणारी सोपी विधाने गती चाचण्यामध्ये असतात त्याच बरोबर या सर्व विधानांची </a:t>
            </a:r>
            <a:r>
              <a:rPr lang="hi-IN" sz="2000" dirty="0" smtClean="0">
                <a:latin typeface="Mangal"/>
                <a:cs typeface="Mangal"/>
              </a:rPr>
              <a:t>कािठन्य पातळी समान असते.विधानांची संख्या खुपच असते पण वेळ मात्र कमी असतो. त्यामुळे कोणतीही व्यक्ती सर्व विधाने सोडवू शकत नाही. विशिस्ट वेळात जास्तीतजास्त विधाने अचूकरित्या सोडविने</a:t>
            </a:r>
            <a:r>
              <a:rPr lang="hi-IN" sz="2000" dirty="0" smtClean="0"/>
              <a:t> हेच व्यक्तीच्या कामाच्या गतीचे मापन होय.</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14399"/>
          </a:xfrm>
        </p:spPr>
        <p:txBody>
          <a:bodyPr/>
          <a:lstStyle/>
          <a:p>
            <a:r>
              <a:rPr lang="en-US" dirty="0" smtClean="0">
                <a:solidFill>
                  <a:srgbClr val="0070C0"/>
                </a:solidFill>
                <a:latin typeface="Times New Roman" pitchFamily="18" charset="0"/>
                <a:cs typeface="Times New Roman" pitchFamily="18" charset="0"/>
              </a:rPr>
              <a:t>Validity</a:t>
            </a:r>
            <a:r>
              <a:rPr lang="hi-IN"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r>
              <a:rPr lang="hi-IN" dirty="0" smtClean="0">
                <a:latin typeface="Times New Roman" pitchFamily="18" charset="0"/>
                <a:cs typeface="Times New Roman" pitchFamily="18" charset="0"/>
              </a:rPr>
              <a:t> </a:t>
            </a:r>
            <a:r>
              <a:rPr lang="hi-IN" dirty="0" smtClean="0">
                <a:solidFill>
                  <a:schemeClr val="tx2">
                    <a:lumMod val="60000"/>
                    <a:lumOff val="40000"/>
                  </a:schemeClr>
                </a:solidFill>
                <a:latin typeface="Times New Roman" pitchFamily="18" charset="0"/>
                <a:cs typeface="Times New Roman" pitchFamily="18" charset="0"/>
              </a:rPr>
              <a:t>यथार्थता </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762000" y="1447800"/>
            <a:ext cx="7696200" cy="5105400"/>
          </a:xfrm>
        </p:spPr>
        <p:txBody>
          <a:bodyPr>
            <a:normAutofit fontScale="92500"/>
          </a:bodyPr>
          <a:lstStyle/>
          <a:p>
            <a:pPr algn="l"/>
            <a:r>
              <a:rPr lang="en-US" sz="3000" dirty="0" smtClean="0">
                <a:solidFill>
                  <a:srgbClr val="0070C0"/>
                </a:solidFill>
                <a:latin typeface="Times New Roman" pitchFamily="18" charset="0"/>
                <a:cs typeface="Times New Roman" pitchFamily="18" charset="0"/>
              </a:rPr>
              <a:t>2.3.Validity- (Meaning of Validity)</a:t>
            </a:r>
            <a:r>
              <a:rPr lang="hi-IN" sz="1600" dirty="0" smtClean="0">
                <a:latin typeface="Times New Roman" pitchFamily="18" charset="0"/>
                <a:cs typeface="Times New Roman" pitchFamily="18" charset="0"/>
              </a:rPr>
              <a:t>	</a:t>
            </a:r>
          </a:p>
          <a:p>
            <a:pPr algn="l"/>
            <a:r>
              <a:rPr lang="en-US" sz="2400" dirty="0" smtClean="0">
                <a:solidFill>
                  <a:srgbClr val="FF0000"/>
                </a:solidFill>
                <a:latin typeface="Times New Roman" pitchFamily="18" charset="0"/>
                <a:cs typeface="Times New Roman" pitchFamily="18" charset="0"/>
              </a:rPr>
              <a:t>Validity</a:t>
            </a:r>
            <a:r>
              <a:rPr lang="en-US" sz="2400" dirty="0" smtClean="0"/>
              <a:t>  </a:t>
            </a:r>
            <a:r>
              <a:rPr lang="hi-IN" sz="2200" dirty="0" smtClean="0">
                <a:solidFill>
                  <a:schemeClr val="tx1"/>
                </a:solidFill>
              </a:rPr>
              <a:t>या इंग्रजी शब्दावरून यथार्थता हा मराठी शब्द आलेला असुन त्यालाच वैधता,योग्यता असेही म्हणतात.</a:t>
            </a:r>
          </a:p>
          <a:p>
            <a:pPr algn="l"/>
            <a:endParaRPr lang="hi-IN" sz="2400" dirty="0"/>
          </a:p>
          <a:p>
            <a:pPr algn="l"/>
            <a:r>
              <a:rPr lang="en-US" sz="2400" dirty="0" smtClean="0">
                <a:solidFill>
                  <a:srgbClr val="FF0000"/>
                </a:solidFill>
                <a:latin typeface="Times New Roman" pitchFamily="18" charset="0"/>
                <a:cs typeface="Times New Roman" pitchFamily="18" charset="0"/>
              </a:rPr>
              <a:t>Working Definition</a:t>
            </a:r>
            <a:r>
              <a:rPr lang="en-US" sz="2400" dirty="0" smtClean="0">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a:t>
            </a:r>
            <a:r>
              <a:rPr lang="hi-IN" sz="2200" dirty="0" smtClean="0">
                <a:solidFill>
                  <a:schemeClr val="tx1"/>
                </a:solidFill>
                <a:latin typeface="Times New Roman" pitchFamily="18" charset="0"/>
                <a:cs typeface="Times New Roman" pitchFamily="18" charset="0"/>
              </a:rPr>
              <a:t>व्याख्या</a:t>
            </a:r>
            <a:r>
              <a:rPr lang="en-US" sz="2200" dirty="0" smtClean="0">
                <a:solidFill>
                  <a:schemeClr val="tx1"/>
                </a:solidFill>
                <a:latin typeface="Times New Roman" pitchFamily="18" charset="0"/>
                <a:cs typeface="Times New Roman" pitchFamily="18" charset="0"/>
              </a:rPr>
              <a:t>)</a:t>
            </a:r>
            <a:r>
              <a:rPr lang="hi-IN" sz="2200" dirty="0" smtClean="0">
                <a:solidFill>
                  <a:schemeClr val="tx1"/>
                </a:solidFill>
                <a:latin typeface="Times New Roman" pitchFamily="18" charset="0"/>
                <a:cs typeface="Times New Roman" pitchFamily="18" charset="0"/>
              </a:rPr>
              <a:t>- चाचणी ज्या गुणाच्या मापणासाठी विक</a:t>
            </a:r>
            <a:r>
              <a:rPr lang="hi-IN" sz="2200" dirty="0">
                <a:solidFill>
                  <a:schemeClr val="tx1"/>
                </a:solidFill>
                <a:latin typeface="Times New Roman" pitchFamily="18" charset="0"/>
                <a:cs typeface="Times New Roman" pitchFamily="18" charset="0"/>
              </a:rPr>
              <a:t>सि</a:t>
            </a:r>
            <a:r>
              <a:rPr lang="hi-IN" sz="2200" dirty="0" smtClean="0">
                <a:solidFill>
                  <a:schemeClr val="tx1"/>
                </a:solidFill>
                <a:latin typeface="Times New Roman" pitchFamily="18" charset="0"/>
                <a:cs typeface="Times New Roman" pitchFamily="18" charset="0"/>
              </a:rPr>
              <a:t>त केली आहे त्या गुणाचे ज्या प्रमाणात मापन करते त्यास यथार्थता असे म्हणतात.</a:t>
            </a:r>
          </a:p>
          <a:p>
            <a:pPr algn="l"/>
            <a:endParaRPr lang="hi-IN" sz="2400" dirty="0" smtClean="0">
              <a:latin typeface="Times New Roman" pitchFamily="18" charset="0"/>
            </a:endParaRPr>
          </a:p>
          <a:p>
            <a:pPr algn="l"/>
            <a:r>
              <a:rPr lang="en-US" sz="2400" dirty="0" smtClean="0">
                <a:solidFill>
                  <a:srgbClr val="FF0000"/>
                </a:solidFill>
                <a:latin typeface="Times New Roman" pitchFamily="18" charset="0"/>
              </a:rPr>
              <a:t>Standard Definition - </a:t>
            </a:r>
            <a:r>
              <a:rPr lang="hi-IN" sz="2200" dirty="0" smtClean="0">
                <a:solidFill>
                  <a:schemeClr val="tx1"/>
                </a:solidFill>
                <a:latin typeface="Times New Roman" pitchFamily="18" charset="0"/>
              </a:rPr>
              <a:t>स्वीकृत निकषाना अनुसरुन </a:t>
            </a:r>
            <a:r>
              <a:rPr lang="hi-IN" sz="2200" dirty="0" smtClean="0">
                <a:solidFill>
                  <a:schemeClr val="tx1"/>
                </a:solidFill>
                <a:latin typeface="Times New Roman" pitchFamily="18" charset="0"/>
                <a:cs typeface="Times New Roman" pitchFamily="18" charset="0"/>
              </a:rPr>
              <a:t>चाचणी</a:t>
            </a:r>
            <a:r>
              <a:rPr lang="hi-IN" sz="2200" dirty="0" smtClean="0">
                <a:solidFill>
                  <a:schemeClr val="tx1"/>
                </a:solidFill>
                <a:latin typeface="Times New Roman" pitchFamily="18" charset="0"/>
              </a:rPr>
              <a:t>ला ज्या </a:t>
            </a:r>
            <a:r>
              <a:rPr lang="hi-IN" sz="2200" dirty="0" smtClean="0">
                <a:solidFill>
                  <a:schemeClr val="tx1"/>
                </a:solidFill>
                <a:latin typeface="Times New Roman" pitchFamily="18" charset="0"/>
                <a:cs typeface="Times New Roman" pitchFamily="18" charset="0"/>
              </a:rPr>
              <a:t>गुणाचे मापन करायचे आहे</a:t>
            </a:r>
            <a:r>
              <a:rPr lang="hi-IN" sz="2200" dirty="0" smtClean="0">
                <a:solidFill>
                  <a:schemeClr val="tx1"/>
                </a:solidFill>
                <a:latin typeface="Times New Roman" pitchFamily="18" charset="0"/>
              </a:rPr>
              <a:t> त्या गुणाचे मापन ती चाचणी किती प्रमाणात करते, त्या प्रमानाच्या निर्देशंकास</a:t>
            </a:r>
            <a:r>
              <a:rPr lang="hi-IN" sz="2200" dirty="0" smtClean="0">
                <a:solidFill>
                  <a:schemeClr val="tx1"/>
                </a:solidFill>
                <a:latin typeface="Times New Roman" pitchFamily="18" charset="0"/>
                <a:cs typeface="Times New Roman" pitchFamily="18" charset="0"/>
              </a:rPr>
              <a:t> यथार्थता असे म्हणतात</a:t>
            </a:r>
            <a:r>
              <a:rPr lang="en-US" sz="2200" dirty="0" smtClean="0">
                <a:solidFill>
                  <a:schemeClr val="tx1"/>
                </a:solidFill>
                <a:latin typeface="Times New Roman" pitchFamily="18" charset="0"/>
                <a:cs typeface="Times New Roman" pitchFamily="18" charset="0"/>
              </a:rPr>
              <a:t>.</a:t>
            </a:r>
            <a:endParaRPr lang="hi-IN" sz="2200" dirty="0" smtClean="0">
              <a:solidFill>
                <a:schemeClr val="tx1"/>
              </a:solidFill>
              <a:latin typeface="Times New Roman" pitchFamily="18" charset="0"/>
              <a:cs typeface="Times New Roman" pitchFamily="18" charset="0"/>
            </a:endParaRPr>
          </a:p>
          <a:p>
            <a:pPr algn="l"/>
            <a:endParaRPr lang="en-US" sz="2400" dirty="0">
              <a:latin typeface="Times New Roman" pitchFamily="18" charset="0"/>
              <a:cs typeface="Times New Roman" pitchFamily="18" charset="0"/>
            </a:endParaRPr>
          </a:p>
          <a:p>
            <a:pPr algn="l"/>
            <a:r>
              <a:rPr lang="en-US" sz="2400" dirty="0" smtClean="0">
                <a:latin typeface="Times New Roman" pitchFamily="18" charset="0"/>
                <a:cs typeface="Times New Roman" pitchFamily="18" charset="0"/>
              </a:rPr>
              <a:t>	</a:t>
            </a:r>
            <a:r>
              <a:rPr lang="hi-IN" sz="2200" dirty="0" smtClean="0">
                <a:solidFill>
                  <a:schemeClr val="tx1"/>
                </a:solidFill>
                <a:latin typeface="Times New Roman" pitchFamily="18" charset="0"/>
                <a:cs typeface="Times New Roman" pitchFamily="18" charset="0"/>
              </a:rPr>
              <a:t>उदा. एखादी बुधिमात्ता चाचणी जर एखाद्या व्यक्तीला दिली तर त्याचाचणीने व्यक्तीच्या फ़क्त बुधीमतेचेच मापन करावयास हवे.</a:t>
            </a:r>
          </a:p>
          <a:p>
            <a:pPr algn="l"/>
            <a:r>
              <a:rPr lang="hi-IN" sz="2400" dirty="0" smtClean="0">
                <a:latin typeface="Times New Roman" pitchFamily="18" charset="0"/>
              </a:rPr>
              <a:t> </a:t>
            </a:r>
          </a:p>
          <a:p>
            <a:pPr algn="l"/>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pPr algn="l"/>
            <a:r>
              <a:rPr lang="hi-IN" sz="2000" dirty="0" smtClean="0"/>
              <a:t>	कोणतीही चाचणी वापरण्या अगोदर म्हणजेच चाचणी निवडताना तिचा यथार्थता सहसंबंध गुणाक (</a:t>
            </a:r>
            <a:r>
              <a:rPr lang="en-US" sz="2000" dirty="0" smtClean="0"/>
              <a:t>r</a:t>
            </a:r>
            <a:r>
              <a:rPr lang="hi-IN" sz="2000" dirty="0" smtClean="0"/>
              <a:t>)</a:t>
            </a:r>
            <a:r>
              <a:rPr lang="en-US" sz="2000" dirty="0" smtClean="0"/>
              <a:t> </a:t>
            </a:r>
            <a:r>
              <a:rPr lang="hi-IN" sz="2000" dirty="0" smtClean="0"/>
              <a:t>लक्ष्यात घ्यावाच लागतो.चाचनीची यथार्थता समाधानकारक नसेल तर चाचणी वापरणे निरर्थक ठरते.प्रत्येक चाचणी मैन्युअलमध्ये यथार्थता निर्देशांक दिलेला असतोच.</a:t>
            </a:r>
            <a:endParaRPr lang="en-US" sz="2000" dirty="0"/>
          </a:p>
        </p:txBody>
      </p:sp>
      <p:sp>
        <p:nvSpPr>
          <p:cNvPr id="3" name="Content Placeholder 2"/>
          <p:cNvSpPr>
            <a:spLocks noGrp="1"/>
          </p:cNvSpPr>
          <p:nvPr>
            <p:ph idx="1"/>
          </p:nvPr>
        </p:nvSpPr>
        <p:spPr>
          <a:xfrm>
            <a:off x="457200" y="1828800"/>
            <a:ext cx="8229600" cy="4297363"/>
          </a:xfrm>
        </p:spPr>
        <p:txBody>
          <a:bodyPr>
            <a:normAutofit/>
          </a:bodyPr>
          <a:lstStyle/>
          <a:p>
            <a:pPr>
              <a:buNone/>
            </a:pPr>
            <a:r>
              <a:rPr lang="en-US" dirty="0" smtClean="0">
                <a:solidFill>
                  <a:srgbClr val="0070C0"/>
                </a:solidFill>
                <a:latin typeface="Times New Roman" pitchFamily="18" charset="0"/>
                <a:cs typeface="Times New Roman" pitchFamily="18" charset="0"/>
              </a:rPr>
              <a:t>Types of Validity </a:t>
            </a:r>
            <a:r>
              <a:rPr lang="en-US" sz="2800" dirty="0" smtClean="0">
                <a:solidFill>
                  <a:srgbClr val="FF0000"/>
                </a:solidFill>
                <a:latin typeface="Times New Roman" pitchFamily="18" charset="0"/>
                <a:cs typeface="Times New Roman" pitchFamily="18" charset="0"/>
              </a:rPr>
              <a:t>(</a:t>
            </a:r>
            <a:r>
              <a:rPr lang="hi-IN" sz="2800" dirty="0" smtClean="0">
                <a:solidFill>
                  <a:srgbClr val="FF0000"/>
                </a:solidFill>
                <a:latin typeface="Times New Roman" pitchFamily="18" charset="0"/>
                <a:cs typeface="Times New Roman" pitchFamily="18" charset="0"/>
              </a:rPr>
              <a:t>यथार्थतेचे प्रकार</a:t>
            </a:r>
            <a:r>
              <a:rPr lang="en-US" sz="2800" dirty="0" smtClean="0">
                <a:solidFill>
                  <a:srgbClr val="FF0000"/>
                </a:solidFill>
                <a:latin typeface="Times New Roman" pitchFamily="18" charset="0"/>
                <a:cs typeface="Times New Roman" pitchFamily="18" charset="0"/>
              </a:rPr>
              <a:t>)</a:t>
            </a:r>
            <a:endParaRPr lang="hi-IN" sz="2800" dirty="0" smtClean="0">
              <a:solidFill>
                <a:srgbClr val="FF0000"/>
              </a:solidFill>
              <a:latin typeface="Times New Roman" pitchFamily="18" charset="0"/>
              <a:cs typeface="Times New Roman" pitchFamily="18" charset="0"/>
            </a:endParaRPr>
          </a:p>
          <a:p>
            <a:pPr marL="0" indent="0">
              <a:buNone/>
            </a:pPr>
            <a:r>
              <a:rPr lang="hi-IN" sz="1800" dirty="0" smtClean="0">
                <a:latin typeface="Times New Roman" pitchFamily="18" charset="0"/>
                <a:cs typeface="Times New Roman" pitchFamily="18" charset="0"/>
              </a:rPr>
              <a:t>	</a:t>
            </a:r>
            <a:r>
              <a:rPr lang="hi-IN" sz="2000" dirty="0" smtClean="0"/>
              <a:t> चाचणी</a:t>
            </a:r>
            <a:r>
              <a:rPr lang="hi-IN" sz="2000" dirty="0" smtClean="0">
                <a:latin typeface="Times New Roman" pitchFamily="18" charset="0"/>
                <a:cs typeface="Times New Roman" pitchFamily="18" charset="0"/>
              </a:rPr>
              <a:t>च्या यथार्थतेच्या संकल्पनेचा विकास हा आशय – पूर्वकथन –रचना  अश्या विविध टप्यातुन </a:t>
            </a:r>
            <a:r>
              <a:rPr lang="hi-IN" sz="2000" dirty="0" smtClean="0">
                <a:latin typeface="Mangal"/>
                <a:cs typeface="Mangal"/>
              </a:rPr>
              <a:t>झाला आहे. पूर्वी आशय यथार्थता मोठ्या प्रमाणात वापरली जात होती नंतर पुर्वकथनिय व सध्या रचना यथार्थता यावर विशेष भर दिला जातो. यथार्थतेचे अनेक प्रकार आहेत पण त्यातील आपण पुढील तीन प्रकार पाहणार आहोत.</a:t>
            </a:r>
          </a:p>
          <a:p>
            <a:pPr marL="0" indent="0">
              <a:buNone/>
            </a:pPr>
            <a:endParaRPr lang="hi-IN" sz="2000" dirty="0" smtClean="0">
              <a:latin typeface="Mangal"/>
              <a:cs typeface="Mangal"/>
            </a:endParaRPr>
          </a:p>
          <a:p>
            <a:pPr marL="457200" indent="-457200">
              <a:buNone/>
            </a:pPr>
            <a:r>
              <a:rPr lang="hi-IN" sz="2000" dirty="0" smtClean="0">
                <a:latin typeface="Times New Roman" pitchFamily="18" charset="0"/>
                <a:cs typeface="Times New Roman" pitchFamily="18" charset="0"/>
              </a:rPr>
              <a:t>१)	</a:t>
            </a:r>
            <a:r>
              <a:rPr lang="en-US" sz="2000" dirty="0" smtClean="0">
                <a:latin typeface="Times New Roman" pitchFamily="18" charset="0"/>
                <a:cs typeface="Times New Roman" pitchFamily="18" charset="0"/>
              </a:rPr>
              <a:t>Content Description (</a:t>
            </a:r>
            <a:r>
              <a:rPr lang="hi-IN" sz="2000" dirty="0" smtClean="0">
                <a:latin typeface="Times New Roman" pitchFamily="18" charset="0"/>
                <a:cs typeface="Times New Roman" pitchFamily="18" charset="0"/>
              </a:rPr>
              <a:t>आशय वर्णन </a:t>
            </a:r>
            <a:r>
              <a:rPr lang="en-US" sz="2000" dirty="0" smtClean="0">
                <a:latin typeface="Times New Roman" pitchFamily="18" charset="0"/>
                <a:cs typeface="Times New Roman" pitchFamily="18" charset="0"/>
              </a:rPr>
              <a:t>)</a:t>
            </a:r>
            <a:endParaRPr lang="hi-IN" sz="2000" dirty="0" smtClean="0">
              <a:latin typeface="Times New Roman" pitchFamily="18" charset="0"/>
              <a:cs typeface="Times New Roman" pitchFamily="18" charset="0"/>
            </a:endParaRPr>
          </a:p>
          <a:p>
            <a:pPr marL="457200" indent="-457200">
              <a:buAutoNum type="hindiNumParenR"/>
            </a:pPr>
            <a:endParaRPr lang="hi-IN" sz="2000" dirty="0" smtClean="0">
              <a:latin typeface="Times New Roman" pitchFamily="18" charset="0"/>
              <a:cs typeface="Times New Roman" pitchFamily="18" charset="0"/>
            </a:endParaRPr>
          </a:p>
          <a:p>
            <a:pPr marL="0" indent="0">
              <a:buNone/>
            </a:pPr>
            <a:r>
              <a:rPr lang="hi-IN" sz="2000" dirty="0" smtClean="0">
                <a:latin typeface="Times New Roman" pitchFamily="18" charset="0"/>
                <a:cs typeface="Times New Roman" pitchFamily="18" charset="0"/>
              </a:rPr>
              <a:t>२)</a:t>
            </a:r>
            <a:r>
              <a:rPr lang="en-US" sz="2000" dirty="0" smtClean="0">
                <a:latin typeface="Times New Roman" pitchFamily="18" charset="0"/>
                <a:cs typeface="Times New Roman" pitchFamily="18" charset="0"/>
              </a:rPr>
              <a:t> </a:t>
            </a:r>
            <a:r>
              <a:rPr lang="hi-IN"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Criterion Prediction  (</a:t>
            </a:r>
            <a:r>
              <a:rPr lang="hi-IN" sz="2000" dirty="0" smtClean="0">
                <a:latin typeface="Times New Roman" pitchFamily="18" charset="0"/>
                <a:cs typeface="Times New Roman" pitchFamily="18" charset="0"/>
              </a:rPr>
              <a:t>निकष-पुर्वथानीय</a:t>
            </a:r>
            <a:r>
              <a:rPr lang="en-US" sz="2000" dirty="0" smtClean="0">
                <a:latin typeface="Times New Roman" pitchFamily="18" charset="0"/>
                <a:cs typeface="Times New Roman" pitchFamily="18" charset="0"/>
              </a:rPr>
              <a:t>)</a:t>
            </a:r>
            <a:endParaRPr lang="hi-IN" sz="2000" dirty="0" smtClean="0">
              <a:latin typeface="Times New Roman" pitchFamily="18" charset="0"/>
              <a:cs typeface="Times New Roman" pitchFamily="18" charset="0"/>
            </a:endParaRPr>
          </a:p>
          <a:p>
            <a:pPr marL="0" indent="0">
              <a:buNone/>
            </a:pPr>
            <a:endParaRPr lang="hi-IN" sz="2000" dirty="0" smtClean="0">
              <a:latin typeface="Times New Roman" pitchFamily="18" charset="0"/>
              <a:cs typeface="Times New Roman" pitchFamily="18" charset="0"/>
            </a:endParaRPr>
          </a:p>
          <a:p>
            <a:pPr>
              <a:buNone/>
            </a:pPr>
            <a:r>
              <a:rPr lang="hi-IN" sz="2200" dirty="0" smtClean="0">
                <a:latin typeface="Times New Roman" pitchFamily="18" charset="0"/>
                <a:cs typeface="Times New Roman" pitchFamily="18" charset="0"/>
              </a:rPr>
              <a:t>३)</a:t>
            </a:r>
            <a:r>
              <a:rPr lang="en-US" sz="2200" dirty="0" smtClean="0">
                <a:latin typeface="Times New Roman" pitchFamily="18" charset="0"/>
                <a:cs typeface="Times New Roman" pitchFamily="18" charset="0"/>
              </a:rPr>
              <a:t> </a:t>
            </a:r>
            <a:r>
              <a:rPr lang="hi-IN"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Construct Identification(</a:t>
            </a:r>
            <a:r>
              <a:rPr lang="hi-IN" sz="2200" dirty="0" smtClean="0">
                <a:latin typeface="Times New Roman" pitchFamily="18" charset="0"/>
                <a:cs typeface="Times New Roman" pitchFamily="18" charset="0"/>
              </a:rPr>
              <a:t>रचना ओळख</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pPr algn="l"/>
            <a:r>
              <a:rPr lang="en-US" sz="2800" dirty="0" smtClean="0">
                <a:solidFill>
                  <a:srgbClr val="0070C0"/>
                </a:solidFill>
                <a:latin typeface="Times New Roman" pitchFamily="18" charset="0"/>
                <a:cs typeface="Times New Roman" pitchFamily="18" charset="0"/>
              </a:rPr>
              <a:t>Content Description (</a:t>
            </a:r>
            <a:r>
              <a:rPr lang="hi-IN" sz="2800" dirty="0" smtClean="0">
                <a:solidFill>
                  <a:srgbClr val="0070C0"/>
                </a:solidFill>
                <a:latin typeface="Times New Roman" pitchFamily="18" charset="0"/>
                <a:cs typeface="Times New Roman" pitchFamily="18" charset="0"/>
              </a:rPr>
              <a:t>आशय </a:t>
            </a:r>
            <a:r>
              <a:rPr lang="en-US" sz="2800" dirty="0" smtClean="0">
                <a:solidFill>
                  <a:srgbClr val="0070C0"/>
                </a:solidFill>
                <a:latin typeface="Times New Roman" pitchFamily="18" charset="0"/>
                <a:cs typeface="Times New Roman" pitchFamily="18" charset="0"/>
              </a:rPr>
              <a:t>)</a:t>
            </a:r>
            <a:endParaRPr lang="en-US" sz="2800" dirty="0">
              <a:solidFill>
                <a:srgbClr val="0070C0"/>
              </a:solidFill>
            </a:endParaRPr>
          </a:p>
        </p:txBody>
      </p:sp>
      <p:sp>
        <p:nvSpPr>
          <p:cNvPr id="3" name="Content Placeholder 2"/>
          <p:cNvSpPr>
            <a:spLocks noGrp="1"/>
          </p:cNvSpPr>
          <p:nvPr>
            <p:ph idx="1"/>
          </p:nvPr>
        </p:nvSpPr>
        <p:spPr>
          <a:xfrm>
            <a:off x="457200" y="914400"/>
            <a:ext cx="8229600" cy="5211763"/>
          </a:xfrm>
        </p:spPr>
        <p:txBody>
          <a:bodyPr>
            <a:normAutofit/>
          </a:bodyPr>
          <a:lstStyle/>
          <a:p>
            <a:pPr marL="0" indent="0">
              <a:buNone/>
            </a:pPr>
            <a:r>
              <a:rPr lang="hi-IN" sz="2000" dirty="0" smtClean="0"/>
              <a:t>	मानसशास्त्रीय विकासाच्या सुरवातीच्या काळात आशय यथार्थता पाहिली जात होती.व्यक्तिने विशिष्ट </a:t>
            </a:r>
            <a:r>
              <a:rPr lang="hi-IN" sz="2000" dirty="0" smtClean="0">
                <a:latin typeface="Mangal"/>
              </a:rPr>
              <a:t>क्षमतामध्ये </a:t>
            </a:r>
            <a:r>
              <a:rPr lang="hi-IN" sz="2000" dirty="0" smtClean="0"/>
              <a:t>किती </a:t>
            </a:r>
            <a:r>
              <a:rPr lang="en-US" sz="2000" dirty="0" smtClean="0"/>
              <a:t>knowledge </a:t>
            </a:r>
            <a:r>
              <a:rPr lang="hi-IN" sz="2000" dirty="0" smtClean="0"/>
              <a:t>संपादन केले आहे? याच्या मुल्यामापनासाठी आशय यथार्थता असलेल्या चाचण्या वापरल्या जात होत्या. साद्या शाळा ,महाविद्यालय, कार ड्राइविंग परवाना इत्यादी साठीच्या परीक्ष</a:t>
            </a:r>
            <a:r>
              <a:rPr lang="hi-IN" sz="2000" dirty="0" smtClean="0">
                <a:latin typeface="Mangal"/>
                <a:cs typeface="Mangal"/>
              </a:rPr>
              <a:t>ामध्ये आशय यथार्थता लक्षात घेतली </a:t>
            </a:r>
            <a:r>
              <a:rPr lang="hi-IN" sz="2000" dirty="0">
                <a:latin typeface="Mangal"/>
              </a:rPr>
              <a:t>जाते</a:t>
            </a:r>
            <a:r>
              <a:rPr lang="hi-IN" sz="2000" dirty="0" smtClean="0">
                <a:latin typeface="Mangal"/>
              </a:rPr>
              <a:t>.</a:t>
            </a:r>
          </a:p>
          <a:p>
            <a:pPr marL="0" indent="0">
              <a:buNone/>
            </a:pPr>
            <a:r>
              <a:rPr lang="hi-IN" sz="2000" dirty="0">
                <a:latin typeface="Mangal"/>
              </a:rPr>
              <a:t>	</a:t>
            </a:r>
            <a:r>
              <a:rPr lang="en-US" sz="2000" dirty="0" smtClean="0">
                <a:solidFill>
                  <a:srgbClr val="FF0000"/>
                </a:solidFill>
                <a:latin typeface="Times New Roman" pitchFamily="18" charset="0"/>
                <a:cs typeface="Times New Roman" pitchFamily="18" charset="0"/>
              </a:rPr>
              <a:t>Definition- </a:t>
            </a:r>
            <a:r>
              <a:rPr lang="hi-IN" sz="2000" dirty="0" smtClean="0">
                <a:latin typeface="Times New Roman" pitchFamily="18" charset="0"/>
                <a:cs typeface="Times New Roman" pitchFamily="18" charset="0"/>
              </a:rPr>
              <a:t>ज्या </a:t>
            </a:r>
            <a:r>
              <a:rPr lang="hi-IN" sz="2000" dirty="0" smtClean="0">
                <a:latin typeface="Times New Roman" pitchFamily="18" charset="0"/>
              </a:rPr>
              <a:t> गुणाच्या मापनासठी चाचणी विकसित केली आहे त्या गुणातील आशय (माहिती) किती प्रमाणात आहे त्या प्रमानाच्या निर्देशंकास आशय यथार्थता असे म्हणतात.</a:t>
            </a:r>
          </a:p>
          <a:p>
            <a:pPr marL="0" indent="0">
              <a:buNone/>
            </a:pPr>
            <a:endParaRPr lang="hi-IN" sz="2000" dirty="0">
              <a:latin typeface="Times New Roman" pitchFamily="18" charset="0"/>
              <a:cs typeface="Times New Roman" pitchFamily="18" charset="0"/>
            </a:endParaRPr>
          </a:p>
          <a:p>
            <a:pPr marL="0" indent="0">
              <a:buNone/>
            </a:pPr>
            <a:r>
              <a:rPr lang="en-US" sz="2800" dirty="0" smtClean="0">
                <a:solidFill>
                  <a:srgbClr val="0070C0"/>
                </a:solidFill>
                <a:latin typeface="Times New Roman" pitchFamily="18" charset="0"/>
                <a:cs typeface="Times New Roman" pitchFamily="18" charset="0"/>
              </a:rPr>
              <a:t>Criterion Prediction  </a:t>
            </a:r>
            <a:r>
              <a:rPr lang="en-US" sz="2800" dirty="0" smtClean="0">
                <a:latin typeface="Times New Roman" pitchFamily="18" charset="0"/>
                <a:cs typeface="Times New Roman" pitchFamily="18" charset="0"/>
              </a:rPr>
              <a:t>(</a:t>
            </a:r>
            <a:r>
              <a:rPr lang="hi-IN" sz="2800" smtClean="0">
                <a:solidFill>
                  <a:srgbClr val="0070C0"/>
                </a:solidFill>
                <a:latin typeface="Times New Roman" pitchFamily="18" charset="0"/>
                <a:cs typeface="Times New Roman" pitchFamily="18" charset="0"/>
              </a:rPr>
              <a:t>निकष</a:t>
            </a:r>
            <a:r>
              <a:rPr lang="en-US" sz="2800" smtClean="0">
                <a:latin typeface="Times New Roman" pitchFamily="18" charset="0"/>
                <a:cs typeface="Times New Roman" pitchFamily="18" charset="0"/>
              </a:rPr>
              <a:t>)</a:t>
            </a:r>
            <a:endParaRPr lang="hi-IN" sz="2800" dirty="0" smtClean="0">
              <a:latin typeface="Times New Roman" pitchFamily="18" charset="0"/>
              <a:cs typeface="Times New Roman" pitchFamily="18" charset="0"/>
            </a:endParaRPr>
          </a:p>
          <a:p>
            <a:pPr marL="0" indent="0">
              <a:buNone/>
            </a:pPr>
            <a:r>
              <a:rPr lang="hi-IN" sz="2800" dirty="0">
                <a:latin typeface="Times New Roman" pitchFamily="18" charset="0"/>
                <a:cs typeface="Times New Roman" pitchFamily="18" charset="0"/>
              </a:rPr>
              <a:t>	</a:t>
            </a:r>
            <a:r>
              <a:rPr lang="hi-IN" sz="2000" dirty="0" smtClean="0">
                <a:latin typeface="Times New Roman" pitchFamily="18" charset="0"/>
                <a:cs typeface="Times New Roman" pitchFamily="18" charset="0"/>
              </a:rPr>
              <a:t>प्रत्येक  चाचनीची ही कोणत्य</a:t>
            </a:r>
            <a:r>
              <a:rPr lang="hi-IN" sz="2000" dirty="0" smtClean="0">
                <a:latin typeface="Mangal"/>
                <a:cs typeface="Mangal"/>
              </a:rPr>
              <a:t>ा</a:t>
            </a:r>
            <a:r>
              <a:rPr lang="hi-IN" sz="2000" dirty="0" smtClean="0">
                <a:latin typeface="Times New Roman" pitchFamily="18" charset="0"/>
                <a:cs typeface="Times New Roman" pitchFamily="18" charset="0"/>
              </a:rPr>
              <a:t> ना कोणत्य</a:t>
            </a:r>
            <a:r>
              <a:rPr lang="hi-IN" sz="2000" dirty="0" smtClean="0">
                <a:latin typeface="Mangal"/>
                <a:cs typeface="Mangal"/>
              </a:rPr>
              <a:t>ा निकषाना (प्रमानाना)</a:t>
            </a:r>
            <a:r>
              <a:rPr lang="hi-IN" sz="2000" dirty="0" smtClean="0">
                <a:latin typeface="Times New Roman" pitchFamily="18" charset="0"/>
                <a:cs typeface="Times New Roman" pitchFamily="18" charset="0"/>
              </a:rPr>
              <a:t> अनुसरूनच ठरविली जाते . त्यामु</a:t>
            </a:r>
            <a:r>
              <a:rPr lang="hi-IN" sz="2000" dirty="0" smtClean="0"/>
              <a:t>ळ</a:t>
            </a:r>
            <a:r>
              <a:rPr lang="hi-IN" sz="2000" dirty="0" smtClean="0">
                <a:latin typeface="Mangal"/>
                <a:cs typeface="Mangal"/>
              </a:rPr>
              <a:t>े चाचानिची यथार्थता आणि लावलेले निकष यांचा जव</a:t>
            </a:r>
            <a:r>
              <a:rPr lang="hi-IN" sz="2000" dirty="0" smtClean="0"/>
              <a:t>ळचा संबंध असतो. </a:t>
            </a:r>
            <a:r>
              <a:rPr lang="hi-IN" sz="2000" dirty="0" smtClean="0">
                <a:latin typeface="Mangal"/>
              </a:rPr>
              <a:t>निकषा</a:t>
            </a:r>
            <a:r>
              <a:rPr lang="hi-IN" sz="2000" dirty="0" smtClean="0"/>
              <a:t>शिव</a:t>
            </a:r>
            <a:r>
              <a:rPr lang="hi-IN" sz="2000" dirty="0" smtClean="0">
                <a:latin typeface="Mangal"/>
                <a:cs typeface="Mangal"/>
              </a:rPr>
              <a:t>ा</a:t>
            </a:r>
            <a:r>
              <a:rPr lang="hi-IN" sz="2000" dirty="0" smtClean="0"/>
              <a:t>य यथार्थता निश्चित करता येत नाही.चाचणीची यथार्थता ठरविताना अनेक प्रकारचे निकष वा प्रमाण वापरले जातात.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solidFill>
                  <a:srgbClr val="0070C0"/>
                </a:solidFill>
                <a:latin typeface="Times New Roman" pitchFamily="18" charset="0"/>
                <a:cs typeface="Times New Roman" pitchFamily="18" charset="0"/>
              </a:rPr>
              <a:t>Construct Identification(</a:t>
            </a:r>
            <a:r>
              <a:rPr lang="hi-IN" sz="2800" dirty="0" smtClean="0">
                <a:solidFill>
                  <a:srgbClr val="0070C0"/>
                </a:solidFill>
                <a:latin typeface="Times New Roman" pitchFamily="18" charset="0"/>
                <a:cs typeface="Times New Roman" pitchFamily="18" charset="0"/>
              </a:rPr>
              <a:t>रचना ओळख</a:t>
            </a:r>
            <a:r>
              <a:rPr lang="en-US" sz="2800" dirty="0" smtClean="0">
                <a:solidFill>
                  <a:srgbClr val="0070C0"/>
                </a:solidFill>
                <a:latin typeface="Times New Roman" pitchFamily="18" charset="0"/>
                <a:cs typeface="Times New Roman" pitchFamily="18" charset="0"/>
              </a:rPr>
              <a:t>)</a:t>
            </a:r>
            <a:endParaRPr lang="en-US" sz="2800" dirty="0">
              <a:solidFill>
                <a:srgbClr val="0070C0"/>
              </a:solidFill>
            </a:endParaRPr>
          </a:p>
        </p:txBody>
      </p:sp>
      <p:sp>
        <p:nvSpPr>
          <p:cNvPr id="3" name="Content Placeholder 2"/>
          <p:cNvSpPr>
            <a:spLocks noGrp="1"/>
          </p:cNvSpPr>
          <p:nvPr>
            <p:ph idx="1"/>
          </p:nvPr>
        </p:nvSpPr>
        <p:spPr>
          <a:xfrm>
            <a:off x="457200" y="1219200"/>
            <a:ext cx="8229600" cy="4906963"/>
          </a:xfrm>
        </p:spPr>
        <p:txBody>
          <a:bodyPr>
            <a:normAutofit/>
          </a:bodyPr>
          <a:lstStyle/>
          <a:p>
            <a:pPr marL="0" indent="0">
              <a:buNone/>
            </a:pPr>
            <a:r>
              <a:rPr lang="hi-IN" sz="2200" dirty="0" smtClean="0"/>
              <a:t>	रचना वा बाधनी यथार्थता ही संकल्पना औपचारिकता स</a:t>
            </a:r>
            <a:r>
              <a:rPr lang="hi-IN" sz="2200" dirty="0" smtClean="0">
                <a:latin typeface="Mangal"/>
                <a:cs typeface="Mangal"/>
              </a:rPr>
              <a:t>ा</a:t>
            </a:r>
            <a:r>
              <a:rPr lang="hi-IN" sz="2200" dirty="0" smtClean="0"/>
              <a:t>यकोमेट्रिक (मनोमापनातुंन)१९५४ मध्ये आली आहे. १९५५ मध्ये </a:t>
            </a:r>
            <a:r>
              <a:rPr lang="en-US" sz="2200" dirty="0" err="1" smtClean="0"/>
              <a:t>cronbatch</a:t>
            </a:r>
            <a:r>
              <a:rPr lang="en-US" sz="2200" dirty="0" smtClean="0"/>
              <a:t> </a:t>
            </a:r>
            <a:r>
              <a:rPr lang="hi-IN" sz="2200" dirty="0" smtClean="0"/>
              <a:t>यानी त्यांच्या लेखामध्ये रचना यथार्थतेची माहिती दिली . रचना यथार्थता ही मानसशास्त्रीय चाचणी ब</a:t>
            </a:r>
            <a:r>
              <a:rPr lang="hi-IN" sz="2200" dirty="0" smtClean="0">
                <a:latin typeface="Mangal"/>
              </a:rPr>
              <a:t>ा</a:t>
            </a:r>
            <a:r>
              <a:rPr lang="hi-IN" sz="2200" dirty="0" smtClean="0"/>
              <a:t>धनीतील सिधान्ताची भूमिका व सिधान्तकल्पना माडून ती यथार्थ प्रक्रियेने सिद्ध वा असिद्ध यावर प्रकाश टाकते.</a:t>
            </a:r>
          </a:p>
          <a:p>
            <a:pPr marL="0" indent="0">
              <a:buNone/>
            </a:pPr>
            <a:endParaRPr lang="hi-IN" sz="2200" dirty="0" smtClean="0"/>
          </a:p>
          <a:p>
            <a:pPr marL="0" indent="0">
              <a:buNone/>
            </a:pPr>
            <a:endParaRPr lang="hi-IN" sz="2200" dirty="0" smtClean="0"/>
          </a:p>
          <a:p>
            <a:pPr marL="0" indent="0">
              <a:buNone/>
            </a:pPr>
            <a:r>
              <a:rPr lang="en-US" sz="4000" dirty="0" smtClean="0">
                <a:solidFill>
                  <a:srgbClr val="0070C0"/>
                </a:solidFill>
                <a:latin typeface="Times New Roman" pitchFamily="18" charset="0"/>
                <a:cs typeface="Times New Roman" pitchFamily="18" charset="0"/>
              </a:rPr>
              <a:t>THANK YOU</a:t>
            </a:r>
            <a:endParaRPr lang="en-US" sz="40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307</TotalTime>
  <Words>58</Words>
  <Application>Microsoft Office PowerPoint</Application>
  <PresentationFormat>On-screen Show (4:3)</PresentationFormat>
  <Paragraphs>62</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Magneto</vt:lpstr>
      <vt:lpstr>Mangal</vt:lpstr>
      <vt:lpstr>Times New Roman</vt:lpstr>
      <vt:lpstr>Office Theme</vt:lpstr>
      <vt:lpstr>Topic no-2 Reliability and Validity : Basic Concepts   विश्वसनीयता आणि यथार्थता : मूलभूत संकल्पना</vt:lpstr>
      <vt:lpstr> </vt:lpstr>
      <vt:lpstr>1.Test –Retest Reliability </vt:lpstr>
      <vt:lpstr>3.Split – half Reliability – अर्ध विछेद विश्वसनीयता  </vt:lpstr>
      <vt:lpstr>2.3 Reliability of Speeded Test (गती चाचण्याची विश्वसनीयता)</vt:lpstr>
      <vt:lpstr>Validity ( यथार्थता )</vt:lpstr>
      <vt:lpstr> कोणतीही चाचणी वापरण्या अगोदर म्हणजेच चाचणी निवडताना तिचा यथार्थता सहसंबंध गुणाक (r) लक्ष्यात घ्यावाच लागतो.चाचनीची यथार्थता समाधानकारक नसेल तर चाचणी वापरणे निरर्थक ठरते.प्रत्येक चाचणी मैन्युअलमध्ये यथार्थता निर्देशांक दिलेला असतोच.</vt:lpstr>
      <vt:lpstr>Content Description (आशय )</vt:lpstr>
      <vt:lpstr>Construct Identification(रचना ओळख)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Shivaji University ,Kolhapur</dc:title>
  <dc:creator>home</dc:creator>
  <cp:lastModifiedBy>PSYCOLOGY</cp:lastModifiedBy>
  <cp:revision>58</cp:revision>
  <dcterms:created xsi:type="dcterms:W3CDTF">2021-01-19T09:07:28Z</dcterms:created>
  <dcterms:modified xsi:type="dcterms:W3CDTF">2024-07-01T05:54:19Z</dcterms:modified>
</cp:coreProperties>
</file>